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4"/>
  </p:notesMasterIdLst>
  <p:handoutMasterIdLst>
    <p:handoutMasterId r:id="rId15"/>
  </p:handoutMasterIdLst>
  <p:sldIdLst>
    <p:sldId id="298" r:id="rId5"/>
    <p:sldId id="308" r:id="rId6"/>
    <p:sldId id="310" r:id="rId7"/>
    <p:sldId id="311" r:id="rId8"/>
    <p:sldId id="307" r:id="rId9"/>
    <p:sldId id="314" r:id="rId10"/>
    <p:sldId id="309" r:id="rId11"/>
    <p:sldId id="312" r:id="rId12"/>
    <p:sldId id="313" r:id="rId13"/>
  </p:sldIdLst>
  <p:sldSz cx="12192000" cy="6858000"/>
  <p:notesSz cx="6858000" cy="9144000"/>
  <p:defaultTextStyle>
    <a:defPPr rtl="0"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19" autoAdjust="0"/>
  </p:normalViewPr>
  <p:slideViewPr>
    <p:cSldViewPr snapToGrid="0">
      <p:cViewPr varScale="1">
        <p:scale>
          <a:sx n="68" d="100"/>
          <a:sy n="68" d="100"/>
        </p:scale>
        <p:origin x="96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375B1A-6DB7-4CED-A54B-377FE5577673}" type="datetime1">
              <a:rPr lang="en-GB" smtClean="0"/>
              <a:t>08/05/2023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6EA438-8B65-4D13-AA42-BA57E155A6C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07088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B58DBC-65F2-4BD2-9AD8-2B73EA439260}" type="datetime1">
              <a:rPr lang="en-GB" noProof="0" smtClean="0"/>
              <a:t>08/05/2023</a:t>
            </a:fld>
            <a:endParaRPr lang="en-GB" noProof="0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DF151F-66B2-4EE0-8956-9F20DBE8F1A8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8015483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7628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43016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1214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4711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43230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81938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53138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53313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3611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rtlCol="0"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 rtlCol="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en-US" noProof="0"/>
              <a:t>Click to edit Master subtitle style</a:t>
            </a:r>
            <a:endParaRPr lang="en-GB" noProof="0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4B47CC9-938B-4541-B481-E31574CB0C96}" type="datetime1">
              <a:rPr lang="en-GB" noProof="0" smtClean="0"/>
              <a:t>08/05/2023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623437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CBB0E3E-2D44-4E62-B790-FEF74818D1B8}" type="datetime1">
              <a:rPr lang="en-GB" noProof="0" smtClean="0"/>
              <a:t>08/05/2023</a:t>
            </a:fld>
            <a:endParaRPr lang="en-GB" noProof="0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540465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rtlCol="0"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rtlCol="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5007FCF-E8BA-43A0-91CA-069142741CF2}" type="datetime1">
              <a:rPr lang="en-GB" noProof="0" smtClean="0"/>
              <a:t>08/05/2023</a:t>
            </a:fld>
            <a:endParaRPr lang="en-GB" noProof="0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762783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C5FAB88-1B1E-4CCF-800A-E8B8F70870E9}" type="datetime1">
              <a:rPr lang="en-GB" noProof="0" smtClean="0"/>
              <a:t>08/05/2023</a:t>
            </a:fld>
            <a:endParaRPr lang="en-GB" noProof="0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588359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6AAE631-BA18-4136-9A30-D5746C437046}" type="datetime1">
              <a:rPr lang="en-GB" noProof="0" smtClean="0"/>
              <a:t>08/05/2023</a:t>
            </a:fld>
            <a:endParaRPr lang="en-GB" noProof="0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963925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90DF7EE-89B0-4ED7-A169-C9E278BFC4F8}" type="datetime1">
              <a:rPr lang="en-GB" noProof="0" smtClean="0"/>
              <a:t>08/05/2023</a:t>
            </a:fld>
            <a:endParaRPr lang="en-GB" noProof="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268543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35C22B9-AE40-46D1-95EF-6F38A3213529}" type="datetime1">
              <a:rPr lang="en-GB" noProof="0" smtClean="0"/>
              <a:t>08/05/2023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33393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rtlCol="0"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 rtlCol="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fld id="{D3DED581-478E-49B3-AFA7-E4919570B281}" type="datetime1">
              <a:rPr lang="en-GB" noProof="0" smtClean="0"/>
              <a:t>08/05/2023</a:t>
            </a:fld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 rtlCol="0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3A98EE3D-8CD1-4C3F-BD1C-C98C9596463C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771184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rtlCol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 rtlCol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fld id="{245F460F-C71D-4649-9D64-5BFD37510D02}" type="datetime1">
              <a:rPr lang="en-GB" noProof="0" smtClean="0"/>
              <a:t>08/05/2023</a:t>
            </a:fld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 rtlCol="0"/>
          <a:lstStyle/>
          <a:p>
            <a:pPr algn="l" rtl="0"/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01613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 rtl="0"/>
            <a:r>
              <a:rPr lang="en-GB" noProof="0" dirty="0"/>
              <a:t>Click to edit Master text styles</a:t>
            </a:r>
          </a:p>
          <a:p>
            <a:pPr lvl="1" rtl="0"/>
            <a:r>
              <a:rPr lang="en-GB" noProof="0" dirty="0"/>
              <a:t>Second level</a:t>
            </a:r>
          </a:p>
          <a:p>
            <a:pPr lvl="2" rtl="0"/>
            <a:r>
              <a:rPr lang="en-GB" noProof="0" dirty="0"/>
              <a:t>Third level</a:t>
            </a:r>
          </a:p>
          <a:p>
            <a:pPr lvl="3" rtl="0"/>
            <a:r>
              <a:rPr lang="en-GB" noProof="0" dirty="0"/>
              <a:t>Quarter level</a:t>
            </a:r>
          </a:p>
          <a:p>
            <a:pPr lvl="4" rtl="0"/>
            <a:r>
              <a:rPr lang="en-GB" noProof="0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pPr rtl="0"/>
            <a:fld id="{4BDF0783-7615-4503-8DA8-A0B2AC7FF7D1}" type="datetime1">
              <a:rPr lang="en-GB" noProof="0" smtClean="0"/>
              <a:t>08/05/2023</a:t>
            </a:fld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rgbClr val="FFFFFF"/>
                </a:solidFill>
              </a:defRPr>
            </a:lvl1pPr>
          </a:lstStyle>
          <a:p>
            <a:pPr rtl="0"/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rgbClr val="FFFFFF"/>
                </a:solidFill>
              </a:defRPr>
            </a:lvl1pPr>
          </a:lstStyle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603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700" i="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2FDF0794-1B86-42B2-B8C7-F60123E638E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pic>
        <p:nvPicPr>
          <p:cNvPr id="4" name="Picture 3" descr="A close up of a piece of paper with a pencil laying on top">
            <a:extLst>
              <a:ext uri="{FF2B5EF4-FFF2-40B4-BE49-F238E27FC236}">
                <a16:creationId xmlns:a16="http://schemas.microsoft.com/office/drawing/2014/main" id="{65810330-F0B5-43C9-BC34-094FFB5C052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975"/>
            <a:ext cx="12191980" cy="6858000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C5373426-E26E-431D-959C-5DB96C0B62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12607" y="1238442"/>
            <a:ext cx="3635926" cy="435575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B2EA78-AEB3-469B-9025-3B17201A45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14448" y="1475234"/>
            <a:ext cx="3323276" cy="2901694"/>
          </a:xfrm>
        </p:spPr>
        <p:txBody>
          <a:bodyPr rtlCol="0" anchor="b">
            <a:normAutofit/>
          </a:bodyPr>
          <a:lstStyle/>
          <a:p>
            <a:pPr rtl="0"/>
            <a:r>
              <a:rPr lang="en-GB" sz="4000" dirty="0">
                <a:solidFill>
                  <a:schemeClr val="tx1"/>
                </a:solidFill>
                <a:latin typeface="Raleway SemiBold" panose="020B0703030101060003" pitchFamily="34" charset="0"/>
              </a:rPr>
              <a:t>Principles of Management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5E1F2F-E259-4EA8-9FFD-3A10AF5418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27750" y="4608576"/>
            <a:ext cx="3205640" cy="774186"/>
          </a:xfrm>
        </p:spPr>
        <p:txBody>
          <a:bodyPr rtlCol="0" anchor="t">
            <a:normAutofit/>
          </a:bodyPr>
          <a:lstStyle/>
          <a:p>
            <a:pPr rtl="0">
              <a:lnSpc>
                <a:spcPct val="100000"/>
              </a:lnSpc>
            </a:pPr>
            <a:r>
              <a:rPr lang="en-GB" sz="1600" dirty="0"/>
              <a:t>N K BETCHOO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6D07482-83A3-4451-943C-B4696108295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76090" y="4508519"/>
            <a:ext cx="310896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EDC90921-9082-491B-940E-827D679F347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262626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6DD6810F-CBB8-A691-66C3-117CBE334C2A}"/>
              </a:ext>
            </a:extLst>
          </p:cNvPr>
          <p:cNvSpPr/>
          <p:nvPr/>
        </p:nvSpPr>
        <p:spPr>
          <a:xfrm>
            <a:off x="2335298" y="1475234"/>
            <a:ext cx="3888192" cy="2305398"/>
          </a:xfrm>
          <a:prstGeom prst="roundRect">
            <a:avLst/>
          </a:prstGeom>
          <a:solidFill>
            <a:schemeClr val="accent4">
              <a:lumMod val="50000"/>
              <a:alpha val="38000"/>
            </a:schemeClr>
          </a:solidFill>
          <a:ln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 </a:t>
            </a:r>
            <a:r>
              <a:rPr lang="en-GB" sz="2400" b="1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en-GB" sz="2400" b="1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36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Management</a:t>
            </a:r>
            <a:endParaRPr lang="en-GB" sz="3600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1439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Managing Change</a:t>
            </a:r>
            <a:endParaRPr lang="en-GB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Management of change has become an issue of importance in </a:t>
            </a:r>
            <a:r>
              <a:rPr lang="en-US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organisations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managers must cope effectively with such a phenomenon so that their businesses can survive.  </a:t>
            </a:r>
            <a:endParaRPr lang="en-US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Management 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change is only possible through people.  </a:t>
            </a:r>
            <a:endParaRPr lang="en-US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Employees 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</a:t>
            </a:r>
            <a:r>
              <a:rPr lang="en-US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organisation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must cooperate with management so that change can take effective subtly without much upheaval.</a:t>
            </a: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then becomes an inevitable aspect of business. </a:t>
            </a: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0933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Forces affecting Change</a:t>
            </a:r>
            <a:endParaRPr lang="en-GB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Forces for 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change </a:t>
            </a:r>
            <a:r>
              <a:rPr lang="en-US" sz="24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External </a:t>
            </a:r>
            <a:r>
              <a:rPr lang="en-US" sz="24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forces</a:t>
            </a:r>
            <a:endParaRPr lang="en-GB" sz="2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takes places through forces from different instances.  Below, the external and internal forces of change are outlined.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Political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Economical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Technological</a:t>
            </a: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5656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Forces affecting Change</a:t>
            </a:r>
            <a:endParaRPr lang="en-GB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Forces for 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change </a:t>
            </a:r>
            <a:r>
              <a:rPr lang="en-US" sz="24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Internal </a:t>
            </a:r>
            <a:r>
              <a:rPr lang="en-US" sz="24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forces</a:t>
            </a:r>
            <a:endParaRPr lang="en-GB" sz="2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takes places through forces from different instances.  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Company strategy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Equipment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Employee attitudes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0827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Change Process</a:t>
            </a:r>
            <a:endParaRPr lang="en-GB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process in the </a:t>
            </a:r>
            <a:r>
              <a:rPr lang="en-US" sz="24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organizsation</a:t>
            </a:r>
            <a:r>
              <a:rPr lang="en-US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According to Lewin, successful change requires:</a:t>
            </a: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Unfreezing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status-quo</a:t>
            </a: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Changing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into a new state</a:t>
            </a: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2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refreezing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new change to make it permanent.</a:t>
            </a: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94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Change Process</a:t>
            </a:r>
            <a:endParaRPr lang="en-GB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Lewin's Change Model PowerPoint Template - SlideModel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2783" y="2108199"/>
            <a:ext cx="8441633" cy="4252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1722784" y="2108199"/>
            <a:ext cx="246693" cy="914400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1574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employees resist Change</a:t>
            </a:r>
            <a:endParaRPr lang="en-GB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Resistance to change</a:t>
            </a:r>
            <a:endParaRPr lang="en-GB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Individuals in the </a:t>
            </a:r>
            <a:r>
              <a:rPr lang="en-US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organisation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will resist change because:</a:t>
            </a: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can cause uncertainty to them for their future</a:t>
            </a: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are concerned with the threat of loss of identity or recognition</a:t>
            </a: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can believe that change is not in the </a:t>
            </a:r>
            <a:r>
              <a:rPr lang="en-US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organisation’s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best interest</a:t>
            </a:r>
            <a:r>
              <a:rPr lang="en-US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fear for the unknown</a:t>
            </a: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095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bring change to an organisation</a:t>
            </a:r>
            <a:endParaRPr lang="en-GB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Effective communication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Participate with employees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Negotiate change with employees: win-win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Co-opt for change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Facilitation and support</a:t>
            </a: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437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Benefits of change to an organisation</a:t>
            </a:r>
            <a:endParaRPr lang="en-GB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6CF5E4-0858-70F0-528E-5E4ECD151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work pattern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Better adaptation to competition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responsive to external forces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Responding to future needs of the firm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Adopting the existing industry standards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strategy for company survival</a:t>
            </a: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133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theme/theme1.xml><?xml version="1.0" encoding="utf-8"?>
<a:theme xmlns:a="http://schemas.openxmlformats.org/drawingml/2006/main" name="1_RetrospectVTI">
  <a:themeElements>
    <a:clrScheme name="Custom 34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EC7016"/>
      </a:accent1>
      <a:accent2>
        <a:srgbClr val="F8931D"/>
      </a:accent2>
      <a:accent3>
        <a:srgbClr val="CE8D3E"/>
      </a:accent3>
      <a:accent4>
        <a:srgbClr val="E64823"/>
      </a:accent4>
      <a:accent5>
        <a:srgbClr val="FFCA08"/>
      </a:accent5>
      <a:accent6>
        <a:srgbClr val="9C6A6A"/>
      </a:accent6>
      <a:hlink>
        <a:srgbClr val="2998E3"/>
      </a:hlink>
      <a:folHlink>
        <a:srgbClr val="7F723D"/>
      </a:folHlink>
    </a:clrScheme>
    <a:fontScheme name="Retrospect">
      <a:majorFont>
        <a:latin typeface="Bookman Old Style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4286109_TF22712842.potx" id="{66207373-B99E-4885-8182-B73EA986FCBA}" vid="{BA3EABD1-0925-4BFC-B6D5-F3CE9D96400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03EEFF0-FB57-4CB4-8BFC-DF397689E2ED}">
  <ds:schemaRefs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16c05727-aa75-4e4a-9b5f-8a80a1165891"/>
    <ds:schemaRef ds:uri="http://purl.org/dc/terms/"/>
    <ds:schemaRef ds:uri="http://schemas.microsoft.com/office/2006/documentManagement/types"/>
    <ds:schemaRef ds:uri="71af3243-3dd4-4a8d-8c0d-dd76da1f02a5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3932EF5-314F-409E-8020-FEE5FA0795B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A3F7EDC-E5B4-4BBC-9D2A-CBE6D46C37A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{425108D4-C87B-4949-8B03-50A06D43E743}tf22712842_win32</Template>
  <TotalTime>21</TotalTime>
  <Words>294</Words>
  <Application>Microsoft Office PowerPoint</Application>
  <PresentationFormat>Widescreen</PresentationFormat>
  <Paragraphs>59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Bookman Old Style</vt:lpstr>
      <vt:lpstr>Calibri</vt:lpstr>
      <vt:lpstr>Franklin Gothic Book</vt:lpstr>
      <vt:lpstr>Raleway SemiBold</vt:lpstr>
      <vt:lpstr>Wingdings</vt:lpstr>
      <vt:lpstr>1_RetrospectVTI</vt:lpstr>
      <vt:lpstr>Principles of Management</vt:lpstr>
      <vt:lpstr>Managing Change</vt:lpstr>
      <vt:lpstr>Forces affecting Change</vt:lpstr>
      <vt:lpstr>Forces affecting Change</vt:lpstr>
      <vt:lpstr>The Change Process</vt:lpstr>
      <vt:lpstr>The Change Process</vt:lpstr>
      <vt:lpstr>Why employees resist Change</vt:lpstr>
      <vt:lpstr>How to bring change to an organisation</vt:lpstr>
      <vt:lpstr>Benefits of change to an organisation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Principles of Management</dc:title>
  <dc:creator>Dr. Nirmal Betchoo</dc:creator>
  <cp:lastModifiedBy>Dr. Nirmal Betchoo</cp:lastModifiedBy>
  <cp:revision>11</cp:revision>
  <dcterms:created xsi:type="dcterms:W3CDTF">2023-04-21T05:49:28Z</dcterms:created>
  <dcterms:modified xsi:type="dcterms:W3CDTF">2023-05-08T09:28:00Z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