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98" r:id="rId5"/>
    <p:sldId id="303" r:id="rId6"/>
    <p:sldId id="304" r:id="rId7"/>
    <p:sldId id="305" r:id="rId8"/>
    <p:sldId id="306" r:id="rId9"/>
    <p:sldId id="307" r:id="rId10"/>
    <p:sldId id="310" r:id="rId11"/>
    <p:sldId id="308" r:id="rId12"/>
    <p:sldId id="309" r:id="rId13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Nirmal Betchoo" initials="DNB" lastIdx="1" clrIdx="0">
    <p:extLst>
      <p:ext uri="{19B8F6BF-5375-455C-9EA6-DF929625EA0E}">
        <p15:presenceInfo xmlns:p15="http://schemas.microsoft.com/office/powerpoint/2012/main" userId="S::nbetchoo@udm.ac.mu::36b5876c-8d51-49a8-86ce-8e435ff592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2" autoAdjust="0"/>
    <p:restoredTop sz="94619" autoAdjust="0"/>
  </p:normalViewPr>
  <p:slideViewPr>
    <p:cSldViewPr snapToGrid="0">
      <p:cViewPr varScale="1">
        <p:scale>
          <a:sx n="69" d="100"/>
          <a:sy n="69" d="100"/>
        </p:scale>
        <p:origin x="6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5-10T16:56:36.757" idx="1">
    <p:pos x="10" y="10"/>
    <p:text/>
    <p:extLst>
      <p:ext uri="{C676402C-5697-4E1C-873F-D02D1690AC5C}">
        <p15:threadingInfo xmlns:p15="http://schemas.microsoft.com/office/powerpoint/2012/main" timeZoneBias="-2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75B1A-6DB7-4CED-A54B-377FE5577673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EA438-8B65-4D13-AA42-BA57E155A6C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7088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58DBC-65F2-4BD2-9AD8-2B73EA439260}" type="datetime1">
              <a:rPr lang="en-GB" noProof="0" smtClean="0"/>
              <a:t>11/05/2023</a:t>
            </a:fld>
            <a:endParaRPr lang="en-GB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F151F-66B2-4EE0-8956-9F20DBE8F1A8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01548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628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690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7835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0253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68553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13555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1739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53153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151F-66B2-4EE0-8956-9F20DBE8F1A8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735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B47CC9-938B-4541-B481-E31574CB0C96}" type="datetime1">
              <a:rPr lang="en-GB" noProof="0" smtClean="0"/>
              <a:t>11/05/2023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2343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BB0E3E-2D44-4E62-B790-FEF74818D1B8}" type="datetime1">
              <a:rPr lang="en-GB" noProof="0" smtClean="0"/>
              <a:t>11/05/2023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40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007FCF-E8BA-43A0-91CA-069142741CF2}" type="datetime1">
              <a:rPr lang="en-GB" noProof="0" smtClean="0"/>
              <a:t>11/05/2023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627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5FAB88-1B1E-4CCF-800A-E8B8F70870E9}" type="datetime1">
              <a:rPr lang="en-GB" noProof="0" smtClean="0"/>
              <a:t>11/05/2023</a:t>
            </a:fld>
            <a:endParaRPr lang="en-GB" noProof="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8835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AAE631-BA18-4136-9A30-D5746C437046}" type="datetime1">
              <a:rPr lang="en-GB" noProof="0" smtClean="0"/>
              <a:t>11/05/2023</a:t>
            </a:fld>
            <a:endParaRPr lang="en-GB" noProof="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6392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90DF7EE-89B0-4ED7-A169-C9E278BFC4F8}" type="datetime1">
              <a:rPr lang="en-GB" noProof="0" smtClean="0"/>
              <a:t>11/05/2023</a:t>
            </a:fld>
            <a:endParaRPr lang="en-GB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6854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35C22B9-AE40-46D1-95EF-6F38A3213529}" type="datetime1">
              <a:rPr lang="en-GB" noProof="0" smtClean="0"/>
              <a:t>11/05/2023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339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D3DED581-478E-49B3-AFA7-E4919570B281}" type="datetime1">
              <a:rPr lang="en-GB" noProof="0" smtClean="0"/>
              <a:t>11/05/2023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7118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245F460F-C71D-4649-9D64-5BFD37510D02}" type="datetime1">
              <a:rPr lang="en-GB" noProof="0" smtClean="0"/>
              <a:t>11/05/2023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0161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 rtl="0"/>
            <a:r>
              <a:rPr lang="en-GB" noProof="0" dirty="0"/>
              <a:t>Second level</a:t>
            </a:r>
          </a:p>
          <a:p>
            <a:pPr lvl="2" rtl="0"/>
            <a:r>
              <a:rPr lang="en-GB" noProof="0" dirty="0"/>
              <a:t>Third level</a:t>
            </a:r>
          </a:p>
          <a:p>
            <a:pPr lvl="3" rtl="0"/>
            <a:r>
              <a:rPr lang="en-GB" noProof="0" dirty="0"/>
              <a:t>Quarter level</a:t>
            </a:r>
          </a:p>
          <a:p>
            <a:pPr lvl="4" rtl="0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4BDF0783-7615-4503-8DA8-A0B2AC7FF7D1}" type="datetime1">
              <a:rPr lang="en-GB" noProof="0" smtClean="0"/>
              <a:t>11/05/2023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pic>
        <p:nvPicPr>
          <p:cNvPr id="4" name="Picture 3" descr="A close up of a piece of paper with a pencil laying on top">
            <a:extLst>
              <a:ext uri="{FF2B5EF4-FFF2-40B4-BE49-F238E27FC236}">
                <a16:creationId xmlns:a16="http://schemas.microsoft.com/office/drawing/2014/main" id="{65810330-F0B5-43C9-BC34-094FFB5C05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4448" y="1475234"/>
            <a:ext cx="3323276" cy="2901694"/>
          </a:xfrm>
        </p:spPr>
        <p:txBody>
          <a:bodyPr rtlCol="0" anchor="b">
            <a:normAutofit/>
          </a:bodyPr>
          <a:lstStyle/>
          <a:p>
            <a:pPr rtl="0"/>
            <a:r>
              <a:rPr lang="en-GB" sz="4000" dirty="0">
                <a:solidFill>
                  <a:schemeClr val="tx1"/>
                </a:solidFill>
                <a:latin typeface="Raleway SemiBold" panose="020B0703030101060003" pitchFamily="34" charset="0"/>
              </a:rPr>
              <a:t>Principles of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7750" y="4608576"/>
            <a:ext cx="3205640" cy="774186"/>
          </a:xfrm>
        </p:spPr>
        <p:txBody>
          <a:bodyPr rtlCol="0" anchor="t">
            <a:normAutofit/>
          </a:bodyPr>
          <a:lstStyle/>
          <a:p>
            <a:pPr rtl="0">
              <a:lnSpc>
                <a:spcPct val="100000"/>
              </a:lnSpc>
            </a:pPr>
            <a:r>
              <a:rPr lang="en-GB" sz="1600" dirty="0"/>
              <a:t>N K BETCHOO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DC90921-9082-491B-940E-827D679F3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DD6810F-CBB8-A691-66C3-117CBE334C2A}"/>
              </a:ext>
            </a:extLst>
          </p:cNvPr>
          <p:cNvSpPr/>
          <p:nvPr/>
        </p:nvSpPr>
        <p:spPr>
          <a:xfrm>
            <a:off x="2335298" y="1475234"/>
            <a:ext cx="3888192" cy="2305398"/>
          </a:xfrm>
          <a:prstGeom prst="roundRect">
            <a:avLst/>
          </a:prstGeom>
          <a:solidFill>
            <a:schemeClr val="accent4">
              <a:lumMod val="50000"/>
              <a:alpha val="38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10</a:t>
            </a:r>
          </a:p>
          <a:p>
            <a:pPr algn="ctr"/>
            <a:r>
              <a:rPr lang="en-GB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Leadership Theories</a:t>
            </a:r>
          </a:p>
        </p:txBody>
      </p:sp>
    </p:spTree>
    <p:extLst>
      <p:ext uri="{BB962C8B-B14F-4D97-AF65-F5344CB8AC3E}">
        <p14:creationId xmlns:p14="http://schemas.microsoft.com/office/powerpoint/2010/main" val="193143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Leadership Theories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6F27-33E0-7AE2-9517-ADD27422B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Leaders are described as those people who are able to influence others and who possess managerial authority. 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There should be some distinction between managers and leaders. 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Managers are appointed, therefore they have legitimate power. 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Their ability to influence is founded upon the formal authority inherent in their positions. 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contrast, leaders may either be appointed or emerge form a group.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050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Transactional Leadership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6F27-33E0-7AE2-9517-ADD27422B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transactional leader is an individual who emphasises the importance of procedures, rules, routine, results, rewards and incentives.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term 'transactional' refers to the fact that these individuals focus on incentivising those they lead by linking rewards with performance.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 leaders are good at developing useful criteria for measuring performance and then communicating this to their teams.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develop effective rules and routines that increase the chances of success and may prioritise incremental achievements, such as short-term objectives over long-term goals. </a:t>
            </a:r>
          </a:p>
        </p:txBody>
      </p:sp>
    </p:spTree>
    <p:extLst>
      <p:ext uri="{BB962C8B-B14F-4D97-AF65-F5344CB8AC3E}">
        <p14:creationId xmlns:p14="http://schemas.microsoft.com/office/powerpoint/2010/main" val="204419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Transformational Leadership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6F27-33E0-7AE2-9517-ADD27422B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transformational leader is someone who's future-oriented.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have a clear vision of next steps and embrace innovation and creativity.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Transformational leaders prioritise inspiration and motivation over micromanagement and processes.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place a lot of importance on the development and growth of those they manage.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 leaders encourage others to become leaders themselves and are often happy to coach and mentor them. </a:t>
            </a:r>
          </a:p>
        </p:txBody>
      </p:sp>
    </p:spTree>
    <p:extLst>
      <p:ext uri="{BB962C8B-B14F-4D97-AF65-F5344CB8AC3E}">
        <p14:creationId xmlns:p14="http://schemas.microsoft.com/office/powerpoint/2010/main" val="226563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Trait theory in Leadership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6F27-33E0-7AE2-9517-ADD27422B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D2269A5-9C64-C932-1F0F-7EDBBE8AA7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514758"/>
              </p:ext>
            </p:extLst>
          </p:nvPr>
        </p:nvGraphicFramePr>
        <p:xfrm>
          <a:off x="1680883" y="2108201"/>
          <a:ext cx="8377518" cy="24879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5421">
                  <a:extLst>
                    <a:ext uri="{9D8B030D-6E8A-4147-A177-3AD203B41FA5}">
                      <a16:colId xmlns:a16="http://schemas.microsoft.com/office/drawing/2014/main" val="3336483128"/>
                    </a:ext>
                  </a:extLst>
                </a:gridCol>
                <a:gridCol w="6162097">
                  <a:extLst>
                    <a:ext uri="{9D8B030D-6E8A-4147-A177-3AD203B41FA5}">
                      <a16:colId xmlns:a16="http://schemas.microsoft.com/office/drawing/2014/main" val="38818261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Trait</a:t>
                      </a:r>
                      <a:endParaRPr lang="en-GB" sz="1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Characteristics</a:t>
                      </a:r>
                      <a:endParaRPr lang="en-GB" sz="1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961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Drive</a:t>
                      </a:r>
                      <a:endParaRPr lang="en-GB" sz="1800" b="1" i="1" kern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high level of effort, lots of energy, tirelessly persistent.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5118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Desire to lead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Strong desire to influence others.  Want to take responsibility.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89666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Honesty and integrity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Trusting relationships, high consistency between word and deed.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95266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Self-confidence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Absence of self-doubt.  Ability to convince followers.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4077920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541C6D-B80F-08A5-BB1A-D94616A598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046155"/>
              </p:ext>
            </p:extLst>
          </p:nvPr>
        </p:nvGraphicFramePr>
        <p:xfrm>
          <a:off x="1680883" y="4547350"/>
          <a:ext cx="8377518" cy="10121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45658">
                  <a:extLst>
                    <a:ext uri="{9D8B030D-6E8A-4147-A177-3AD203B41FA5}">
                      <a16:colId xmlns:a16="http://schemas.microsoft.com/office/drawing/2014/main" val="999584867"/>
                    </a:ext>
                  </a:extLst>
                </a:gridCol>
                <a:gridCol w="6131860">
                  <a:extLst>
                    <a:ext uri="{9D8B030D-6E8A-4147-A177-3AD203B41FA5}">
                      <a16:colId xmlns:a16="http://schemas.microsoft.com/office/drawing/2014/main" val="136545119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Intelligence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Intelligence to gather,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synthesise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interpret information.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80747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Job-relevant knowledge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knowledge about the company. Make Well-informed decisions.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35509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5210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Leadership Styles-Autocratic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6F27-33E0-7AE2-9517-ADD27422B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Autocratic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Autocratic style of leadership involves: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Managers making all the decisions without consulting with employees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Decisions are made from the top down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Employees are told what to do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Limit of employee authority is restricted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622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Leadership Styles-Autocratic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6D27804-51EF-531F-ED1C-EA8CDC6422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55542" y="2002798"/>
            <a:ext cx="9601200" cy="4231518"/>
          </a:xfrm>
        </p:spPr>
      </p:pic>
    </p:spTree>
    <p:extLst>
      <p:ext uri="{BB962C8B-B14F-4D97-AF65-F5344CB8AC3E}">
        <p14:creationId xmlns:p14="http://schemas.microsoft.com/office/powerpoint/2010/main" val="1149742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Leadership Styles-Democratic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6F27-33E0-7AE2-9517-ADD27422B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Democratic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democratic style of leadership involves: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Managers and employees working together to make decisions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consultative management style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Employees are encouraged to communicate ideas to management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Employees feel motivated to work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96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86D3-8FD1-4F47-A319-7D0542E48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rtl="0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Leadership Styles-Laissez-faire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26F27-33E0-7AE2-9517-ADD27422B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Laissez-faire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Laissez-faire style of leadership involves: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Managers letting employees get on with their jobs with as little interference as possible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Employees are allowed to make decisions and solve problems on their own with little guidance from management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will only step in if they are needed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20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1_RetrospectVTI">
  <a:themeElements>
    <a:clrScheme name="Custom 34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4286109_TF22712842.potx" id="{66207373-B99E-4885-8182-B73EA986FCBA}" vid="{BA3EABD1-0925-4BFC-B6D5-F3CE9D96400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2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3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4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5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6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7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8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ppt/theme/themeOverride9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A3F7EDC-E5B4-4BBC-9D2A-CBE6D46C37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3EEFF0-FB57-4CB4-8BFC-DF397689E2E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93932EF5-314F-409E-8020-FEE5FA0795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{425108D4-C87B-4949-8B03-50A06D43E743}tf22712842_win32</Template>
  <TotalTime>0</TotalTime>
  <Words>452</Words>
  <Application>Microsoft Office PowerPoint</Application>
  <PresentationFormat>Widescreen</PresentationFormat>
  <Paragraphs>66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Bookman Old Style</vt:lpstr>
      <vt:lpstr>Calibri</vt:lpstr>
      <vt:lpstr>Franklin Gothic Book</vt:lpstr>
      <vt:lpstr>Raleway SemiBold</vt:lpstr>
      <vt:lpstr>Wingdings</vt:lpstr>
      <vt:lpstr>1_RetrospectVTI</vt:lpstr>
      <vt:lpstr>Principles of Management</vt:lpstr>
      <vt:lpstr>Leadership Theories</vt:lpstr>
      <vt:lpstr>Transactional Leadership</vt:lpstr>
      <vt:lpstr>Transformational Leadership</vt:lpstr>
      <vt:lpstr>Trait theory in Leadership</vt:lpstr>
      <vt:lpstr>Leadership Styles-Autocratic</vt:lpstr>
      <vt:lpstr>Leadership Styles-Autocratic</vt:lpstr>
      <vt:lpstr>Leadership Styles-Democratic</vt:lpstr>
      <vt:lpstr>Leadership Styles-Laissez-faire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Management</dc:title>
  <dc:creator>Dr. Nirmal Betchoo</dc:creator>
  <cp:lastModifiedBy>Dr. Nirmal Betchoo</cp:lastModifiedBy>
  <cp:revision>26</cp:revision>
  <dcterms:created xsi:type="dcterms:W3CDTF">2023-04-21T05:49:28Z</dcterms:created>
  <dcterms:modified xsi:type="dcterms:W3CDTF">2023-05-11T04:34:51Z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