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298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75B1A-6DB7-4CED-A54B-377FE5577673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EA438-8B65-4D13-AA42-BA57E155A6C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7088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58DBC-65F2-4BD2-9AD8-2B73EA439260}" type="datetime1">
              <a:rPr lang="en-GB" noProof="0" smtClean="0"/>
              <a:t>15/05/2023</a:t>
            </a:fld>
            <a:endParaRPr lang="en-GB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F151F-66B2-4EE0-8956-9F20DBE8F1A8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01548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628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1343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907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0270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0852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9372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0673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6026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732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1733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B47CC9-938B-4541-B481-E31574CB0C96}" type="datetime1">
              <a:rPr lang="en-GB" noProof="0" smtClean="0"/>
              <a:t>15/05/2023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2343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BB0E3E-2D44-4E62-B790-FEF74818D1B8}" type="datetime1">
              <a:rPr lang="en-GB" noProof="0" smtClean="0"/>
              <a:t>15/05/2023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40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007FCF-E8BA-43A0-91CA-069142741CF2}" type="datetime1">
              <a:rPr lang="en-GB" noProof="0" smtClean="0"/>
              <a:t>15/05/2023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6278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5FAB88-1B1E-4CCF-800A-E8B8F70870E9}" type="datetime1">
              <a:rPr lang="en-GB" noProof="0" smtClean="0"/>
              <a:t>15/05/2023</a:t>
            </a:fld>
            <a:endParaRPr lang="en-GB" noProof="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8835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AAE631-BA18-4136-9A30-D5746C437046}" type="datetime1">
              <a:rPr lang="en-GB" noProof="0" smtClean="0"/>
              <a:t>15/05/2023</a:t>
            </a:fld>
            <a:endParaRPr lang="en-GB" noProof="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6392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90DF7EE-89B0-4ED7-A169-C9E278BFC4F8}" type="datetime1">
              <a:rPr lang="en-GB" noProof="0" smtClean="0"/>
              <a:t>15/05/2023</a:t>
            </a:fld>
            <a:endParaRPr lang="en-GB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6854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35C22B9-AE40-46D1-95EF-6F38A3213529}" type="datetime1">
              <a:rPr lang="en-GB" noProof="0" smtClean="0"/>
              <a:t>15/05/2023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339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D3DED581-478E-49B3-AFA7-E4919570B281}" type="datetime1">
              <a:rPr lang="en-GB" noProof="0" smtClean="0"/>
              <a:t>15/05/2023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7118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245F460F-C71D-4649-9D64-5BFD37510D02}" type="datetime1">
              <a:rPr lang="en-GB" noProof="0" smtClean="0"/>
              <a:t>15/05/2023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0161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 rtl="0"/>
            <a:r>
              <a:rPr lang="en-GB" noProof="0" dirty="0"/>
              <a:t>Second level</a:t>
            </a:r>
          </a:p>
          <a:p>
            <a:pPr lvl="2" rtl="0"/>
            <a:r>
              <a:rPr lang="en-GB" noProof="0" dirty="0"/>
              <a:t>Third level</a:t>
            </a:r>
          </a:p>
          <a:p>
            <a:pPr lvl="3" rtl="0"/>
            <a:r>
              <a:rPr lang="en-GB" noProof="0" dirty="0"/>
              <a:t>Quarter level</a:t>
            </a:r>
          </a:p>
          <a:p>
            <a:pPr lvl="4" rtl="0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4BDF0783-7615-4503-8DA8-A0B2AC7FF7D1}" type="datetime1">
              <a:rPr lang="en-GB" noProof="0" smtClean="0"/>
              <a:t>15/05/2023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pic>
        <p:nvPicPr>
          <p:cNvPr id="4" name="Picture 3" descr="A close up of a piece of paper with a pencil laying on top">
            <a:extLst>
              <a:ext uri="{FF2B5EF4-FFF2-40B4-BE49-F238E27FC236}">
                <a16:creationId xmlns:a16="http://schemas.microsoft.com/office/drawing/2014/main" id="{65810330-F0B5-43C9-BC34-094FFB5C05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C5373426-E26E-431D-959C-5DB96C0B6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2607" y="1238442"/>
            <a:ext cx="3635926" cy="43557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4448" y="1475234"/>
            <a:ext cx="3323276" cy="2901694"/>
          </a:xfrm>
        </p:spPr>
        <p:txBody>
          <a:bodyPr rtlCol="0" anchor="b">
            <a:normAutofit/>
          </a:bodyPr>
          <a:lstStyle/>
          <a:p>
            <a:pPr rtl="0"/>
            <a:r>
              <a:rPr lang="en-GB" sz="4000" dirty="0">
                <a:solidFill>
                  <a:schemeClr val="tx1"/>
                </a:solidFill>
                <a:latin typeface="Raleway SemiBold" panose="020B0703030101060003" pitchFamily="34" charset="0"/>
              </a:rPr>
              <a:t>Principles of Management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7750" y="4608576"/>
            <a:ext cx="3205640" cy="774186"/>
          </a:xfrm>
        </p:spPr>
        <p:txBody>
          <a:bodyPr rtlCol="0" anchor="t">
            <a:normAutofit/>
          </a:bodyPr>
          <a:lstStyle/>
          <a:p>
            <a:pPr rtl="0">
              <a:lnSpc>
                <a:spcPct val="100000"/>
              </a:lnSpc>
            </a:pPr>
            <a:r>
              <a:rPr lang="en-GB" sz="1600" dirty="0"/>
              <a:t>N K BETCHOO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DC90921-9082-491B-940E-827D679F3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DD6810F-CBB8-A691-66C3-117CBE334C2A}"/>
              </a:ext>
            </a:extLst>
          </p:cNvPr>
          <p:cNvSpPr/>
          <p:nvPr/>
        </p:nvSpPr>
        <p:spPr>
          <a:xfrm>
            <a:off x="2335298" y="1475234"/>
            <a:ext cx="3888192" cy="2305398"/>
          </a:xfrm>
          <a:prstGeom prst="roundRect">
            <a:avLst/>
          </a:prstGeom>
          <a:solidFill>
            <a:schemeClr val="accent4">
              <a:lumMod val="50000"/>
              <a:alpha val="38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3</a:t>
            </a:r>
          </a:p>
          <a:p>
            <a:pPr algn="ctr"/>
            <a:r>
              <a:rPr lang="en-GB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Basics of Planning</a:t>
            </a:r>
          </a:p>
        </p:txBody>
      </p:sp>
    </p:spTree>
    <p:extLst>
      <p:ext uri="{BB962C8B-B14F-4D97-AF65-F5344CB8AC3E}">
        <p14:creationId xmlns:p14="http://schemas.microsoft.com/office/powerpoint/2010/main" val="193143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plans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Specific plans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Specific plans have clearly defined objectives.  They leave no room for interpretation.  They require clarity and a sense of predictability.  When uncertainty is high, managers may not use such plans.  They can choose directional plans.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Directional plans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Directional plans identify general guidelines.  They provide focus but are not specific and exact.  They are more flexible than specific plans.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648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as a function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Planning encompasses defining the </a:t>
            </a:r>
            <a:r>
              <a:rPr lang="en-US" sz="2400" dirty="0" err="1">
                <a:solidFill>
                  <a:schemeClr val="tx1"/>
                </a:solidFill>
              </a:rPr>
              <a:t>organisation’s</a:t>
            </a:r>
            <a:r>
              <a:rPr lang="en-US" sz="2400" dirty="0">
                <a:solidFill>
                  <a:schemeClr val="tx1"/>
                </a:solidFill>
              </a:rPr>
              <a:t> objectives or goals, establishing an overall strategy for achieving these goals, and developing a comprehensive hierarchy of plans to integrate and coordinate activities.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It is concerned with ends (what is to be done) as well as means (how it should be done)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Planning can further be defined in terms of whether it is formal or informal</a:t>
            </a:r>
            <a:endParaRPr lang="en-GB" sz="24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51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as a function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Plans can be informal as well.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Planning can further be defined in terms of whether it is formal or informal.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Planning is the function of any manager.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Obviously long-term planning is more appropriate to the senior manager than the supervisor.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Planning helps in developing parameters for future action through the definition of new objectives. </a:t>
            </a:r>
          </a:p>
        </p:txBody>
      </p:sp>
    </p:spTree>
    <p:extLst>
      <p:ext uri="{BB962C8B-B14F-4D97-AF65-F5344CB8AC3E}">
        <p14:creationId xmlns:p14="http://schemas.microsoft.com/office/powerpoint/2010/main" val="290687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purpose of planning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Plans give direction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Managers are concerned about where the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going and how they can contribute to reach the objective.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They will then coordinate activities, cooperate with each other, and work in teams.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Lack of planning will create disorder and prevent an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from attaining its goals.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785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purpose of planning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Planning reduces uncertainty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Since plans enable managers to think ahead, anticipate changes and consider the impact of change, effective planning reduces uncertainty.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Planning reduces wastage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Planning can help reducing wastage.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When means and ends are clear, inefficiencies become visible and overlapping or wastage is reduced.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99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purpose of planning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Planning establishes parameters for control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Planning establishes objectives or standards that facilitate control.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Planning and control are linked.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Planning establishes objectives and actions.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Control attempts to correct the deviations from stated objectives or actions.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231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plans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popular way of describing plans is to relate them with: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Breadth (strategic v/s operational)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Time frame (short term v/s long term)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Specificity (Specific v/s directional)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86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plans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Strategic plans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These are plans that are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-wide.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They establish the overall objectives, and position an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in terms of its environment.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They are long-term based.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653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plans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Operational plans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These refer to plans that specify details on how overall objectives are to be achieved.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Operatives normally do them. Operational plans are routine and repetitive.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degree of complexity is lower than a strategic plan.  In general, operational plans apply to the operatives of the firm.  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1_RetrospectVTI">
  <a:themeElements>
    <a:clrScheme name="Custom 34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C7016"/>
      </a:accent1>
      <a:accent2>
        <a:srgbClr val="F8931D"/>
      </a:accent2>
      <a:accent3>
        <a:srgbClr val="CE8D3E"/>
      </a:accent3>
      <a:accent4>
        <a:srgbClr val="E64823"/>
      </a:accent4>
      <a:accent5>
        <a:srgbClr val="FFCA08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4286109_TF22712842.potx" id="{66207373-B99E-4885-8182-B73EA986FCBA}" vid="{BA3EABD1-0925-4BFC-B6D5-F3CE9D96400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10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2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3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4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5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6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7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8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9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AA3F7EDC-E5B4-4BBC-9D2A-CBE6D46C37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3932EF5-314F-409E-8020-FEE5FA0795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03EEFF0-FB57-4CB4-8BFC-DF397689E2E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{425108D4-C87B-4949-8B03-50A06D43E743}tf22712842_win32</Template>
  <TotalTime>0</TotalTime>
  <Words>516</Words>
  <Application>Microsoft Office PowerPoint</Application>
  <PresentationFormat>Widescreen</PresentationFormat>
  <Paragraphs>61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Bookman Old Style</vt:lpstr>
      <vt:lpstr>Calibri</vt:lpstr>
      <vt:lpstr>Franklin Gothic Book</vt:lpstr>
      <vt:lpstr>Raleway SemiBold</vt:lpstr>
      <vt:lpstr>Wingdings</vt:lpstr>
      <vt:lpstr>1_RetrospectVTI</vt:lpstr>
      <vt:lpstr>Principles of Management</vt:lpstr>
      <vt:lpstr>Planning as a function</vt:lpstr>
      <vt:lpstr>Planning as a function</vt:lpstr>
      <vt:lpstr>The purpose of planning</vt:lpstr>
      <vt:lpstr>The purpose of planning</vt:lpstr>
      <vt:lpstr>The purpose of planning</vt:lpstr>
      <vt:lpstr>Types of plans</vt:lpstr>
      <vt:lpstr>Types of plans</vt:lpstr>
      <vt:lpstr>Types of plans</vt:lpstr>
      <vt:lpstr>Types of plans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Management</dc:title>
  <dc:creator>Dr. Nirmal Betchoo</dc:creator>
  <cp:lastModifiedBy>Dr. Nirmal Betchoo</cp:lastModifiedBy>
  <cp:revision>10</cp:revision>
  <dcterms:created xsi:type="dcterms:W3CDTF">2023-04-21T05:49:28Z</dcterms:created>
  <dcterms:modified xsi:type="dcterms:W3CDTF">2023-05-15T09:18:35Z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