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7" r:id="rId21"/>
    <p:sldId id="274" r:id="rId22"/>
    <p:sldId id="275" r:id="rId23"/>
  </p:sldIdLst>
  <p:sldSz cx="12192000" cy="6858000"/>
  <p:notesSz cx="6858000" cy="9144000"/>
  <p:defaultTextStyle>
    <a:defPPr>
      <a:defRPr lang="en-M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75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13.svg"/></Relationships>
</file>

<file path=ppt/diagrams/_rels/data3.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17.png"/><Relationship Id="rId7" Type="http://schemas.openxmlformats.org/officeDocument/2006/relationships/image" Target="../media/image2.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2.svg"/><Relationship Id="rId4" Type="http://schemas.openxmlformats.org/officeDocument/2006/relationships/image" Target="../media/image18.svg"/><Relationship Id="rId9" Type="http://schemas.openxmlformats.org/officeDocument/2006/relationships/image" Target="../media/image2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17.png"/><Relationship Id="rId7" Type="http://schemas.openxmlformats.org/officeDocument/2006/relationships/image" Target="../media/image2.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2.svg"/><Relationship Id="rId4" Type="http://schemas.openxmlformats.org/officeDocument/2006/relationships/image" Target="../media/image18.svg"/><Relationship Id="rId9"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2ABBDC-D074-40A5-B888-D10CDC2231D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741629E-A7DC-42E1-B9C3-F9C5B18801EC}">
      <dgm:prSet/>
      <dgm:spPr>
        <a:solidFill>
          <a:schemeClr val="accent1">
            <a:lumMod val="75000"/>
          </a:schemeClr>
        </a:solidFill>
      </dgm:spPr>
      <dgm:t>
        <a:bodyPr/>
        <a:lstStyle/>
        <a:p>
          <a:r>
            <a:rPr lang="en-US" dirty="0"/>
            <a:t>Active listening stands out as a crucial communication skill, playing a pivotal role in both academic and interpersonal settings within the university environment. </a:t>
          </a:r>
        </a:p>
      </dgm:t>
    </dgm:pt>
    <dgm:pt modelId="{43DB020A-9B2C-4EF9-B397-5F83A9AB6778}" type="parTrans" cxnId="{79BC7447-1F35-430B-B1FD-35B4A8FBDB67}">
      <dgm:prSet/>
      <dgm:spPr/>
      <dgm:t>
        <a:bodyPr/>
        <a:lstStyle/>
        <a:p>
          <a:endParaRPr lang="en-US"/>
        </a:p>
      </dgm:t>
    </dgm:pt>
    <dgm:pt modelId="{AD664AE1-77A8-48D0-B02E-011C7079EF04}" type="sibTrans" cxnId="{79BC7447-1F35-430B-B1FD-35B4A8FBDB67}">
      <dgm:prSet/>
      <dgm:spPr/>
      <dgm:t>
        <a:bodyPr/>
        <a:lstStyle/>
        <a:p>
          <a:endParaRPr lang="en-US"/>
        </a:p>
      </dgm:t>
    </dgm:pt>
    <dgm:pt modelId="{F0202BD8-1CF5-4E08-8FC6-EE951636AAFB}">
      <dgm:prSet/>
      <dgm:spPr>
        <a:solidFill>
          <a:srgbClr val="92D050"/>
        </a:solidFill>
      </dgm:spPr>
      <dgm:t>
        <a:bodyPr/>
        <a:lstStyle/>
        <a:p>
          <a:r>
            <a:rPr lang="en-US" dirty="0"/>
            <a:t>Its significance extends to various interactions, be they formal or informal, aiding in the comprehension and acquisition of information.</a:t>
          </a:r>
        </a:p>
      </dgm:t>
    </dgm:pt>
    <dgm:pt modelId="{AF17F639-1338-4997-8D90-F3B0C1539D33}" type="parTrans" cxnId="{212B29C3-C2A9-492F-8718-F27A96C3AF6B}">
      <dgm:prSet/>
      <dgm:spPr/>
      <dgm:t>
        <a:bodyPr/>
        <a:lstStyle/>
        <a:p>
          <a:endParaRPr lang="en-US"/>
        </a:p>
      </dgm:t>
    </dgm:pt>
    <dgm:pt modelId="{A81F2A2C-A397-40CD-AC2F-FBE3BEF1F5A1}" type="sibTrans" cxnId="{212B29C3-C2A9-492F-8718-F27A96C3AF6B}">
      <dgm:prSet/>
      <dgm:spPr/>
      <dgm:t>
        <a:bodyPr/>
        <a:lstStyle/>
        <a:p>
          <a:endParaRPr lang="en-US"/>
        </a:p>
      </dgm:t>
    </dgm:pt>
    <dgm:pt modelId="{7009D5DB-D32E-45BB-ABD3-501528DE7564}">
      <dgm:prSet/>
      <dgm:spPr/>
      <dgm:t>
        <a:bodyPr/>
        <a:lstStyle/>
        <a:p>
          <a:r>
            <a:rPr lang="en-US"/>
            <a:t>Whether engaging with professors, tutors, or fellow students, proficient listening skills will prove invaluable throughout your university journey. </a:t>
          </a:r>
        </a:p>
      </dgm:t>
    </dgm:pt>
    <dgm:pt modelId="{066F51FA-81D4-4914-8C5C-85E91E6545FA}" type="parTrans" cxnId="{D214D654-7FA7-448F-8D52-F34A54D20632}">
      <dgm:prSet/>
      <dgm:spPr/>
      <dgm:t>
        <a:bodyPr/>
        <a:lstStyle/>
        <a:p>
          <a:endParaRPr lang="en-US"/>
        </a:p>
      </dgm:t>
    </dgm:pt>
    <dgm:pt modelId="{1DECBB3C-13AC-480D-BA63-23F4A4B4EE6C}" type="sibTrans" cxnId="{D214D654-7FA7-448F-8D52-F34A54D20632}">
      <dgm:prSet/>
      <dgm:spPr/>
      <dgm:t>
        <a:bodyPr/>
        <a:lstStyle/>
        <a:p>
          <a:endParaRPr lang="en-US"/>
        </a:p>
      </dgm:t>
    </dgm:pt>
    <dgm:pt modelId="{7C264BF9-6D4E-40A4-BD5C-4FE70305B2C1}" type="pres">
      <dgm:prSet presAssocID="{A92ABBDC-D074-40A5-B888-D10CDC2231D9}" presName="root" presStyleCnt="0">
        <dgm:presLayoutVars>
          <dgm:dir/>
          <dgm:resizeHandles val="exact"/>
        </dgm:presLayoutVars>
      </dgm:prSet>
      <dgm:spPr/>
    </dgm:pt>
    <dgm:pt modelId="{6C3A06A1-CA8C-47E6-B56B-877B55773C6A}" type="pres">
      <dgm:prSet presAssocID="{A741629E-A7DC-42E1-B9C3-F9C5B18801EC}" presName="compNode" presStyleCnt="0"/>
      <dgm:spPr/>
    </dgm:pt>
    <dgm:pt modelId="{646B660A-AB52-4BE2-9A77-73B1ED363FB8}" type="pres">
      <dgm:prSet presAssocID="{A741629E-A7DC-42E1-B9C3-F9C5B18801EC}" presName="bgRect" presStyleLbl="bgShp" presStyleIdx="0" presStyleCnt="3"/>
      <dgm:spPr>
        <a:solidFill>
          <a:schemeClr val="accent1">
            <a:lumMod val="75000"/>
          </a:schemeClr>
        </a:solidFill>
      </dgm:spPr>
    </dgm:pt>
    <dgm:pt modelId="{A0E99421-1C08-4528-828A-A6F1284EB452}" type="pres">
      <dgm:prSet presAssocID="{A741629E-A7DC-42E1-B9C3-F9C5B18801E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E99B14C6-9DD4-4A2F-9337-D2118DFC6F59}" type="pres">
      <dgm:prSet presAssocID="{A741629E-A7DC-42E1-B9C3-F9C5B18801EC}" presName="spaceRect" presStyleCnt="0"/>
      <dgm:spPr/>
    </dgm:pt>
    <dgm:pt modelId="{C386B7CF-7C4F-442E-8FEC-75D4F2E4B44C}" type="pres">
      <dgm:prSet presAssocID="{A741629E-A7DC-42E1-B9C3-F9C5B18801EC}" presName="parTx" presStyleLbl="revTx" presStyleIdx="0" presStyleCnt="3">
        <dgm:presLayoutVars>
          <dgm:chMax val="0"/>
          <dgm:chPref val="0"/>
        </dgm:presLayoutVars>
      </dgm:prSet>
      <dgm:spPr/>
    </dgm:pt>
    <dgm:pt modelId="{85A02F26-0F97-4EA8-AA81-4AF48350AE1C}" type="pres">
      <dgm:prSet presAssocID="{AD664AE1-77A8-48D0-B02E-011C7079EF04}" presName="sibTrans" presStyleCnt="0"/>
      <dgm:spPr/>
    </dgm:pt>
    <dgm:pt modelId="{EE685D4D-B83F-4F8B-AD9A-052B64E76A2B}" type="pres">
      <dgm:prSet presAssocID="{F0202BD8-1CF5-4E08-8FC6-EE951636AAFB}" presName="compNode" presStyleCnt="0"/>
      <dgm:spPr/>
    </dgm:pt>
    <dgm:pt modelId="{DCB210DD-C18B-4A92-89F6-5582F8802B4B}" type="pres">
      <dgm:prSet presAssocID="{F0202BD8-1CF5-4E08-8FC6-EE951636AAFB}" presName="bgRect" presStyleLbl="bgShp" presStyleIdx="1" presStyleCnt="3"/>
      <dgm:spPr>
        <a:solidFill>
          <a:srgbClr val="92D050"/>
        </a:solidFill>
      </dgm:spPr>
    </dgm:pt>
    <dgm:pt modelId="{9105C1EA-B78D-4596-8E8C-0A270A70E86E}" type="pres">
      <dgm:prSet presAssocID="{F0202BD8-1CF5-4E08-8FC6-EE951636AAF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nections"/>
        </a:ext>
      </dgm:extLst>
    </dgm:pt>
    <dgm:pt modelId="{78BDD004-88FD-4C68-96AC-DBF19FC7189B}" type="pres">
      <dgm:prSet presAssocID="{F0202BD8-1CF5-4E08-8FC6-EE951636AAFB}" presName="spaceRect" presStyleCnt="0"/>
      <dgm:spPr/>
    </dgm:pt>
    <dgm:pt modelId="{A3A1B687-24B2-48FF-A696-5B3E4B029CCD}" type="pres">
      <dgm:prSet presAssocID="{F0202BD8-1CF5-4E08-8FC6-EE951636AAFB}" presName="parTx" presStyleLbl="revTx" presStyleIdx="1" presStyleCnt="3">
        <dgm:presLayoutVars>
          <dgm:chMax val="0"/>
          <dgm:chPref val="0"/>
        </dgm:presLayoutVars>
      </dgm:prSet>
      <dgm:spPr/>
    </dgm:pt>
    <dgm:pt modelId="{D99BFB5F-24D4-4C7A-A366-080777962792}" type="pres">
      <dgm:prSet presAssocID="{A81F2A2C-A397-40CD-AC2F-FBE3BEF1F5A1}" presName="sibTrans" presStyleCnt="0"/>
      <dgm:spPr/>
    </dgm:pt>
    <dgm:pt modelId="{78B7F6F5-28C1-4351-B62F-0D9B8F0FFDB8}" type="pres">
      <dgm:prSet presAssocID="{7009D5DB-D32E-45BB-ABD3-501528DE7564}" presName="compNode" presStyleCnt="0"/>
      <dgm:spPr/>
    </dgm:pt>
    <dgm:pt modelId="{2D870843-027A-4282-AD76-A9EC5705D250}" type="pres">
      <dgm:prSet presAssocID="{7009D5DB-D32E-45BB-ABD3-501528DE7564}" presName="bgRect" presStyleLbl="bgShp" presStyleIdx="2" presStyleCnt="3"/>
      <dgm:spPr>
        <a:solidFill>
          <a:srgbClr val="00B0F0"/>
        </a:solidFill>
      </dgm:spPr>
    </dgm:pt>
    <dgm:pt modelId="{6F002491-F3C0-4C2A-920D-A5FA6B79BD2A}" type="pres">
      <dgm:prSet presAssocID="{7009D5DB-D32E-45BB-ABD3-501528DE756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Roll"/>
        </a:ext>
      </dgm:extLst>
    </dgm:pt>
    <dgm:pt modelId="{AF82E470-7F6C-4529-8FB8-E59F9668E9F5}" type="pres">
      <dgm:prSet presAssocID="{7009D5DB-D32E-45BB-ABD3-501528DE7564}" presName="spaceRect" presStyleCnt="0"/>
      <dgm:spPr/>
    </dgm:pt>
    <dgm:pt modelId="{0F3BDD1A-8F0A-4CA0-9BAB-1089982027A2}" type="pres">
      <dgm:prSet presAssocID="{7009D5DB-D32E-45BB-ABD3-501528DE7564}" presName="parTx" presStyleLbl="revTx" presStyleIdx="2" presStyleCnt="3">
        <dgm:presLayoutVars>
          <dgm:chMax val="0"/>
          <dgm:chPref val="0"/>
        </dgm:presLayoutVars>
      </dgm:prSet>
      <dgm:spPr/>
    </dgm:pt>
  </dgm:ptLst>
  <dgm:cxnLst>
    <dgm:cxn modelId="{79BC7447-1F35-430B-B1FD-35B4A8FBDB67}" srcId="{A92ABBDC-D074-40A5-B888-D10CDC2231D9}" destId="{A741629E-A7DC-42E1-B9C3-F9C5B18801EC}" srcOrd="0" destOrd="0" parTransId="{43DB020A-9B2C-4EF9-B397-5F83A9AB6778}" sibTransId="{AD664AE1-77A8-48D0-B02E-011C7079EF04}"/>
    <dgm:cxn modelId="{41C3216C-9542-4FFF-800A-C7CEE243128E}" type="presOf" srcId="{A92ABBDC-D074-40A5-B888-D10CDC2231D9}" destId="{7C264BF9-6D4E-40A4-BD5C-4FE70305B2C1}" srcOrd="0" destOrd="0" presId="urn:microsoft.com/office/officeart/2018/2/layout/IconVerticalSolidList"/>
    <dgm:cxn modelId="{D214D654-7FA7-448F-8D52-F34A54D20632}" srcId="{A92ABBDC-D074-40A5-B888-D10CDC2231D9}" destId="{7009D5DB-D32E-45BB-ABD3-501528DE7564}" srcOrd="2" destOrd="0" parTransId="{066F51FA-81D4-4914-8C5C-85E91E6545FA}" sibTransId="{1DECBB3C-13AC-480D-BA63-23F4A4B4EE6C}"/>
    <dgm:cxn modelId="{C7F76BB4-A3FA-40A9-BADC-707122E96211}" type="presOf" srcId="{7009D5DB-D32E-45BB-ABD3-501528DE7564}" destId="{0F3BDD1A-8F0A-4CA0-9BAB-1089982027A2}" srcOrd="0" destOrd="0" presId="urn:microsoft.com/office/officeart/2018/2/layout/IconVerticalSolidList"/>
    <dgm:cxn modelId="{212B29C3-C2A9-492F-8718-F27A96C3AF6B}" srcId="{A92ABBDC-D074-40A5-B888-D10CDC2231D9}" destId="{F0202BD8-1CF5-4E08-8FC6-EE951636AAFB}" srcOrd="1" destOrd="0" parTransId="{AF17F639-1338-4997-8D90-F3B0C1539D33}" sibTransId="{A81F2A2C-A397-40CD-AC2F-FBE3BEF1F5A1}"/>
    <dgm:cxn modelId="{3141FFCF-6BD0-4E36-8C82-206F01E336D3}" type="presOf" srcId="{A741629E-A7DC-42E1-B9C3-F9C5B18801EC}" destId="{C386B7CF-7C4F-442E-8FEC-75D4F2E4B44C}" srcOrd="0" destOrd="0" presId="urn:microsoft.com/office/officeart/2018/2/layout/IconVerticalSolidList"/>
    <dgm:cxn modelId="{2519D5E4-20E9-4F04-A7EC-F9C5A204B718}" type="presOf" srcId="{F0202BD8-1CF5-4E08-8FC6-EE951636AAFB}" destId="{A3A1B687-24B2-48FF-A696-5B3E4B029CCD}" srcOrd="0" destOrd="0" presId="urn:microsoft.com/office/officeart/2018/2/layout/IconVerticalSolidList"/>
    <dgm:cxn modelId="{19C071B1-3301-45D2-8C87-1C18813B87F4}" type="presParOf" srcId="{7C264BF9-6D4E-40A4-BD5C-4FE70305B2C1}" destId="{6C3A06A1-CA8C-47E6-B56B-877B55773C6A}" srcOrd="0" destOrd="0" presId="urn:microsoft.com/office/officeart/2018/2/layout/IconVerticalSolidList"/>
    <dgm:cxn modelId="{A3D8AB40-D344-428C-9A34-6B1CCCA06A07}" type="presParOf" srcId="{6C3A06A1-CA8C-47E6-B56B-877B55773C6A}" destId="{646B660A-AB52-4BE2-9A77-73B1ED363FB8}" srcOrd="0" destOrd="0" presId="urn:microsoft.com/office/officeart/2018/2/layout/IconVerticalSolidList"/>
    <dgm:cxn modelId="{1D8CED17-1552-4847-8698-D79B1675D844}" type="presParOf" srcId="{6C3A06A1-CA8C-47E6-B56B-877B55773C6A}" destId="{A0E99421-1C08-4528-828A-A6F1284EB452}" srcOrd="1" destOrd="0" presId="urn:microsoft.com/office/officeart/2018/2/layout/IconVerticalSolidList"/>
    <dgm:cxn modelId="{84D088D9-DBCB-44B7-B12F-41357BB4E2E0}" type="presParOf" srcId="{6C3A06A1-CA8C-47E6-B56B-877B55773C6A}" destId="{E99B14C6-9DD4-4A2F-9337-D2118DFC6F59}" srcOrd="2" destOrd="0" presId="urn:microsoft.com/office/officeart/2018/2/layout/IconVerticalSolidList"/>
    <dgm:cxn modelId="{56D566AC-2BE5-4ACB-8C7D-A0AAAE65A222}" type="presParOf" srcId="{6C3A06A1-CA8C-47E6-B56B-877B55773C6A}" destId="{C386B7CF-7C4F-442E-8FEC-75D4F2E4B44C}" srcOrd="3" destOrd="0" presId="urn:microsoft.com/office/officeart/2018/2/layout/IconVerticalSolidList"/>
    <dgm:cxn modelId="{77B1846D-1D9E-4ADD-9123-3209E1DD3F96}" type="presParOf" srcId="{7C264BF9-6D4E-40A4-BD5C-4FE70305B2C1}" destId="{85A02F26-0F97-4EA8-AA81-4AF48350AE1C}" srcOrd="1" destOrd="0" presId="urn:microsoft.com/office/officeart/2018/2/layout/IconVerticalSolidList"/>
    <dgm:cxn modelId="{2B81F749-72D5-43A3-85E6-28E84A286071}" type="presParOf" srcId="{7C264BF9-6D4E-40A4-BD5C-4FE70305B2C1}" destId="{EE685D4D-B83F-4F8B-AD9A-052B64E76A2B}" srcOrd="2" destOrd="0" presId="urn:microsoft.com/office/officeart/2018/2/layout/IconVerticalSolidList"/>
    <dgm:cxn modelId="{FCDC1B8D-DFFF-46FA-8589-B4F4F35050E3}" type="presParOf" srcId="{EE685D4D-B83F-4F8B-AD9A-052B64E76A2B}" destId="{DCB210DD-C18B-4A92-89F6-5582F8802B4B}" srcOrd="0" destOrd="0" presId="urn:microsoft.com/office/officeart/2018/2/layout/IconVerticalSolidList"/>
    <dgm:cxn modelId="{047C064D-30A3-495B-B341-26EEEDC806AF}" type="presParOf" srcId="{EE685D4D-B83F-4F8B-AD9A-052B64E76A2B}" destId="{9105C1EA-B78D-4596-8E8C-0A270A70E86E}" srcOrd="1" destOrd="0" presId="urn:microsoft.com/office/officeart/2018/2/layout/IconVerticalSolidList"/>
    <dgm:cxn modelId="{E00BBA90-AFB0-42FF-9B94-048179BB43BD}" type="presParOf" srcId="{EE685D4D-B83F-4F8B-AD9A-052B64E76A2B}" destId="{78BDD004-88FD-4C68-96AC-DBF19FC7189B}" srcOrd="2" destOrd="0" presId="urn:microsoft.com/office/officeart/2018/2/layout/IconVerticalSolidList"/>
    <dgm:cxn modelId="{092D112A-FB0C-4999-88B6-CAF8D9A98B91}" type="presParOf" srcId="{EE685D4D-B83F-4F8B-AD9A-052B64E76A2B}" destId="{A3A1B687-24B2-48FF-A696-5B3E4B029CCD}" srcOrd="3" destOrd="0" presId="urn:microsoft.com/office/officeart/2018/2/layout/IconVerticalSolidList"/>
    <dgm:cxn modelId="{AD88072B-A1F8-4529-AE37-B7217E265388}" type="presParOf" srcId="{7C264BF9-6D4E-40A4-BD5C-4FE70305B2C1}" destId="{D99BFB5F-24D4-4C7A-A366-080777962792}" srcOrd="3" destOrd="0" presId="urn:microsoft.com/office/officeart/2018/2/layout/IconVerticalSolidList"/>
    <dgm:cxn modelId="{73DE9F48-F041-4524-9300-6A14959F41B5}" type="presParOf" srcId="{7C264BF9-6D4E-40A4-BD5C-4FE70305B2C1}" destId="{78B7F6F5-28C1-4351-B62F-0D9B8F0FFDB8}" srcOrd="4" destOrd="0" presId="urn:microsoft.com/office/officeart/2018/2/layout/IconVerticalSolidList"/>
    <dgm:cxn modelId="{DF039799-35E4-4E62-B2FC-E3D7572893AA}" type="presParOf" srcId="{78B7F6F5-28C1-4351-B62F-0D9B8F0FFDB8}" destId="{2D870843-027A-4282-AD76-A9EC5705D250}" srcOrd="0" destOrd="0" presId="urn:microsoft.com/office/officeart/2018/2/layout/IconVerticalSolidList"/>
    <dgm:cxn modelId="{0B8ECA47-3A69-4A77-B51B-07FA66EE6FCE}" type="presParOf" srcId="{78B7F6F5-28C1-4351-B62F-0D9B8F0FFDB8}" destId="{6F002491-F3C0-4C2A-920D-A5FA6B79BD2A}" srcOrd="1" destOrd="0" presId="urn:microsoft.com/office/officeart/2018/2/layout/IconVerticalSolidList"/>
    <dgm:cxn modelId="{3E9FFF53-3C9A-4FD9-A6E3-811A898AFDC5}" type="presParOf" srcId="{78B7F6F5-28C1-4351-B62F-0D9B8F0FFDB8}" destId="{AF82E470-7F6C-4529-8FB8-E59F9668E9F5}" srcOrd="2" destOrd="0" presId="urn:microsoft.com/office/officeart/2018/2/layout/IconVerticalSolidList"/>
    <dgm:cxn modelId="{D4D9C207-907B-495A-A31A-D0F6B488EF85}" type="presParOf" srcId="{78B7F6F5-28C1-4351-B62F-0D9B8F0FFDB8}" destId="{0F3BDD1A-8F0A-4CA0-9BAB-1089982027A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41F88C-812F-40DF-9C13-CFFB3FDA6D1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5A4B9A2-DB3A-4DF3-9F48-785AEEA62028}">
      <dgm:prSet/>
      <dgm:spPr/>
      <dgm:t>
        <a:bodyPr/>
        <a:lstStyle/>
        <a:p>
          <a:pPr algn="just"/>
          <a:r>
            <a:rPr lang="en-US" b="0" i="0" dirty="0"/>
            <a:t>For numerous students, participating in academic lectures can present a daunting challenge as they navigate the rapid flow of information provided by instructors, engage in discussions, and grapple with unfamiliar academic terminology that may initially seem perplexing.</a:t>
          </a:r>
          <a:endParaRPr lang="en-US" dirty="0">
            <a:solidFill>
              <a:schemeClr val="tx1"/>
            </a:solidFill>
          </a:endParaRPr>
        </a:p>
      </dgm:t>
    </dgm:pt>
    <dgm:pt modelId="{F12DBF45-B352-407A-98D3-34FB913880EF}" type="parTrans" cxnId="{5A61339F-7AF8-4948-8B0C-708EABE7EC99}">
      <dgm:prSet/>
      <dgm:spPr/>
      <dgm:t>
        <a:bodyPr/>
        <a:lstStyle/>
        <a:p>
          <a:endParaRPr lang="en-US"/>
        </a:p>
      </dgm:t>
    </dgm:pt>
    <dgm:pt modelId="{958BC8A1-BDBF-4176-BABE-D1C4D0BEDD23}" type="sibTrans" cxnId="{5A61339F-7AF8-4948-8B0C-708EABE7EC99}">
      <dgm:prSet/>
      <dgm:spPr/>
      <dgm:t>
        <a:bodyPr/>
        <a:lstStyle/>
        <a:p>
          <a:endParaRPr lang="en-US"/>
        </a:p>
      </dgm:t>
    </dgm:pt>
    <dgm:pt modelId="{CE021CAD-BA82-4200-8BB7-8F3540EC81CB}">
      <dgm:prSet/>
      <dgm:spPr/>
      <dgm:t>
        <a:bodyPr/>
        <a:lstStyle/>
        <a:p>
          <a:pPr algn="just"/>
          <a:r>
            <a:rPr lang="en-US" b="0" i="0" dirty="0"/>
            <a:t>In the realm of online education, the significance of listening skills has been further underscored. This pertains to </a:t>
          </a:r>
          <a:r>
            <a:rPr lang="en-US" b="0" i="0" dirty="0" err="1"/>
            <a:t>maximising</a:t>
          </a:r>
          <a:r>
            <a:rPr lang="en-US" b="0" i="0" dirty="0"/>
            <a:t> the benefits of Zoom classes and discussions. </a:t>
          </a:r>
          <a:br>
            <a:rPr lang="en-US" dirty="0"/>
          </a:br>
          <a:endParaRPr lang="en-US" dirty="0"/>
        </a:p>
      </dgm:t>
    </dgm:pt>
    <dgm:pt modelId="{18E81464-0EAC-40CD-ACD4-00B396E939FD}" type="parTrans" cxnId="{5502A363-6E9F-4242-8076-8B6EE5B2A0A0}">
      <dgm:prSet/>
      <dgm:spPr/>
      <dgm:t>
        <a:bodyPr/>
        <a:lstStyle/>
        <a:p>
          <a:endParaRPr lang="en-US"/>
        </a:p>
      </dgm:t>
    </dgm:pt>
    <dgm:pt modelId="{F563CCEC-507C-4D52-913A-F379277D8C39}" type="sibTrans" cxnId="{5502A363-6E9F-4242-8076-8B6EE5B2A0A0}">
      <dgm:prSet/>
      <dgm:spPr/>
      <dgm:t>
        <a:bodyPr/>
        <a:lstStyle/>
        <a:p>
          <a:endParaRPr lang="en-US"/>
        </a:p>
      </dgm:t>
    </dgm:pt>
    <dgm:pt modelId="{5BBEF8D2-336B-4CB9-BD25-8072ABF8607A}" type="pres">
      <dgm:prSet presAssocID="{3A41F88C-812F-40DF-9C13-CFFB3FDA6D1E}" presName="root" presStyleCnt="0">
        <dgm:presLayoutVars>
          <dgm:dir/>
          <dgm:resizeHandles val="exact"/>
        </dgm:presLayoutVars>
      </dgm:prSet>
      <dgm:spPr/>
    </dgm:pt>
    <dgm:pt modelId="{391E8FE8-01E5-42D1-A27E-66DD015A1656}" type="pres">
      <dgm:prSet presAssocID="{E5A4B9A2-DB3A-4DF3-9F48-785AEEA62028}" presName="compNode" presStyleCnt="0"/>
      <dgm:spPr/>
    </dgm:pt>
    <dgm:pt modelId="{087EABFA-2572-4EAF-8653-9CCB14428CD5}" type="pres">
      <dgm:prSet presAssocID="{E5A4B9A2-DB3A-4DF3-9F48-785AEEA62028}" presName="bgRect" presStyleLbl="bgShp" presStyleIdx="0" presStyleCnt="2" custLinFactNeighborX="29" custLinFactNeighborY="-2144"/>
      <dgm:spPr/>
    </dgm:pt>
    <dgm:pt modelId="{0BE0F31C-DE01-4F1F-AD34-FB531B5937BA}" type="pres">
      <dgm:prSet presAssocID="{E5A4B9A2-DB3A-4DF3-9F48-785AEEA6202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8A94019F-49E2-43AF-884A-75A9B2F28E19}" type="pres">
      <dgm:prSet presAssocID="{E5A4B9A2-DB3A-4DF3-9F48-785AEEA62028}" presName="spaceRect" presStyleCnt="0"/>
      <dgm:spPr/>
    </dgm:pt>
    <dgm:pt modelId="{3E56E8B2-6144-42DA-9357-BDF0A5FD3E13}" type="pres">
      <dgm:prSet presAssocID="{E5A4B9A2-DB3A-4DF3-9F48-785AEEA62028}" presName="parTx" presStyleLbl="revTx" presStyleIdx="0" presStyleCnt="2">
        <dgm:presLayoutVars>
          <dgm:chMax val="0"/>
          <dgm:chPref val="0"/>
        </dgm:presLayoutVars>
      </dgm:prSet>
      <dgm:spPr/>
    </dgm:pt>
    <dgm:pt modelId="{927BE37A-2603-489F-A6A3-C6D44B85E173}" type="pres">
      <dgm:prSet presAssocID="{958BC8A1-BDBF-4176-BABE-D1C4D0BEDD23}" presName="sibTrans" presStyleCnt="0"/>
      <dgm:spPr/>
    </dgm:pt>
    <dgm:pt modelId="{E04EDA91-BFE3-46D6-BED1-9FD693969516}" type="pres">
      <dgm:prSet presAssocID="{CE021CAD-BA82-4200-8BB7-8F3540EC81CB}" presName="compNode" presStyleCnt="0"/>
      <dgm:spPr/>
    </dgm:pt>
    <dgm:pt modelId="{28D87796-CFA9-4FEC-AD68-28BD320797C6}" type="pres">
      <dgm:prSet presAssocID="{CE021CAD-BA82-4200-8BB7-8F3540EC81CB}" presName="bgRect" presStyleLbl="bgShp" presStyleIdx="1" presStyleCnt="2"/>
      <dgm:spPr/>
    </dgm:pt>
    <dgm:pt modelId="{C445AD23-DD0D-4750-A304-240D6C74DDD8}" type="pres">
      <dgm:prSet presAssocID="{CE021CAD-BA82-4200-8BB7-8F3540EC81C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Zoom In"/>
        </a:ext>
      </dgm:extLst>
    </dgm:pt>
    <dgm:pt modelId="{B738AB5A-F9D8-4A7A-836C-EBB37492564E}" type="pres">
      <dgm:prSet presAssocID="{CE021CAD-BA82-4200-8BB7-8F3540EC81CB}" presName="spaceRect" presStyleCnt="0"/>
      <dgm:spPr/>
    </dgm:pt>
    <dgm:pt modelId="{95A0B998-683F-41DB-96EA-B7061EAE06C5}" type="pres">
      <dgm:prSet presAssocID="{CE021CAD-BA82-4200-8BB7-8F3540EC81CB}" presName="parTx" presStyleLbl="revTx" presStyleIdx="1" presStyleCnt="2">
        <dgm:presLayoutVars>
          <dgm:chMax val="0"/>
          <dgm:chPref val="0"/>
        </dgm:presLayoutVars>
      </dgm:prSet>
      <dgm:spPr/>
    </dgm:pt>
  </dgm:ptLst>
  <dgm:cxnLst>
    <dgm:cxn modelId="{5502A363-6E9F-4242-8076-8B6EE5B2A0A0}" srcId="{3A41F88C-812F-40DF-9C13-CFFB3FDA6D1E}" destId="{CE021CAD-BA82-4200-8BB7-8F3540EC81CB}" srcOrd="1" destOrd="0" parTransId="{18E81464-0EAC-40CD-ACD4-00B396E939FD}" sibTransId="{F563CCEC-507C-4D52-913A-F379277D8C39}"/>
    <dgm:cxn modelId="{38340C52-738F-4D09-9F56-5B0B2347C235}" type="presOf" srcId="{3A41F88C-812F-40DF-9C13-CFFB3FDA6D1E}" destId="{5BBEF8D2-336B-4CB9-BD25-8072ABF8607A}" srcOrd="0" destOrd="0" presId="urn:microsoft.com/office/officeart/2018/2/layout/IconVerticalSolidList"/>
    <dgm:cxn modelId="{5A61339F-7AF8-4948-8B0C-708EABE7EC99}" srcId="{3A41F88C-812F-40DF-9C13-CFFB3FDA6D1E}" destId="{E5A4B9A2-DB3A-4DF3-9F48-785AEEA62028}" srcOrd="0" destOrd="0" parTransId="{F12DBF45-B352-407A-98D3-34FB913880EF}" sibTransId="{958BC8A1-BDBF-4176-BABE-D1C4D0BEDD23}"/>
    <dgm:cxn modelId="{8914D7A4-22AE-4C46-9C0D-36A533F43E81}" type="presOf" srcId="{E5A4B9A2-DB3A-4DF3-9F48-785AEEA62028}" destId="{3E56E8B2-6144-42DA-9357-BDF0A5FD3E13}" srcOrd="0" destOrd="0" presId="urn:microsoft.com/office/officeart/2018/2/layout/IconVerticalSolidList"/>
    <dgm:cxn modelId="{92A324F7-AE45-4980-B71E-2D9CEA6BC042}" type="presOf" srcId="{CE021CAD-BA82-4200-8BB7-8F3540EC81CB}" destId="{95A0B998-683F-41DB-96EA-B7061EAE06C5}" srcOrd="0" destOrd="0" presId="urn:microsoft.com/office/officeart/2018/2/layout/IconVerticalSolidList"/>
    <dgm:cxn modelId="{C1F74AFB-D87E-44C6-9BD3-DAFA8D0483D7}" type="presParOf" srcId="{5BBEF8D2-336B-4CB9-BD25-8072ABF8607A}" destId="{391E8FE8-01E5-42D1-A27E-66DD015A1656}" srcOrd="0" destOrd="0" presId="urn:microsoft.com/office/officeart/2018/2/layout/IconVerticalSolidList"/>
    <dgm:cxn modelId="{0F39C5A8-5237-49D0-BA7C-6BCA30A85D17}" type="presParOf" srcId="{391E8FE8-01E5-42D1-A27E-66DD015A1656}" destId="{087EABFA-2572-4EAF-8653-9CCB14428CD5}" srcOrd="0" destOrd="0" presId="urn:microsoft.com/office/officeart/2018/2/layout/IconVerticalSolidList"/>
    <dgm:cxn modelId="{06914AB9-CAB2-4F3F-A156-F997E24A9D36}" type="presParOf" srcId="{391E8FE8-01E5-42D1-A27E-66DD015A1656}" destId="{0BE0F31C-DE01-4F1F-AD34-FB531B5937BA}" srcOrd="1" destOrd="0" presId="urn:microsoft.com/office/officeart/2018/2/layout/IconVerticalSolidList"/>
    <dgm:cxn modelId="{C82222D5-1EFE-4A70-8BB1-F500181B189A}" type="presParOf" srcId="{391E8FE8-01E5-42D1-A27E-66DD015A1656}" destId="{8A94019F-49E2-43AF-884A-75A9B2F28E19}" srcOrd="2" destOrd="0" presId="urn:microsoft.com/office/officeart/2018/2/layout/IconVerticalSolidList"/>
    <dgm:cxn modelId="{AD3724F6-75BF-46B3-B825-2FB65DF18732}" type="presParOf" srcId="{391E8FE8-01E5-42D1-A27E-66DD015A1656}" destId="{3E56E8B2-6144-42DA-9357-BDF0A5FD3E13}" srcOrd="3" destOrd="0" presId="urn:microsoft.com/office/officeart/2018/2/layout/IconVerticalSolidList"/>
    <dgm:cxn modelId="{B5F3796F-1E61-489C-A520-3AEEF2C9A790}" type="presParOf" srcId="{5BBEF8D2-336B-4CB9-BD25-8072ABF8607A}" destId="{927BE37A-2603-489F-A6A3-C6D44B85E173}" srcOrd="1" destOrd="0" presId="urn:microsoft.com/office/officeart/2018/2/layout/IconVerticalSolidList"/>
    <dgm:cxn modelId="{1FAC89CF-453B-4296-A049-7306E3DBC431}" type="presParOf" srcId="{5BBEF8D2-336B-4CB9-BD25-8072ABF8607A}" destId="{E04EDA91-BFE3-46D6-BED1-9FD693969516}" srcOrd="2" destOrd="0" presId="urn:microsoft.com/office/officeart/2018/2/layout/IconVerticalSolidList"/>
    <dgm:cxn modelId="{8FFAC82B-B0A9-45B0-9465-AFA3C6C0BABF}" type="presParOf" srcId="{E04EDA91-BFE3-46D6-BED1-9FD693969516}" destId="{28D87796-CFA9-4FEC-AD68-28BD320797C6}" srcOrd="0" destOrd="0" presId="urn:microsoft.com/office/officeart/2018/2/layout/IconVerticalSolidList"/>
    <dgm:cxn modelId="{19189D25-86E2-445E-A0C2-A2A105AD88CC}" type="presParOf" srcId="{E04EDA91-BFE3-46D6-BED1-9FD693969516}" destId="{C445AD23-DD0D-4750-A304-240D6C74DDD8}" srcOrd="1" destOrd="0" presId="urn:microsoft.com/office/officeart/2018/2/layout/IconVerticalSolidList"/>
    <dgm:cxn modelId="{3D985CF8-41C6-4AFF-836D-DAEF010A1D1A}" type="presParOf" srcId="{E04EDA91-BFE3-46D6-BED1-9FD693969516}" destId="{B738AB5A-F9D8-4A7A-836C-EBB37492564E}" srcOrd="2" destOrd="0" presId="urn:microsoft.com/office/officeart/2018/2/layout/IconVerticalSolidList"/>
    <dgm:cxn modelId="{AC7B8B43-AA66-47D7-9B6E-D08B0D5407D7}" type="presParOf" srcId="{E04EDA91-BFE3-46D6-BED1-9FD693969516}" destId="{95A0B998-683F-41DB-96EA-B7061EAE06C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F753E2-20EB-4C87-9BC3-1A6EC8598125}"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E2A27B7-6D55-4DC0-8201-35B871CC515D}">
      <dgm:prSet custT="1"/>
      <dgm:spPr/>
      <dgm:t>
        <a:bodyPr/>
        <a:lstStyle/>
        <a:p>
          <a:pPr>
            <a:lnSpc>
              <a:spcPct val="100000"/>
            </a:lnSpc>
          </a:pPr>
          <a:r>
            <a:rPr lang="en-US" sz="2000" b="0" i="0" dirty="0">
              <a:latin typeface="Times New Roman" panose="02020603050405020304" pitchFamily="18" charset="0"/>
              <a:cs typeface="Times New Roman" panose="02020603050405020304" pitchFamily="18" charset="0"/>
            </a:rPr>
            <a:t>Check out the topic and do the required reading.</a:t>
          </a:r>
          <a:endParaRPr lang="en-US" sz="2000" dirty="0">
            <a:latin typeface="Times New Roman" panose="02020603050405020304" pitchFamily="18" charset="0"/>
            <a:cs typeface="Times New Roman" panose="02020603050405020304" pitchFamily="18" charset="0"/>
          </a:endParaRPr>
        </a:p>
      </dgm:t>
    </dgm:pt>
    <dgm:pt modelId="{090D0693-2CAE-46A3-8CD7-9796C7B20B11}" type="parTrans" cxnId="{CD3EA1F0-02E1-46BD-AC21-E5B0B2794CDA}">
      <dgm:prSet/>
      <dgm:spPr/>
      <dgm:t>
        <a:bodyPr/>
        <a:lstStyle/>
        <a:p>
          <a:endParaRPr lang="en-US"/>
        </a:p>
      </dgm:t>
    </dgm:pt>
    <dgm:pt modelId="{D8315EBA-77A4-4B52-A463-E88CF4D72643}" type="sibTrans" cxnId="{CD3EA1F0-02E1-46BD-AC21-E5B0B2794CDA}">
      <dgm:prSet/>
      <dgm:spPr/>
      <dgm:t>
        <a:bodyPr/>
        <a:lstStyle/>
        <a:p>
          <a:pPr>
            <a:lnSpc>
              <a:spcPct val="100000"/>
            </a:lnSpc>
          </a:pPr>
          <a:endParaRPr lang="en-US"/>
        </a:p>
      </dgm:t>
    </dgm:pt>
    <dgm:pt modelId="{C56E6940-237E-4A23-A76F-50BB61721FA7}">
      <dgm:prSet custT="1"/>
      <dgm:spPr/>
      <dgm:t>
        <a:bodyPr/>
        <a:lstStyle/>
        <a:p>
          <a:pPr>
            <a:lnSpc>
              <a:spcPct val="100000"/>
            </a:lnSpc>
          </a:pPr>
          <a:r>
            <a:rPr lang="en-US" sz="1600" b="0" i="0" dirty="0"/>
            <a:t>Check out the lecture slides as they will contain clues to important content to be covered in the lecture.</a:t>
          </a:r>
          <a:endParaRPr lang="en-US" sz="1600" dirty="0"/>
        </a:p>
      </dgm:t>
    </dgm:pt>
    <dgm:pt modelId="{98879DAD-57D5-42BE-AD19-8C395CE17F88}" type="parTrans" cxnId="{181221EE-0D98-4D40-AC39-33F7BB6CE3A7}">
      <dgm:prSet/>
      <dgm:spPr/>
      <dgm:t>
        <a:bodyPr/>
        <a:lstStyle/>
        <a:p>
          <a:endParaRPr lang="en-US"/>
        </a:p>
      </dgm:t>
    </dgm:pt>
    <dgm:pt modelId="{364FF0DF-4DD4-4FAC-AEE0-DC3AF2819992}" type="sibTrans" cxnId="{181221EE-0D98-4D40-AC39-33F7BB6CE3A7}">
      <dgm:prSet/>
      <dgm:spPr/>
      <dgm:t>
        <a:bodyPr/>
        <a:lstStyle/>
        <a:p>
          <a:pPr>
            <a:lnSpc>
              <a:spcPct val="100000"/>
            </a:lnSpc>
          </a:pPr>
          <a:endParaRPr lang="en-US"/>
        </a:p>
      </dgm:t>
    </dgm:pt>
    <dgm:pt modelId="{90533005-8FE8-4C87-AC86-7867DEABCAEF}">
      <dgm:prSet custT="1"/>
      <dgm:spPr/>
      <dgm:t>
        <a:bodyPr/>
        <a:lstStyle/>
        <a:p>
          <a:pPr>
            <a:lnSpc>
              <a:spcPct val="100000"/>
            </a:lnSpc>
          </a:pPr>
          <a:r>
            <a:rPr lang="en-US" sz="1600" b="0" i="0" dirty="0"/>
            <a:t>Think about what you already know about the topic.</a:t>
          </a:r>
          <a:endParaRPr lang="en-US" sz="1600" dirty="0"/>
        </a:p>
      </dgm:t>
    </dgm:pt>
    <dgm:pt modelId="{0BB3B676-7745-4E3D-B722-A7BA8D425EA0}" type="parTrans" cxnId="{EFF5E32F-EF54-47FE-AE8A-0478C2C321B5}">
      <dgm:prSet/>
      <dgm:spPr/>
      <dgm:t>
        <a:bodyPr/>
        <a:lstStyle/>
        <a:p>
          <a:endParaRPr lang="en-US"/>
        </a:p>
      </dgm:t>
    </dgm:pt>
    <dgm:pt modelId="{773C5407-889E-4631-9315-4DEB5CDD854B}" type="sibTrans" cxnId="{EFF5E32F-EF54-47FE-AE8A-0478C2C321B5}">
      <dgm:prSet/>
      <dgm:spPr/>
      <dgm:t>
        <a:bodyPr/>
        <a:lstStyle/>
        <a:p>
          <a:pPr>
            <a:lnSpc>
              <a:spcPct val="100000"/>
            </a:lnSpc>
          </a:pPr>
          <a:endParaRPr lang="en-US"/>
        </a:p>
      </dgm:t>
    </dgm:pt>
    <dgm:pt modelId="{F4300564-7391-412D-AD6C-9C2E08DD2DD5}">
      <dgm:prSet custT="1"/>
      <dgm:spPr/>
      <dgm:t>
        <a:bodyPr/>
        <a:lstStyle/>
        <a:p>
          <a:pPr>
            <a:lnSpc>
              <a:spcPct val="100000"/>
            </a:lnSpc>
          </a:pPr>
          <a:r>
            <a:rPr lang="en-US" sz="1800" b="0" i="0" dirty="0">
              <a:latin typeface="Times New Roman" panose="02020603050405020304" pitchFamily="18" charset="0"/>
              <a:cs typeface="Times New Roman" panose="02020603050405020304" pitchFamily="18" charset="0"/>
            </a:rPr>
            <a:t>Check out the weekly lecture topics and think about how the new topic is related to the previous lectures</a:t>
          </a:r>
          <a:r>
            <a:rPr lang="en-US" sz="1300" b="0" i="0" dirty="0"/>
            <a:t>.</a:t>
          </a:r>
          <a:endParaRPr lang="en-US" sz="1300" dirty="0"/>
        </a:p>
      </dgm:t>
    </dgm:pt>
    <dgm:pt modelId="{3A0057CD-6EC6-40AB-800C-2896DCF00FC4}" type="parTrans" cxnId="{EFEB5423-5E4F-42BB-9ECC-714F4DC451A1}">
      <dgm:prSet/>
      <dgm:spPr/>
      <dgm:t>
        <a:bodyPr/>
        <a:lstStyle/>
        <a:p>
          <a:endParaRPr lang="en-US"/>
        </a:p>
      </dgm:t>
    </dgm:pt>
    <dgm:pt modelId="{7861A8C4-6436-4FAA-95D1-D9CD79F04A14}" type="sibTrans" cxnId="{EFEB5423-5E4F-42BB-9ECC-714F4DC451A1}">
      <dgm:prSet/>
      <dgm:spPr/>
      <dgm:t>
        <a:bodyPr/>
        <a:lstStyle/>
        <a:p>
          <a:pPr>
            <a:lnSpc>
              <a:spcPct val="100000"/>
            </a:lnSpc>
          </a:pPr>
          <a:endParaRPr lang="en-US"/>
        </a:p>
      </dgm:t>
    </dgm:pt>
    <dgm:pt modelId="{134754AF-A869-4AA4-BD94-7B60462B5A50}">
      <dgm:prSet custT="1"/>
      <dgm:spPr/>
      <dgm:t>
        <a:bodyPr/>
        <a:lstStyle/>
        <a:p>
          <a:pPr>
            <a:lnSpc>
              <a:spcPct val="100000"/>
            </a:lnSpc>
          </a:pPr>
          <a:r>
            <a:rPr lang="en-US" sz="1800" b="0" i="0" dirty="0"/>
            <a:t>Prepare all you need to take notes during the lecture (e.g. gather the equipment to make notes including pen, notebook, laptop, iPad </a:t>
          </a:r>
          <a:r>
            <a:rPr lang="en-US" sz="1800" b="0" i="0" dirty="0" err="1"/>
            <a:t>etc</a:t>
          </a:r>
          <a:r>
            <a:rPr lang="en-US" sz="1800" b="0" i="0" dirty="0"/>
            <a:t>).</a:t>
          </a:r>
          <a:endParaRPr lang="en-US" sz="1800" dirty="0"/>
        </a:p>
      </dgm:t>
    </dgm:pt>
    <dgm:pt modelId="{D59A341C-0F77-4F08-8723-09493640E3E2}" type="parTrans" cxnId="{122D3020-4421-4610-BB35-92870A592BEB}">
      <dgm:prSet/>
      <dgm:spPr/>
      <dgm:t>
        <a:bodyPr/>
        <a:lstStyle/>
        <a:p>
          <a:endParaRPr lang="en-US"/>
        </a:p>
      </dgm:t>
    </dgm:pt>
    <dgm:pt modelId="{C3AA33A8-0C71-4931-9376-73629427E841}" type="sibTrans" cxnId="{122D3020-4421-4610-BB35-92870A592BEB}">
      <dgm:prSet/>
      <dgm:spPr/>
      <dgm:t>
        <a:bodyPr/>
        <a:lstStyle/>
        <a:p>
          <a:pPr>
            <a:lnSpc>
              <a:spcPct val="100000"/>
            </a:lnSpc>
          </a:pPr>
          <a:endParaRPr lang="en-US"/>
        </a:p>
      </dgm:t>
    </dgm:pt>
    <dgm:pt modelId="{4F0CB682-4FF0-47D4-8598-E6F16D6852B1}">
      <dgm:prSet/>
      <dgm:spPr/>
      <dgm:t>
        <a:bodyPr/>
        <a:lstStyle/>
        <a:p>
          <a:pPr algn="just">
            <a:lnSpc>
              <a:spcPct val="100000"/>
            </a:lnSpc>
          </a:pPr>
          <a:r>
            <a:rPr lang="en-GB" b="1" dirty="0" err="1"/>
            <a:t>Source</a:t>
          </a:r>
          <a:r>
            <a:rPr lang="en-GB" dirty="0" err="1"/>
            <a:t>:https</a:t>
          </a:r>
          <a:r>
            <a:rPr lang="en-GB" dirty="0"/>
            <a:t>://www.monash.edu/student-academic-success/improve-your-academic-english/strategies-for-listening-and-reading/listening-to-academic-english/listening-to-lectures#tabs__2804010-02</a:t>
          </a:r>
          <a:endParaRPr lang="en-MU" dirty="0"/>
        </a:p>
      </dgm:t>
    </dgm:pt>
    <dgm:pt modelId="{D4BF38B8-FACC-4B96-9CA5-439FFBD60D9B}" type="parTrans" cxnId="{E67CC138-8502-49B9-8D54-0D55C8C6587D}">
      <dgm:prSet/>
      <dgm:spPr/>
      <dgm:t>
        <a:bodyPr/>
        <a:lstStyle/>
        <a:p>
          <a:endParaRPr lang="en-MU"/>
        </a:p>
      </dgm:t>
    </dgm:pt>
    <dgm:pt modelId="{749AA193-A638-4BD1-9FA0-18B0164326F9}" type="sibTrans" cxnId="{E67CC138-8502-49B9-8D54-0D55C8C6587D}">
      <dgm:prSet/>
      <dgm:spPr/>
      <dgm:t>
        <a:bodyPr/>
        <a:lstStyle/>
        <a:p>
          <a:endParaRPr lang="en-MU"/>
        </a:p>
      </dgm:t>
    </dgm:pt>
    <dgm:pt modelId="{3474B918-08CA-4D38-9348-C314AE11EBB2}" type="pres">
      <dgm:prSet presAssocID="{42F753E2-20EB-4C87-9BC3-1A6EC8598125}" presName="root" presStyleCnt="0">
        <dgm:presLayoutVars>
          <dgm:dir/>
          <dgm:resizeHandles val="exact"/>
        </dgm:presLayoutVars>
      </dgm:prSet>
      <dgm:spPr/>
    </dgm:pt>
    <dgm:pt modelId="{6D077F25-BC2F-4722-A99E-E91708D33AE5}" type="pres">
      <dgm:prSet presAssocID="{42F753E2-20EB-4C87-9BC3-1A6EC8598125}" presName="container" presStyleCnt="0">
        <dgm:presLayoutVars>
          <dgm:dir/>
          <dgm:resizeHandles val="exact"/>
        </dgm:presLayoutVars>
      </dgm:prSet>
      <dgm:spPr/>
    </dgm:pt>
    <dgm:pt modelId="{9C10CA2C-5614-4204-A0BE-FCF78211B6A6}" type="pres">
      <dgm:prSet presAssocID="{5E2A27B7-6D55-4DC0-8201-35B871CC515D}" presName="compNode" presStyleCnt="0"/>
      <dgm:spPr/>
    </dgm:pt>
    <dgm:pt modelId="{C2E06788-0D95-4BD0-9CE5-02D2F07E97DC}" type="pres">
      <dgm:prSet presAssocID="{5E2A27B7-6D55-4DC0-8201-35B871CC515D}" presName="iconBgRect" presStyleLbl="bgShp" presStyleIdx="0" presStyleCnt="6"/>
      <dgm:spPr/>
    </dgm:pt>
    <dgm:pt modelId="{9128EB31-2836-4B3B-BFC4-CACFA9596736}" type="pres">
      <dgm:prSet presAssocID="{5E2A27B7-6D55-4DC0-8201-35B871CC515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Book"/>
        </a:ext>
      </dgm:extLst>
    </dgm:pt>
    <dgm:pt modelId="{98927804-4F13-4926-A582-63B3E49BE2A8}" type="pres">
      <dgm:prSet presAssocID="{5E2A27B7-6D55-4DC0-8201-35B871CC515D}" presName="spaceRect" presStyleCnt="0"/>
      <dgm:spPr/>
    </dgm:pt>
    <dgm:pt modelId="{BCE5844C-1061-4AF5-A04B-440080E1B5CA}" type="pres">
      <dgm:prSet presAssocID="{5E2A27B7-6D55-4DC0-8201-35B871CC515D}" presName="textRect" presStyleLbl="revTx" presStyleIdx="0" presStyleCnt="6">
        <dgm:presLayoutVars>
          <dgm:chMax val="1"/>
          <dgm:chPref val="1"/>
        </dgm:presLayoutVars>
      </dgm:prSet>
      <dgm:spPr/>
    </dgm:pt>
    <dgm:pt modelId="{98F884D3-1172-4074-AB3A-FAAF96D6136E}" type="pres">
      <dgm:prSet presAssocID="{D8315EBA-77A4-4B52-A463-E88CF4D72643}" presName="sibTrans" presStyleLbl="sibTrans2D1" presStyleIdx="0" presStyleCnt="0"/>
      <dgm:spPr/>
    </dgm:pt>
    <dgm:pt modelId="{7A60CE89-2F17-4D0C-AAFE-CE9D13AC16C5}" type="pres">
      <dgm:prSet presAssocID="{C56E6940-237E-4A23-A76F-50BB61721FA7}" presName="compNode" presStyleCnt="0"/>
      <dgm:spPr/>
    </dgm:pt>
    <dgm:pt modelId="{56A70B6C-9A37-4D85-B872-8A395A025F34}" type="pres">
      <dgm:prSet presAssocID="{C56E6940-237E-4A23-A76F-50BB61721FA7}" presName="iconBgRect" presStyleLbl="bgShp" presStyleIdx="1" presStyleCnt="6"/>
      <dgm:spPr/>
    </dgm:pt>
    <dgm:pt modelId="{B77CB221-B1E2-46DC-9EBD-2E197E46D4EB}" type="pres">
      <dgm:prSet presAssocID="{C56E6940-237E-4A23-A76F-50BB61721FA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D1DA4D4D-C022-44C9-A597-4E672842A180}" type="pres">
      <dgm:prSet presAssocID="{C56E6940-237E-4A23-A76F-50BB61721FA7}" presName="spaceRect" presStyleCnt="0"/>
      <dgm:spPr/>
    </dgm:pt>
    <dgm:pt modelId="{6B5BC054-95C6-478F-8250-CC38E390073D}" type="pres">
      <dgm:prSet presAssocID="{C56E6940-237E-4A23-A76F-50BB61721FA7}" presName="textRect" presStyleLbl="revTx" presStyleIdx="1" presStyleCnt="6" custScaleX="104237">
        <dgm:presLayoutVars>
          <dgm:chMax val="1"/>
          <dgm:chPref val="1"/>
        </dgm:presLayoutVars>
      </dgm:prSet>
      <dgm:spPr/>
    </dgm:pt>
    <dgm:pt modelId="{9B05105B-93A0-4D5C-B102-7FF3F943A442}" type="pres">
      <dgm:prSet presAssocID="{364FF0DF-4DD4-4FAC-AEE0-DC3AF2819992}" presName="sibTrans" presStyleLbl="sibTrans2D1" presStyleIdx="0" presStyleCnt="0"/>
      <dgm:spPr/>
    </dgm:pt>
    <dgm:pt modelId="{17D007CB-B152-4710-95FD-5EF53FCF13EB}" type="pres">
      <dgm:prSet presAssocID="{90533005-8FE8-4C87-AC86-7867DEABCAEF}" presName="compNode" presStyleCnt="0"/>
      <dgm:spPr/>
    </dgm:pt>
    <dgm:pt modelId="{E1019B72-F192-440C-9404-843D95777489}" type="pres">
      <dgm:prSet presAssocID="{90533005-8FE8-4C87-AC86-7867DEABCAEF}" presName="iconBgRect" presStyleLbl="bgShp" presStyleIdx="2" presStyleCnt="6"/>
      <dgm:spPr/>
    </dgm:pt>
    <dgm:pt modelId="{41D66246-6F25-4D58-B6D2-442FAC7AE1A2}" type="pres">
      <dgm:prSet presAssocID="{90533005-8FE8-4C87-AC86-7867DEABCAE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52702E03-79D7-451B-B270-D9B8714694A8}" type="pres">
      <dgm:prSet presAssocID="{90533005-8FE8-4C87-AC86-7867DEABCAEF}" presName="spaceRect" presStyleCnt="0"/>
      <dgm:spPr/>
    </dgm:pt>
    <dgm:pt modelId="{D123A9E8-EA18-4A6F-8E29-FDED23ECCBF3}" type="pres">
      <dgm:prSet presAssocID="{90533005-8FE8-4C87-AC86-7867DEABCAEF}" presName="textRect" presStyleLbl="revTx" presStyleIdx="2" presStyleCnt="6">
        <dgm:presLayoutVars>
          <dgm:chMax val="1"/>
          <dgm:chPref val="1"/>
        </dgm:presLayoutVars>
      </dgm:prSet>
      <dgm:spPr/>
    </dgm:pt>
    <dgm:pt modelId="{29429A6C-C870-4FB9-885B-03FEE755F438}" type="pres">
      <dgm:prSet presAssocID="{773C5407-889E-4631-9315-4DEB5CDD854B}" presName="sibTrans" presStyleLbl="sibTrans2D1" presStyleIdx="0" presStyleCnt="0"/>
      <dgm:spPr/>
    </dgm:pt>
    <dgm:pt modelId="{92791117-9467-4765-A5E8-89FDDEF2E6BF}" type="pres">
      <dgm:prSet presAssocID="{F4300564-7391-412D-AD6C-9C2E08DD2DD5}" presName="compNode" presStyleCnt="0"/>
      <dgm:spPr/>
    </dgm:pt>
    <dgm:pt modelId="{35DA1357-EB41-4910-902B-4A839AEC77FC}" type="pres">
      <dgm:prSet presAssocID="{F4300564-7391-412D-AD6C-9C2E08DD2DD5}" presName="iconBgRect" presStyleLbl="bgShp" presStyleIdx="3" presStyleCnt="6"/>
      <dgm:spPr/>
    </dgm:pt>
    <dgm:pt modelId="{0CF14077-5D5E-4E59-B6A0-9DC6EB83AD60}" type="pres">
      <dgm:prSet presAssocID="{F4300564-7391-412D-AD6C-9C2E08DD2DD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C7CB1AF5-BBEC-4179-8BE4-2CC15DB54D90}" type="pres">
      <dgm:prSet presAssocID="{F4300564-7391-412D-AD6C-9C2E08DD2DD5}" presName="spaceRect" presStyleCnt="0"/>
      <dgm:spPr/>
    </dgm:pt>
    <dgm:pt modelId="{51EE22BD-61E8-4A11-B545-D76E1DFCA539}" type="pres">
      <dgm:prSet presAssocID="{F4300564-7391-412D-AD6C-9C2E08DD2DD5}" presName="textRect" presStyleLbl="revTx" presStyleIdx="3" presStyleCnt="6" custScaleX="112588" custScaleY="166762">
        <dgm:presLayoutVars>
          <dgm:chMax val="1"/>
          <dgm:chPref val="1"/>
        </dgm:presLayoutVars>
      </dgm:prSet>
      <dgm:spPr/>
    </dgm:pt>
    <dgm:pt modelId="{9A53F4D0-7F41-4233-8EE7-9F9A84B3A593}" type="pres">
      <dgm:prSet presAssocID="{7861A8C4-6436-4FAA-95D1-D9CD79F04A14}" presName="sibTrans" presStyleLbl="sibTrans2D1" presStyleIdx="0" presStyleCnt="0"/>
      <dgm:spPr/>
    </dgm:pt>
    <dgm:pt modelId="{09D4E41D-1240-4E61-A360-4BAFD9C82D3E}" type="pres">
      <dgm:prSet presAssocID="{134754AF-A869-4AA4-BD94-7B60462B5A50}" presName="compNode" presStyleCnt="0"/>
      <dgm:spPr/>
    </dgm:pt>
    <dgm:pt modelId="{21A5BC09-A12D-4027-AA09-10FC7A21F445}" type="pres">
      <dgm:prSet presAssocID="{134754AF-A869-4AA4-BD94-7B60462B5A50}" presName="iconBgRect" presStyleLbl="bgShp" presStyleIdx="4" presStyleCnt="6"/>
      <dgm:spPr/>
    </dgm:pt>
    <dgm:pt modelId="{9F622412-A744-4BA9-A0B2-316B7A748DD5}" type="pres">
      <dgm:prSet presAssocID="{134754AF-A869-4AA4-BD94-7B60462B5A50}"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encil"/>
        </a:ext>
      </dgm:extLst>
    </dgm:pt>
    <dgm:pt modelId="{A1E26153-E832-4E35-89F7-B27C70292C6B}" type="pres">
      <dgm:prSet presAssocID="{134754AF-A869-4AA4-BD94-7B60462B5A50}" presName="spaceRect" presStyleCnt="0"/>
      <dgm:spPr/>
    </dgm:pt>
    <dgm:pt modelId="{C9CFB77B-F68A-4765-8979-6F6C5795E6B7}" type="pres">
      <dgm:prSet presAssocID="{134754AF-A869-4AA4-BD94-7B60462B5A50}" presName="textRect" presStyleLbl="revTx" presStyleIdx="4" presStyleCnt="6" custScaleX="116173" custScaleY="107173">
        <dgm:presLayoutVars>
          <dgm:chMax val="1"/>
          <dgm:chPref val="1"/>
        </dgm:presLayoutVars>
      </dgm:prSet>
      <dgm:spPr/>
    </dgm:pt>
    <dgm:pt modelId="{C36B97DA-646E-440F-A8E9-8D2FD00DAE07}" type="pres">
      <dgm:prSet presAssocID="{C3AA33A8-0C71-4931-9376-73629427E841}" presName="sibTrans" presStyleLbl="sibTrans2D1" presStyleIdx="0" presStyleCnt="0"/>
      <dgm:spPr/>
    </dgm:pt>
    <dgm:pt modelId="{7396F816-B602-4640-956C-C2163F9D74CA}" type="pres">
      <dgm:prSet presAssocID="{4F0CB682-4FF0-47D4-8598-E6F16D6852B1}" presName="compNode" presStyleCnt="0"/>
      <dgm:spPr/>
    </dgm:pt>
    <dgm:pt modelId="{B5EA2E6F-5381-40A7-A214-DB74BDC18BB9}" type="pres">
      <dgm:prSet presAssocID="{4F0CB682-4FF0-47D4-8598-E6F16D6852B1}" presName="iconBgRect" presStyleLbl="bgShp" presStyleIdx="5" presStyleCnt="6"/>
      <dgm:spPr/>
    </dgm:pt>
    <dgm:pt modelId="{EC87931A-FDA6-4AA7-A1EC-797344E922A2}" type="pres">
      <dgm:prSet presAssocID="{4F0CB682-4FF0-47D4-8598-E6F16D6852B1}" presName="iconRect" presStyleLbl="node1" presStyleIdx="5" presStyleCnt="6"/>
      <dgm:spPr/>
    </dgm:pt>
    <dgm:pt modelId="{946BC2C9-E3E2-4121-8D1C-E240AD15DFED}" type="pres">
      <dgm:prSet presAssocID="{4F0CB682-4FF0-47D4-8598-E6F16D6852B1}" presName="spaceRect" presStyleCnt="0"/>
      <dgm:spPr/>
    </dgm:pt>
    <dgm:pt modelId="{32283BB0-BD15-49C0-AFBE-8189EC0FC89D}" type="pres">
      <dgm:prSet presAssocID="{4F0CB682-4FF0-47D4-8598-E6F16D6852B1}" presName="textRect" presStyleLbl="revTx" presStyleIdx="5" presStyleCnt="6">
        <dgm:presLayoutVars>
          <dgm:chMax val="1"/>
          <dgm:chPref val="1"/>
        </dgm:presLayoutVars>
      </dgm:prSet>
      <dgm:spPr/>
    </dgm:pt>
  </dgm:ptLst>
  <dgm:cxnLst>
    <dgm:cxn modelId="{3298120F-A0E1-4F04-A68E-232ABCA7B1B3}" type="presOf" srcId="{C56E6940-237E-4A23-A76F-50BB61721FA7}" destId="{6B5BC054-95C6-478F-8250-CC38E390073D}" srcOrd="0" destOrd="0" presId="urn:microsoft.com/office/officeart/2018/2/layout/IconCircleList"/>
    <dgm:cxn modelId="{122D3020-4421-4610-BB35-92870A592BEB}" srcId="{42F753E2-20EB-4C87-9BC3-1A6EC8598125}" destId="{134754AF-A869-4AA4-BD94-7B60462B5A50}" srcOrd="4" destOrd="0" parTransId="{D59A341C-0F77-4F08-8723-09493640E3E2}" sibTransId="{C3AA33A8-0C71-4931-9376-73629427E841}"/>
    <dgm:cxn modelId="{EFEB5423-5E4F-42BB-9ECC-714F4DC451A1}" srcId="{42F753E2-20EB-4C87-9BC3-1A6EC8598125}" destId="{F4300564-7391-412D-AD6C-9C2E08DD2DD5}" srcOrd="3" destOrd="0" parTransId="{3A0057CD-6EC6-40AB-800C-2896DCF00FC4}" sibTransId="{7861A8C4-6436-4FAA-95D1-D9CD79F04A14}"/>
    <dgm:cxn modelId="{EFF5E32F-EF54-47FE-AE8A-0478C2C321B5}" srcId="{42F753E2-20EB-4C87-9BC3-1A6EC8598125}" destId="{90533005-8FE8-4C87-AC86-7867DEABCAEF}" srcOrd="2" destOrd="0" parTransId="{0BB3B676-7745-4E3D-B722-A7BA8D425EA0}" sibTransId="{773C5407-889E-4631-9315-4DEB5CDD854B}"/>
    <dgm:cxn modelId="{BF98DC37-A721-49F8-AD59-81A06DA721B3}" type="presOf" srcId="{134754AF-A869-4AA4-BD94-7B60462B5A50}" destId="{C9CFB77B-F68A-4765-8979-6F6C5795E6B7}" srcOrd="0" destOrd="0" presId="urn:microsoft.com/office/officeart/2018/2/layout/IconCircleList"/>
    <dgm:cxn modelId="{E67CC138-8502-49B9-8D54-0D55C8C6587D}" srcId="{42F753E2-20EB-4C87-9BC3-1A6EC8598125}" destId="{4F0CB682-4FF0-47D4-8598-E6F16D6852B1}" srcOrd="5" destOrd="0" parTransId="{D4BF38B8-FACC-4B96-9CA5-439FFBD60D9B}" sibTransId="{749AA193-A638-4BD1-9FA0-18B0164326F9}"/>
    <dgm:cxn modelId="{D4AAB03A-328E-40AC-9A40-BD7C1509794B}" type="presOf" srcId="{364FF0DF-4DD4-4FAC-AEE0-DC3AF2819992}" destId="{9B05105B-93A0-4D5C-B102-7FF3F943A442}" srcOrd="0" destOrd="0" presId="urn:microsoft.com/office/officeart/2018/2/layout/IconCircleList"/>
    <dgm:cxn modelId="{214E9F45-8049-4993-BA19-F21A7AAEFC1F}" type="presOf" srcId="{42F753E2-20EB-4C87-9BC3-1A6EC8598125}" destId="{3474B918-08CA-4D38-9348-C314AE11EBB2}" srcOrd="0" destOrd="0" presId="urn:microsoft.com/office/officeart/2018/2/layout/IconCircleList"/>
    <dgm:cxn modelId="{308D384C-C10F-4D47-8DB3-E3CA0156100D}" type="presOf" srcId="{F4300564-7391-412D-AD6C-9C2E08DD2DD5}" destId="{51EE22BD-61E8-4A11-B545-D76E1DFCA539}" srcOrd="0" destOrd="0" presId="urn:microsoft.com/office/officeart/2018/2/layout/IconCircleList"/>
    <dgm:cxn modelId="{DB13F873-9550-4F60-AA63-2F2A90C36D66}" type="presOf" srcId="{773C5407-889E-4631-9315-4DEB5CDD854B}" destId="{29429A6C-C870-4FB9-885B-03FEE755F438}" srcOrd="0" destOrd="0" presId="urn:microsoft.com/office/officeart/2018/2/layout/IconCircleList"/>
    <dgm:cxn modelId="{AD7B9D8C-275A-4D73-A990-4022C3D34698}" type="presOf" srcId="{C3AA33A8-0C71-4931-9376-73629427E841}" destId="{C36B97DA-646E-440F-A8E9-8D2FD00DAE07}" srcOrd="0" destOrd="0" presId="urn:microsoft.com/office/officeart/2018/2/layout/IconCircleList"/>
    <dgm:cxn modelId="{D925C098-6C35-46DD-BDA1-7E68B8E33247}" type="presOf" srcId="{5E2A27B7-6D55-4DC0-8201-35B871CC515D}" destId="{BCE5844C-1061-4AF5-A04B-440080E1B5CA}" srcOrd="0" destOrd="0" presId="urn:microsoft.com/office/officeart/2018/2/layout/IconCircleList"/>
    <dgm:cxn modelId="{AB557BA7-D1C8-4CAE-A7C1-CBA45C7339AE}" type="presOf" srcId="{D8315EBA-77A4-4B52-A463-E88CF4D72643}" destId="{98F884D3-1172-4074-AB3A-FAAF96D6136E}" srcOrd="0" destOrd="0" presId="urn:microsoft.com/office/officeart/2018/2/layout/IconCircleList"/>
    <dgm:cxn modelId="{9CFD3DD2-BDC1-4CEE-A36E-8A040736C9DD}" type="presOf" srcId="{4F0CB682-4FF0-47D4-8598-E6F16D6852B1}" destId="{32283BB0-BD15-49C0-AFBE-8189EC0FC89D}" srcOrd="0" destOrd="0" presId="urn:microsoft.com/office/officeart/2018/2/layout/IconCircleList"/>
    <dgm:cxn modelId="{16C865D4-7833-4697-9FD6-36CD128567AB}" type="presOf" srcId="{90533005-8FE8-4C87-AC86-7867DEABCAEF}" destId="{D123A9E8-EA18-4A6F-8E29-FDED23ECCBF3}" srcOrd="0" destOrd="0" presId="urn:microsoft.com/office/officeart/2018/2/layout/IconCircleList"/>
    <dgm:cxn modelId="{AA26ACED-8DCA-4766-BD05-70BBAD6A24E8}" type="presOf" srcId="{7861A8C4-6436-4FAA-95D1-D9CD79F04A14}" destId="{9A53F4D0-7F41-4233-8EE7-9F9A84B3A593}" srcOrd="0" destOrd="0" presId="urn:microsoft.com/office/officeart/2018/2/layout/IconCircleList"/>
    <dgm:cxn modelId="{181221EE-0D98-4D40-AC39-33F7BB6CE3A7}" srcId="{42F753E2-20EB-4C87-9BC3-1A6EC8598125}" destId="{C56E6940-237E-4A23-A76F-50BB61721FA7}" srcOrd="1" destOrd="0" parTransId="{98879DAD-57D5-42BE-AD19-8C395CE17F88}" sibTransId="{364FF0DF-4DD4-4FAC-AEE0-DC3AF2819992}"/>
    <dgm:cxn modelId="{CD3EA1F0-02E1-46BD-AC21-E5B0B2794CDA}" srcId="{42F753E2-20EB-4C87-9BC3-1A6EC8598125}" destId="{5E2A27B7-6D55-4DC0-8201-35B871CC515D}" srcOrd="0" destOrd="0" parTransId="{090D0693-2CAE-46A3-8CD7-9796C7B20B11}" sibTransId="{D8315EBA-77A4-4B52-A463-E88CF4D72643}"/>
    <dgm:cxn modelId="{78456388-1DEB-490D-ABE7-7B513B69AE07}" type="presParOf" srcId="{3474B918-08CA-4D38-9348-C314AE11EBB2}" destId="{6D077F25-BC2F-4722-A99E-E91708D33AE5}" srcOrd="0" destOrd="0" presId="urn:microsoft.com/office/officeart/2018/2/layout/IconCircleList"/>
    <dgm:cxn modelId="{91368146-DF00-4D61-9258-A696648B605A}" type="presParOf" srcId="{6D077F25-BC2F-4722-A99E-E91708D33AE5}" destId="{9C10CA2C-5614-4204-A0BE-FCF78211B6A6}" srcOrd="0" destOrd="0" presId="urn:microsoft.com/office/officeart/2018/2/layout/IconCircleList"/>
    <dgm:cxn modelId="{A21E3E6A-E893-414D-8A78-C137D191657D}" type="presParOf" srcId="{9C10CA2C-5614-4204-A0BE-FCF78211B6A6}" destId="{C2E06788-0D95-4BD0-9CE5-02D2F07E97DC}" srcOrd="0" destOrd="0" presId="urn:microsoft.com/office/officeart/2018/2/layout/IconCircleList"/>
    <dgm:cxn modelId="{5CEDE992-7C71-42AB-AE6F-D5024F2A1E22}" type="presParOf" srcId="{9C10CA2C-5614-4204-A0BE-FCF78211B6A6}" destId="{9128EB31-2836-4B3B-BFC4-CACFA9596736}" srcOrd="1" destOrd="0" presId="urn:microsoft.com/office/officeart/2018/2/layout/IconCircleList"/>
    <dgm:cxn modelId="{F2469415-2BAA-464E-A4E0-828192B8B7DE}" type="presParOf" srcId="{9C10CA2C-5614-4204-A0BE-FCF78211B6A6}" destId="{98927804-4F13-4926-A582-63B3E49BE2A8}" srcOrd="2" destOrd="0" presId="urn:microsoft.com/office/officeart/2018/2/layout/IconCircleList"/>
    <dgm:cxn modelId="{4D0608FA-A603-4964-9013-49484ABFFAFC}" type="presParOf" srcId="{9C10CA2C-5614-4204-A0BE-FCF78211B6A6}" destId="{BCE5844C-1061-4AF5-A04B-440080E1B5CA}" srcOrd="3" destOrd="0" presId="urn:microsoft.com/office/officeart/2018/2/layout/IconCircleList"/>
    <dgm:cxn modelId="{FC8FE34E-63F5-4612-AFF8-80516814DF8E}" type="presParOf" srcId="{6D077F25-BC2F-4722-A99E-E91708D33AE5}" destId="{98F884D3-1172-4074-AB3A-FAAF96D6136E}" srcOrd="1" destOrd="0" presId="urn:microsoft.com/office/officeart/2018/2/layout/IconCircleList"/>
    <dgm:cxn modelId="{17FB06F0-47AF-42FE-96AA-B5D73A9A6000}" type="presParOf" srcId="{6D077F25-BC2F-4722-A99E-E91708D33AE5}" destId="{7A60CE89-2F17-4D0C-AAFE-CE9D13AC16C5}" srcOrd="2" destOrd="0" presId="urn:microsoft.com/office/officeart/2018/2/layout/IconCircleList"/>
    <dgm:cxn modelId="{98B6C4F5-C8A5-49F0-B681-CDE8F7CE52CC}" type="presParOf" srcId="{7A60CE89-2F17-4D0C-AAFE-CE9D13AC16C5}" destId="{56A70B6C-9A37-4D85-B872-8A395A025F34}" srcOrd="0" destOrd="0" presId="urn:microsoft.com/office/officeart/2018/2/layout/IconCircleList"/>
    <dgm:cxn modelId="{DA36D76E-7F0D-4D8B-BF41-254A21C4F777}" type="presParOf" srcId="{7A60CE89-2F17-4D0C-AAFE-CE9D13AC16C5}" destId="{B77CB221-B1E2-46DC-9EBD-2E197E46D4EB}" srcOrd="1" destOrd="0" presId="urn:microsoft.com/office/officeart/2018/2/layout/IconCircleList"/>
    <dgm:cxn modelId="{C7FB28A2-73D3-40CA-A46B-BF387EE7DDA6}" type="presParOf" srcId="{7A60CE89-2F17-4D0C-AAFE-CE9D13AC16C5}" destId="{D1DA4D4D-C022-44C9-A597-4E672842A180}" srcOrd="2" destOrd="0" presId="urn:microsoft.com/office/officeart/2018/2/layout/IconCircleList"/>
    <dgm:cxn modelId="{F6B161CD-5AE6-4F6B-8C98-5E91CD5C230A}" type="presParOf" srcId="{7A60CE89-2F17-4D0C-AAFE-CE9D13AC16C5}" destId="{6B5BC054-95C6-478F-8250-CC38E390073D}" srcOrd="3" destOrd="0" presId="urn:microsoft.com/office/officeart/2018/2/layout/IconCircleList"/>
    <dgm:cxn modelId="{FA90DEB5-6E85-4EBD-9CF1-69B029780E60}" type="presParOf" srcId="{6D077F25-BC2F-4722-A99E-E91708D33AE5}" destId="{9B05105B-93A0-4D5C-B102-7FF3F943A442}" srcOrd="3" destOrd="0" presId="urn:microsoft.com/office/officeart/2018/2/layout/IconCircleList"/>
    <dgm:cxn modelId="{B1FE069E-18D2-48BE-9A36-000EF0695A18}" type="presParOf" srcId="{6D077F25-BC2F-4722-A99E-E91708D33AE5}" destId="{17D007CB-B152-4710-95FD-5EF53FCF13EB}" srcOrd="4" destOrd="0" presId="urn:microsoft.com/office/officeart/2018/2/layout/IconCircleList"/>
    <dgm:cxn modelId="{14C11AC3-E1AF-40D7-9F59-8350B774B8A9}" type="presParOf" srcId="{17D007CB-B152-4710-95FD-5EF53FCF13EB}" destId="{E1019B72-F192-440C-9404-843D95777489}" srcOrd="0" destOrd="0" presId="urn:microsoft.com/office/officeart/2018/2/layout/IconCircleList"/>
    <dgm:cxn modelId="{FAEEA363-C800-4D27-B5C4-3A7FD00C9897}" type="presParOf" srcId="{17D007CB-B152-4710-95FD-5EF53FCF13EB}" destId="{41D66246-6F25-4D58-B6D2-442FAC7AE1A2}" srcOrd="1" destOrd="0" presId="urn:microsoft.com/office/officeart/2018/2/layout/IconCircleList"/>
    <dgm:cxn modelId="{ED657F1B-40B4-4B30-A6D0-BFB1F93C5EAD}" type="presParOf" srcId="{17D007CB-B152-4710-95FD-5EF53FCF13EB}" destId="{52702E03-79D7-451B-B270-D9B8714694A8}" srcOrd="2" destOrd="0" presId="urn:microsoft.com/office/officeart/2018/2/layout/IconCircleList"/>
    <dgm:cxn modelId="{39CD0126-88E5-4ED4-A00C-1B8247CB9034}" type="presParOf" srcId="{17D007CB-B152-4710-95FD-5EF53FCF13EB}" destId="{D123A9E8-EA18-4A6F-8E29-FDED23ECCBF3}" srcOrd="3" destOrd="0" presId="urn:microsoft.com/office/officeart/2018/2/layout/IconCircleList"/>
    <dgm:cxn modelId="{AD8E8332-A8A9-4496-974B-13C748DD712C}" type="presParOf" srcId="{6D077F25-BC2F-4722-A99E-E91708D33AE5}" destId="{29429A6C-C870-4FB9-885B-03FEE755F438}" srcOrd="5" destOrd="0" presId="urn:microsoft.com/office/officeart/2018/2/layout/IconCircleList"/>
    <dgm:cxn modelId="{DC52C38E-6227-4171-A9FF-DB39DADD8D25}" type="presParOf" srcId="{6D077F25-BC2F-4722-A99E-E91708D33AE5}" destId="{92791117-9467-4765-A5E8-89FDDEF2E6BF}" srcOrd="6" destOrd="0" presId="urn:microsoft.com/office/officeart/2018/2/layout/IconCircleList"/>
    <dgm:cxn modelId="{087A5091-DBD4-4B29-B1E5-96EF2A357248}" type="presParOf" srcId="{92791117-9467-4765-A5E8-89FDDEF2E6BF}" destId="{35DA1357-EB41-4910-902B-4A839AEC77FC}" srcOrd="0" destOrd="0" presId="urn:microsoft.com/office/officeart/2018/2/layout/IconCircleList"/>
    <dgm:cxn modelId="{13B83C9F-5187-4EFA-A613-9B8031D27529}" type="presParOf" srcId="{92791117-9467-4765-A5E8-89FDDEF2E6BF}" destId="{0CF14077-5D5E-4E59-B6A0-9DC6EB83AD60}" srcOrd="1" destOrd="0" presId="urn:microsoft.com/office/officeart/2018/2/layout/IconCircleList"/>
    <dgm:cxn modelId="{3D7C6447-605E-4BB4-9304-1ADB2663EA8D}" type="presParOf" srcId="{92791117-9467-4765-A5E8-89FDDEF2E6BF}" destId="{C7CB1AF5-BBEC-4179-8BE4-2CC15DB54D90}" srcOrd="2" destOrd="0" presId="urn:microsoft.com/office/officeart/2018/2/layout/IconCircleList"/>
    <dgm:cxn modelId="{D998BFB5-F42F-4C5B-8AD1-BB0896B71547}" type="presParOf" srcId="{92791117-9467-4765-A5E8-89FDDEF2E6BF}" destId="{51EE22BD-61E8-4A11-B545-D76E1DFCA539}" srcOrd="3" destOrd="0" presId="urn:microsoft.com/office/officeart/2018/2/layout/IconCircleList"/>
    <dgm:cxn modelId="{3114D40F-0CCE-4539-A148-18ACB7256C22}" type="presParOf" srcId="{6D077F25-BC2F-4722-A99E-E91708D33AE5}" destId="{9A53F4D0-7F41-4233-8EE7-9F9A84B3A593}" srcOrd="7" destOrd="0" presId="urn:microsoft.com/office/officeart/2018/2/layout/IconCircleList"/>
    <dgm:cxn modelId="{F0CB924B-97FD-4F0F-AE92-C34271D0BADE}" type="presParOf" srcId="{6D077F25-BC2F-4722-A99E-E91708D33AE5}" destId="{09D4E41D-1240-4E61-A360-4BAFD9C82D3E}" srcOrd="8" destOrd="0" presId="urn:microsoft.com/office/officeart/2018/2/layout/IconCircleList"/>
    <dgm:cxn modelId="{20260175-BB7C-4EA4-8597-C95CC9456CE5}" type="presParOf" srcId="{09D4E41D-1240-4E61-A360-4BAFD9C82D3E}" destId="{21A5BC09-A12D-4027-AA09-10FC7A21F445}" srcOrd="0" destOrd="0" presId="urn:microsoft.com/office/officeart/2018/2/layout/IconCircleList"/>
    <dgm:cxn modelId="{851DC8A4-CFE0-4502-B866-148E7136090F}" type="presParOf" srcId="{09D4E41D-1240-4E61-A360-4BAFD9C82D3E}" destId="{9F622412-A744-4BA9-A0B2-316B7A748DD5}" srcOrd="1" destOrd="0" presId="urn:microsoft.com/office/officeart/2018/2/layout/IconCircleList"/>
    <dgm:cxn modelId="{FD9FA3DC-3216-49D0-B752-03EA23FC2FA1}" type="presParOf" srcId="{09D4E41D-1240-4E61-A360-4BAFD9C82D3E}" destId="{A1E26153-E832-4E35-89F7-B27C70292C6B}" srcOrd="2" destOrd="0" presId="urn:microsoft.com/office/officeart/2018/2/layout/IconCircleList"/>
    <dgm:cxn modelId="{28EC89EC-CE90-4D22-9C25-8EDAC54D60FC}" type="presParOf" srcId="{09D4E41D-1240-4E61-A360-4BAFD9C82D3E}" destId="{C9CFB77B-F68A-4765-8979-6F6C5795E6B7}" srcOrd="3" destOrd="0" presId="urn:microsoft.com/office/officeart/2018/2/layout/IconCircleList"/>
    <dgm:cxn modelId="{F7E19080-5729-446A-BABB-023AA5E9F97F}" type="presParOf" srcId="{6D077F25-BC2F-4722-A99E-E91708D33AE5}" destId="{C36B97DA-646E-440F-A8E9-8D2FD00DAE07}" srcOrd="9" destOrd="0" presId="urn:microsoft.com/office/officeart/2018/2/layout/IconCircleList"/>
    <dgm:cxn modelId="{E68A4933-9BF4-4B96-9910-5364F0F79427}" type="presParOf" srcId="{6D077F25-BC2F-4722-A99E-E91708D33AE5}" destId="{7396F816-B602-4640-956C-C2163F9D74CA}" srcOrd="10" destOrd="0" presId="urn:microsoft.com/office/officeart/2018/2/layout/IconCircleList"/>
    <dgm:cxn modelId="{9F348760-F268-434A-84F3-C0C74371ED24}" type="presParOf" srcId="{7396F816-B602-4640-956C-C2163F9D74CA}" destId="{B5EA2E6F-5381-40A7-A214-DB74BDC18BB9}" srcOrd="0" destOrd="0" presId="urn:microsoft.com/office/officeart/2018/2/layout/IconCircleList"/>
    <dgm:cxn modelId="{5BB2DF38-85EB-4545-9C76-DB3A967421CF}" type="presParOf" srcId="{7396F816-B602-4640-956C-C2163F9D74CA}" destId="{EC87931A-FDA6-4AA7-A1EC-797344E922A2}" srcOrd="1" destOrd="0" presId="urn:microsoft.com/office/officeart/2018/2/layout/IconCircleList"/>
    <dgm:cxn modelId="{C8D5B5BC-D133-41C2-8EE2-E515F7650DBE}" type="presParOf" srcId="{7396F816-B602-4640-956C-C2163F9D74CA}" destId="{946BC2C9-E3E2-4121-8D1C-E240AD15DFED}" srcOrd="2" destOrd="0" presId="urn:microsoft.com/office/officeart/2018/2/layout/IconCircleList"/>
    <dgm:cxn modelId="{44638EEA-55A2-45FB-992A-6B4F9498B8E8}" type="presParOf" srcId="{7396F816-B602-4640-956C-C2163F9D74CA}" destId="{32283BB0-BD15-49C0-AFBE-8189EC0FC89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B660A-AB52-4BE2-9A77-73B1ED363FB8}">
      <dsp:nvSpPr>
        <dsp:cNvPr id="0" name=""/>
        <dsp:cNvSpPr/>
      </dsp:nvSpPr>
      <dsp:spPr>
        <a:xfrm>
          <a:off x="0" y="531"/>
          <a:ext cx="10515600" cy="1244702"/>
        </a:xfrm>
        <a:prstGeom prst="roundRect">
          <a:avLst>
            <a:gd name="adj" fmla="val 10000"/>
          </a:avLst>
        </a:prstGeom>
        <a:solidFill>
          <a:schemeClr val="accent1">
            <a:lumMod val="75000"/>
          </a:schemeClr>
        </a:solidFill>
        <a:ln>
          <a:noFill/>
        </a:ln>
        <a:effectLst/>
      </dsp:spPr>
      <dsp:style>
        <a:lnRef idx="0">
          <a:scrgbClr r="0" g="0" b="0"/>
        </a:lnRef>
        <a:fillRef idx="1">
          <a:scrgbClr r="0" g="0" b="0"/>
        </a:fillRef>
        <a:effectRef idx="0">
          <a:scrgbClr r="0" g="0" b="0"/>
        </a:effectRef>
        <a:fontRef idx="minor"/>
      </dsp:style>
    </dsp:sp>
    <dsp:sp modelId="{A0E99421-1C08-4528-828A-A6F1284EB452}">
      <dsp:nvSpPr>
        <dsp:cNvPr id="0" name=""/>
        <dsp:cNvSpPr/>
      </dsp:nvSpPr>
      <dsp:spPr>
        <a:xfrm>
          <a:off x="376522" y="280590"/>
          <a:ext cx="684586" cy="6845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386B7CF-7C4F-442E-8FEC-75D4F2E4B44C}">
      <dsp:nvSpPr>
        <dsp:cNvPr id="0" name=""/>
        <dsp:cNvSpPr/>
      </dsp:nvSpPr>
      <dsp:spPr>
        <a:xfrm>
          <a:off x="1437631" y="531"/>
          <a:ext cx="9077968" cy="1244702"/>
        </a:xfrm>
        <a:prstGeom prst="rect">
          <a:avLst/>
        </a:prstGeom>
        <a:solidFill>
          <a:schemeClr val="accent1">
            <a:lumMod val="7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dirty="0"/>
            <a:t>Active listening stands out as a crucial communication skill, playing a pivotal role in both academic and interpersonal settings within the university environment. </a:t>
          </a:r>
        </a:p>
      </dsp:txBody>
      <dsp:txXfrm>
        <a:off x="1437631" y="531"/>
        <a:ext cx="9077968" cy="1244702"/>
      </dsp:txXfrm>
    </dsp:sp>
    <dsp:sp modelId="{DCB210DD-C18B-4A92-89F6-5582F8802B4B}">
      <dsp:nvSpPr>
        <dsp:cNvPr id="0" name=""/>
        <dsp:cNvSpPr/>
      </dsp:nvSpPr>
      <dsp:spPr>
        <a:xfrm>
          <a:off x="0" y="1556410"/>
          <a:ext cx="10515600" cy="1244702"/>
        </a:xfrm>
        <a:prstGeom prst="roundRect">
          <a:avLst>
            <a:gd name="adj" fmla="val 10000"/>
          </a:avLst>
        </a:prstGeom>
        <a:solidFill>
          <a:srgbClr val="92D050"/>
        </a:solidFill>
        <a:ln>
          <a:noFill/>
        </a:ln>
        <a:effectLst/>
      </dsp:spPr>
      <dsp:style>
        <a:lnRef idx="0">
          <a:scrgbClr r="0" g="0" b="0"/>
        </a:lnRef>
        <a:fillRef idx="1">
          <a:scrgbClr r="0" g="0" b="0"/>
        </a:fillRef>
        <a:effectRef idx="0">
          <a:scrgbClr r="0" g="0" b="0"/>
        </a:effectRef>
        <a:fontRef idx="minor"/>
      </dsp:style>
    </dsp:sp>
    <dsp:sp modelId="{9105C1EA-B78D-4596-8E8C-0A270A70E86E}">
      <dsp:nvSpPr>
        <dsp:cNvPr id="0" name=""/>
        <dsp:cNvSpPr/>
      </dsp:nvSpPr>
      <dsp:spPr>
        <a:xfrm>
          <a:off x="376522" y="1836468"/>
          <a:ext cx="684586" cy="6845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3A1B687-24B2-48FF-A696-5B3E4B029CCD}">
      <dsp:nvSpPr>
        <dsp:cNvPr id="0" name=""/>
        <dsp:cNvSpPr/>
      </dsp:nvSpPr>
      <dsp:spPr>
        <a:xfrm>
          <a:off x="1437631" y="1556410"/>
          <a:ext cx="9077968" cy="1244702"/>
        </a:xfrm>
        <a:prstGeom prst="rect">
          <a:avLst/>
        </a:prstGeom>
        <a:solidFill>
          <a:srgbClr val="92D050"/>
        </a:solid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dirty="0"/>
            <a:t>Its significance extends to various interactions, be they formal or informal, aiding in the comprehension and acquisition of information.</a:t>
          </a:r>
        </a:p>
      </dsp:txBody>
      <dsp:txXfrm>
        <a:off x="1437631" y="1556410"/>
        <a:ext cx="9077968" cy="1244702"/>
      </dsp:txXfrm>
    </dsp:sp>
    <dsp:sp modelId="{2D870843-027A-4282-AD76-A9EC5705D250}">
      <dsp:nvSpPr>
        <dsp:cNvPr id="0" name=""/>
        <dsp:cNvSpPr/>
      </dsp:nvSpPr>
      <dsp:spPr>
        <a:xfrm>
          <a:off x="0" y="3112289"/>
          <a:ext cx="10515600" cy="1244702"/>
        </a:xfrm>
        <a:prstGeom prst="roundRect">
          <a:avLst>
            <a:gd name="adj" fmla="val 10000"/>
          </a:avLst>
        </a:prstGeom>
        <a:solidFill>
          <a:srgbClr val="00B0F0"/>
        </a:solidFill>
        <a:ln>
          <a:noFill/>
        </a:ln>
        <a:effectLst/>
      </dsp:spPr>
      <dsp:style>
        <a:lnRef idx="0">
          <a:scrgbClr r="0" g="0" b="0"/>
        </a:lnRef>
        <a:fillRef idx="1">
          <a:scrgbClr r="0" g="0" b="0"/>
        </a:fillRef>
        <a:effectRef idx="0">
          <a:scrgbClr r="0" g="0" b="0"/>
        </a:effectRef>
        <a:fontRef idx="minor"/>
      </dsp:style>
    </dsp:sp>
    <dsp:sp modelId="{6F002491-F3C0-4C2A-920D-A5FA6B79BD2A}">
      <dsp:nvSpPr>
        <dsp:cNvPr id="0" name=""/>
        <dsp:cNvSpPr/>
      </dsp:nvSpPr>
      <dsp:spPr>
        <a:xfrm>
          <a:off x="376522" y="3392347"/>
          <a:ext cx="684586" cy="6845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3BDD1A-8F0A-4CA0-9BAB-1089982027A2}">
      <dsp:nvSpPr>
        <dsp:cNvPr id="0" name=""/>
        <dsp:cNvSpPr/>
      </dsp:nvSpPr>
      <dsp:spPr>
        <a:xfrm>
          <a:off x="1437631" y="3112289"/>
          <a:ext cx="90779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a:t>Whether engaging with professors, tutors, or fellow students, proficient listening skills will prove invaluable throughout your university journey. </a:t>
          </a:r>
        </a:p>
      </dsp:txBody>
      <dsp:txXfrm>
        <a:off x="1437631" y="3112289"/>
        <a:ext cx="9077968" cy="12447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7EABFA-2572-4EAF-8653-9CCB14428CD5}">
      <dsp:nvSpPr>
        <dsp:cNvPr id="0" name=""/>
        <dsp:cNvSpPr/>
      </dsp:nvSpPr>
      <dsp:spPr>
        <a:xfrm>
          <a:off x="0" y="715563"/>
          <a:ext cx="10506456" cy="137548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E0F31C-DE01-4F1F-AD34-FB531B5937BA}">
      <dsp:nvSpPr>
        <dsp:cNvPr id="0" name=""/>
        <dsp:cNvSpPr/>
      </dsp:nvSpPr>
      <dsp:spPr>
        <a:xfrm>
          <a:off x="416083" y="1054537"/>
          <a:ext cx="756516" cy="7565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56E8B2-6144-42DA-9357-BDF0A5FD3E13}">
      <dsp:nvSpPr>
        <dsp:cNvPr id="0" name=""/>
        <dsp:cNvSpPr/>
      </dsp:nvSpPr>
      <dsp:spPr>
        <a:xfrm>
          <a:off x="1588683" y="745053"/>
          <a:ext cx="8917772"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just" defTabSz="844550">
            <a:lnSpc>
              <a:spcPct val="90000"/>
            </a:lnSpc>
            <a:spcBef>
              <a:spcPct val="0"/>
            </a:spcBef>
            <a:spcAft>
              <a:spcPct val="35000"/>
            </a:spcAft>
            <a:buNone/>
          </a:pPr>
          <a:r>
            <a:rPr lang="en-US" sz="1900" b="0" i="0" kern="1200" dirty="0"/>
            <a:t>For numerous students, participating in academic lectures can present a daunting challenge as they navigate the rapid flow of information provided by instructors, engage in discussions, and grapple with unfamiliar academic terminology that may initially seem perplexing.</a:t>
          </a:r>
          <a:endParaRPr lang="en-US" sz="1900" kern="1200" dirty="0">
            <a:solidFill>
              <a:schemeClr val="tx1"/>
            </a:solidFill>
          </a:endParaRPr>
        </a:p>
      </dsp:txBody>
      <dsp:txXfrm>
        <a:off x="1588683" y="745053"/>
        <a:ext cx="8917772" cy="1375483"/>
      </dsp:txXfrm>
    </dsp:sp>
    <dsp:sp modelId="{28D87796-CFA9-4FEC-AD68-28BD320797C6}">
      <dsp:nvSpPr>
        <dsp:cNvPr id="0" name=""/>
        <dsp:cNvSpPr/>
      </dsp:nvSpPr>
      <dsp:spPr>
        <a:xfrm>
          <a:off x="0" y="2464408"/>
          <a:ext cx="10506456" cy="137548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45AD23-DD0D-4750-A304-240D6C74DDD8}">
      <dsp:nvSpPr>
        <dsp:cNvPr id="0" name=""/>
        <dsp:cNvSpPr/>
      </dsp:nvSpPr>
      <dsp:spPr>
        <a:xfrm>
          <a:off x="416083" y="2773892"/>
          <a:ext cx="756516" cy="7565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5A0B998-683F-41DB-96EA-B7061EAE06C5}">
      <dsp:nvSpPr>
        <dsp:cNvPr id="0" name=""/>
        <dsp:cNvSpPr/>
      </dsp:nvSpPr>
      <dsp:spPr>
        <a:xfrm>
          <a:off x="1588683" y="2464408"/>
          <a:ext cx="8917772"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just" defTabSz="844550">
            <a:lnSpc>
              <a:spcPct val="90000"/>
            </a:lnSpc>
            <a:spcBef>
              <a:spcPct val="0"/>
            </a:spcBef>
            <a:spcAft>
              <a:spcPct val="35000"/>
            </a:spcAft>
            <a:buNone/>
          </a:pPr>
          <a:r>
            <a:rPr lang="en-US" sz="1900" b="0" i="0" kern="1200" dirty="0"/>
            <a:t>In the realm of online education, the significance of listening skills has been further underscored. This pertains to </a:t>
          </a:r>
          <a:r>
            <a:rPr lang="en-US" sz="1900" b="0" i="0" kern="1200" dirty="0" err="1"/>
            <a:t>maximising</a:t>
          </a:r>
          <a:r>
            <a:rPr lang="en-US" sz="1900" b="0" i="0" kern="1200" dirty="0"/>
            <a:t> the benefits of Zoom classes and discussions. </a:t>
          </a:r>
          <a:br>
            <a:rPr lang="en-US" sz="1900" kern="1200" dirty="0"/>
          </a:br>
          <a:endParaRPr lang="en-US" sz="1900" kern="1200" dirty="0"/>
        </a:p>
      </dsp:txBody>
      <dsp:txXfrm>
        <a:off x="1588683" y="2464408"/>
        <a:ext cx="8917772" cy="1375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06788-0D95-4BD0-9CE5-02D2F07E97DC}">
      <dsp:nvSpPr>
        <dsp:cNvPr id="0" name=""/>
        <dsp:cNvSpPr/>
      </dsp:nvSpPr>
      <dsp:spPr>
        <a:xfrm>
          <a:off x="148873" y="508376"/>
          <a:ext cx="923398" cy="923398"/>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28EB31-2836-4B3B-BFC4-CACFA9596736}">
      <dsp:nvSpPr>
        <dsp:cNvPr id="0" name=""/>
        <dsp:cNvSpPr/>
      </dsp:nvSpPr>
      <dsp:spPr>
        <a:xfrm>
          <a:off x="342786" y="702289"/>
          <a:ext cx="535571" cy="5355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E5844C-1061-4AF5-A04B-440080E1B5CA}">
      <dsp:nvSpPr>
        <dsp:cNvPr id="0" name=""/>
        <dsp:cNvSpPr/>
      </dsp:nvSpPr>
      <dsp:spPr>
        <a:xfrm>
          <a:off x="1270142" y="508376"/>
          <a:ext cx="2176581" cy="92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b="0" i="0" kern="1200" dirty="0">
              <a:latin typeface="Times New Roman" panose="02020603050405020304" pitchFamily="18" charset="0"/>
              <a:cs typeface="Times New Roman" panose="02020603050405020304" pitchFamily="18" charset="0"/>
            </a:rPr>
            <a:t>Check out the topic and do the required reading.</a:t>
          </a:r>
          <a:endParaRPr lang="en-US" sz="2000" kern="1200" dirty="0">
            <a:latin typeface="Times New Roman" panose="02020603050405020304" pitchFamily="18" charset="0"/>
            <a:cs typeface="Times New Roman" panose="02020603050405020304" pitchFamily="18" charset="0"/>
          </a:endParaRPr>
        </a:p>
      </dsp:txBody>
      <dsp:txXfrm>
        <a:off x="1270142" y="508376"/>
        <a:ext cx="2176581" cy="923398"/>
      </dsp:txXfrm>
    </dsp:sp>
    <dsp:sp modelId="{56A70B6C-9A37-4D85-B872-8A395A025F34}">
      <dsp:nvSpPr>
        <dsp:cNvPr id="0" name=""/>
        <dsp:cNvSpPr/>
      </dsp:nvSpPr>
      <dsp:spPr>
        <a:xfrm>
          <a:off x="3825977" y="508376"/>
          <a:ext cx="923398" cy="923398"/>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CB221-B1E2-46DC-9EBD-2E197E46D4EB}">
      <dsp:nvSpPr>
        <dsp:cNvPr id="0" name=""/>
        <dsp:cNvSpPr/>
      </dsp:nvSpPr>
      <dsp:spPr>
        <a:xfrm>
          <a:off x="4019890" y="702289"/>
          <a:ext cx="535571" cy="5355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5BC054-95C6-478F-8250-CC38E390073D}">
      <dsp:nvSpPr>
        <dsp:cNvPr id="0" name=""/>
        <dsp:cNvSpPr/>
      </dsp:nvSpPr>
      <dsp:spPr>
        <a:xfrm>
          <a:off x="4901135" y="508376"/>
          <a:ext cx="2268803" cy="92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b="0" i="0" kern="1200" dirty="0"/>
            <a:t>Check out the lecture slides as they will contain clues to important content to be covered in the lecture.</a:t>
          </a:r>
          <a:endParaRPr lang="en-US" sz="1600" kern="1200" dirty="0"/>
        </a:p>
      </dsp:txBody>
      <dsp:txXfrm>
        <a:off x="4901135" y="508376"/>
        <a:ext cx="2268803" cy="923398"/>
      </dsp:txXfrm>
    </dsp:sp>
    <dsp:sp modelId="{E1019B72-F192-440C-9404-843D95777489}">
      <dsp:nvSpPr>
        <dsp:cNvPr id="0" name=""/>
        <dsp:cNvSpPr/>
      </dsp:nvSpPr>
      <dsp:spPr>
        <a:xfrm>
          <a:off x="7549192" y="508376"/>
          <a:ext cx="923398" cy="923398"/>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D66246-6F25-4D58-B6D2-442FAC7AE1A2}">
      <dsp:nvSpPr>
        <dsp:cNvPr id="0" name=""/>
        <dsp:cNvSpPr/>
      </dsp:nvSpPr>
      <dsp:spPr>
        <a:xfrm>
          <a:off x="7743105" y="702289"/>
          <a:ext cx="535571" cy="5355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23A9E8-EA18-4A6F-8E29-FDED23ECCBF3}">
      <dsp:nvSpPr>
        <dsp:cNvPr id="0" name=""/>
        <dsp:cNvSpPr/>
      </dsp:nvSpPr>
      <dsp:spPr>
        <a:xfrm>
          <a:off x="8670461" y="508376"/>
          <a:ext cx="2176581" cy="92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b="0" i="0" kern="1200" dirty="0"/>
            <a:t>Think about what you already know about the topic.</a:t>
          </a:r>
          <a:endParaRPr lang="en-US" sz="1600" kern="1200" dirty="0"/>
        </a:p>
      </dsp:txBody>
      <dsp:txXfrm>
        <a:off x="8670461" y="508376"/>
        <a:ext cx="2176581" cy="923398"/>
      </dsp:txXfrm>
    </dsp:sp>
    <dsp:sp modelId="{35DA1357-EB41-4910-902B-4A839AEC77FC}">
      <dsp:nvSpPr>
        <dsp:cNvPr id="0" name=""/>
        <dsp:cNvSpPr/>
      </dsp:nvSpPr>
      <dsp:spPr>
        <a:xfrm>
          <a:off x="148873" y="2452790"/>
          <a:ext cx="923398" cy="923398"/>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F14077-5D5E-4E59-B6A0-9DC6EB83AD60}">
      <dsp:nvSpPr>
        <dsp:cNvPr id="0" name=""/>
        <dsp:cNvSpPr/>
      </dsp:nvSpPr>
      <dsp:spPr>
        <a:xfrm>
          <a:off x="342786" y="2646704"/>
          <a:ext cx="535571" cy="53557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EE22BD-61E8-4A11-B545-D76E1DFCA539}">
      <dsp:nvSpPr>
        <dsp:cNvPr id="0" name=""/>
        <dsp:cNvSpPr/>
      </dsp:nvSpPr>
      <dsp:spPr>
        <a:xfrm>
          <a:off x="1133148" y="2144551"/>
          <a:ext cx="2450569" cy="1539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b="0" i="0" kern="1200" dirty="0">
              <a:latin typeface="Times New Roman" panose="02020603050405020304" pitchFamily="18" charset="0"/>
              <a:cs typeface="Times New Roman" panose="02020603050405020304" pitchFamily="18" charset="0"/>
            </a:rPr>
            <a:t>Check out the weekly lecture topics and think about how the new topic is related to the previous lectures</a:t>
          </a:r>
          <a:r>
            <a:rPr lang="en-US" sz="1300" b="0" i="0" kern="1200" dirty="0"/>
            <a:t>.</a:t>
          </a:r>
          <a:endParaRPr lang="en-US" sz="1300" kern="1200" dirty="0"/>
        </a:p>
      </dsp:txBody>
      <dsp:txXfrm>
        <a:off x="1133148" y="2144551"/>
        <a:ext cx="2450569" cy="1539877"/>
      </dsp:txXfrm>
    </dsp:sp>
    <dsp:sp modelId="{21A5BC09-A12D-4027-AA09-10FC7A21F445}">
      <dsp:nvSpPr>
        <dsp:cNvPr id="0" name=""/>
        <dsp:cNvSpPr/>
      </dsp:nvSpPr>
      <dsp:spPr>
        <a:xfrm>
          <a:off x="3962971" y="2452790"/>
          <a:ext cx="923398" cy="923398"/>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622412-A744-4BA9-A0B2-316B7A748DD5}">
      <dsp:nvSpPr>
        <dsp:cNvPr id="0" name=""/>
        <dsp:cNvSpPr/>
      </dsp:nvSpPr>
      <dsp:spPr>
        <a:xfrm>
          <a:off x="4156884" y="2646704"/>
          <a:ext cx="535571" cy="53557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9CFB77B-F68A-4765-8979-6F6C5795E6B7}">
      <dsp:nvSpPr>
        <dsp:cNvPr id="0" name=""/>
        <dsp:cNvSpPr/>
      </dsp:nvSpPr>
      <dsp:spPr>
        <a:xfrm>
          <a:off x="4908231" y="2419673"/>
          <a:ext cx="2528600" cy="9896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b="0" i="0" kern="1200" dirty="0"/>
            <a:t>Prepare all you need to take notes during the lecture (e.g. gather the equipment to make notes including pen, notebook, laptop, iPad </a:t>
          </a:r>
          <a:r>
            <a:rPr lang="en-US" sz="1800" b="0" i="0" kern="1200" dirty="0" err="1"/>
            <a:t>etc</a:t>
          </a:r>
          <a:r>
            <a:rPr lang="en-US" sz="1800" b="0" i="0" kern="1200" dirty="0"/>
            <a:t>).</a:t>
          </a:r>
          <a:endParaRPr lang="en-US" sz="1800" kern="1200" dirty="0"/>
        </a:p>
      </dsp:txBody>
      <dsp:txXfrm>
        <a:off x="4908231" y="2419673"/>
        <a:ext cx="2528600" cy="989633"/>
      </dsp:txXfrm>
    </dsp:sp>
    <dsp:sp modelId="{B5EA2E6F-5381-40A7-A214-DB74BDC18BB9}">
      <dsp:nvSpPr>
        <dsp:cNvPr id="0" name=""/>
        <dsp:cNvSpPr/>
      </dsp:nvSpPr>
      <dsp:spPr>
        <a:xfrm>
          <a:off x="7816084" y="2452790"/>
          <a:ext cx="923398" cy="923398"/>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87931A-FDA6-4AA7-A1EC-797344E922A2}">
      <dsp:nvSpPr>
        <dsp:cNvPr id="0" name=""/>
        <dsp:cNvSpPr/>
      </dsp:nvSpPr>
      <dsp:spPr>
        <a:xfrm>
          <a:off x="8009998" y="2646704"/>
          <a:ext cx="535571" cy="535571"/>
        </a:xfrm>
        <a:prstGeom prst="rect">
          <a:avLst/>
        </a:prstGeom>
        <a:solidFill>
          <a:schemeClr val="bg1">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283BB0-BD15-49C0-AFBE-8189EC0FC89D}">
      <dsp:nvSpPr>
        <dsp:cNvPr id="0" name=""/>
        <dsp:cNvSpPr/>
      </dsp:nvSpPr>
      <dsp:spPr>
        <a:xfrm>
          <a:off x="8937353" y="2452790"/>
          <a:ext cx="2176581" cy="92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488950">
            <a:lnSpc>
              <a:spcPct val="100000"/>
            </a:lnSpc>
            <a:spcBef>
              <a:spcPct val="0"/>
            </a:spcBef>
            <a:spcAft>
              <a:spcPct val="35000"/>
            </a:spcAft>
            <a:buNone/>
          </a:pPr>
          <a:r>
            <a:rPr lang="en-GB" sz="1100" b="1" kern="1200" dirty="0" err="1"/>
            <a:t>Source</a:t>
          </a:r>
          <a:r>
            <a:rPr lang="en-GB" sz="1100" kern="1200" dirty="0" err="1"/>
            <a:t>:https</a:t>
          </a:r>
          <a:r>
            <a:rPr lang="en-GB" sz="1100" kern="1200" dirty="0"/>
            <a:t>://www.monash.edu/student-academic-success/improve-your-academic-english/strategies-for-listening-and-reading/listening-to-academic-english/listening-to-lectures#tabs__2804010-02</a:t>
          </a:r>
          <a:endParaRPr lang="en-MU" sz="1100" kern="1200" dirty="0"/>
        </a:p>
      </dsp:txBody>
      <dsp:txXfrm>
        <a:off x="8937353" y="2452790"/>
        <a:ext cx="2176581" cy="92339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97AC36-8D4E-4DD6-89F2-35B95316506C}" type="datetimeFigureOut">
              <a:rPr lang="en-MU" smtClean="0"/>
              <a:t>09/05/2025</a:t>
            </a:fld>
            <a:endParaRPr lang="en-M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4DB8B1-7666-4D86-BC61-B1BBE32FAADD}" type="slidenum">
              <a:rPr lang="en-MU" smtClean="0"/>
              <a:t>‹#›</a:t>
            </a:fld>
            <a:endParaRPr lang="en-MU"/>
          </a:p>
        </p:txBody>
      </p:sp>
    </p:spTree>
    <p:extLst>
      <p:ext uri="{BB962C8B-B14F-4D97-AF65-F5344CB8AC3E}">
        <p14:creationId xmlns:p14="http://schemas.microsoft.com/office/powerpoint/2010/main" val="737790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U" dirty="0"/>
          </a:p>
        </p:txBody>
      </p:sp>
      <p:sp>
        <p:nvSpPr>
          <p:cNvPr id="4" name="Slide Number Placeholder 3"/>
          <p:cNvSpPr>
            <a:spLocks noGrp="1"/>
          </p:cNvSpPr>
          <p:nvPr>
            <p:ph type="sldNum" sz="quarter" idx="5"/>
          </p:nvPr>
        </p:nvSpPr>
        <p:spPr/>
        <p:txBody>
          <a:bodyPr/>
          <a:lstStyle/>
          <a:p>
            <a:fld id="{1C4DB8B1-7666-4D86-BC61-B1BBE32FAADD}" type="slidenum">
              <a:rPr lang="en-MU" smtClean="0"/>
              <a:t>20</a:t>
            </a:fld>
            <a:endParaRPr lang="en-MU"/>
          </a:p>
        </p:txBody>
      </p:sp>
    </p:spTree>
    <p:extLst>
      <p:ext uri="{BB962C8B-B14F-4D97-AF65-F5344CB8AC3E}">
        <p14:creationId xmlns:p14="http://schemas.microsoft.com/office/powerpoint/2010/main" val="268583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U" dirty="0"/>
          </a:p>
        </p:txBody>
      </p:sp>
      <p:sp>
        <p:nvSpPr>
          <p:cNvPr id="4" name="Slide Number Placeholder 3"/>
          <p:cNvSpPr>
            <a:spLocks noGrp="1"/>
          </p:cNvSpPr>
          <p:nvPr>
            <p:ph type="sldNum" sz="quarter" idx="5"/>
          </p:nvPr>
        </p:nvSpPr>
        <p:spPr/>
        <p:txBody>
          <a:bodyPr/>
          <a:lstStyle/>
          <a:p>
            <a:fld id="{1C4DB8B1-7666-4D86-BC61-B1BBE32FAADD}" type="slidenum">
              <a:rPr lang="en-MU" smtClean="0"/>
              <a:t>22</a:t>
            </a:fld>
            <a:endParaRPr lang="en-MU"/>
          </a:p>
        </p:txBody>
      </p:sp>
    </p:spTree>
    <p:extLst>
      <p:ext uri="{BB962C8B-B14F-4D97-AF65-F5344CB8AC3E}">
        <p14:creationId xmlns:p14="http://schemas.microsoft.com/office/powerpoint/2010/main" val="2481061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61B9B-0845-08B9-A80A-99D997A433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U"/>
          </a:p>
        </p:txBody>
      </p:sp>
      <p:sp>
        <p:nvSpPr>
          <p:cNvPr id="3" name="Subtitle 2">
            <a:extLst>
              <a:ext uri="{FF2B5EF4-FFF2-40B4-BE49-F238E27FC236}">
                <a16:creationId xmlns:a16="http://schemas.microsoft.com/office/drawing/2014/main" id="{E96D0BA1-D2C2-CC3F-3060-71D85E200E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U"/>
          </a:p>
        </p:txBody>
      </p:sp>
      <p:sp>
        <p:nvSpPr>
          <p:cNvPr id="4" name="Date Placeholder 3">
            <a:extLst>
              <a:ext uri="{FF2B5EF4-FFF2-40B4-BE49-F238E27FC236}">
                <a16:creationId xmlns:a16="http://schemas.microsoft.com/office/drawing/2014/main" id="{5164BB60-308E-9B24-8CF2-433A7ABBFE0A}"/>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7F6375A7-BE38-6526-122C-51069DE48499}"/>
              </a:ext>
            </a:extLst>
          </p:cNvPr>
          <p:cNvSpPr>
            <a:spLocks noGrp="1"/>
          </p:cNvSpPr>
          <p:nvPr>
            <p:ph type="ftr" sz="quarter" idx="11"/>
          </p:nvPr>
        </p:nvSpPr>
        <p:spPr/>
        <p:txBody>
          <a:bodyPr/>
          <a:lstStyle/>
          <a:p>
            <a:endParaRPr lang="en-MU"/>
          </a:p>
        </p:txBody>
      </p:sp>
      <p:sp>
        <p:nvSpPr>
          <p:cNvPr id="6" name="Slide Number Placeholder 5">
            <a:extLst>
              <a:ext uri="{FF2B5EF4-FFF2-40B4-BE49-F238E27FC236}">
                <a16:creationId xmlns:a16="http://schemas.microsoft.com/office/drawing/2014/main" id="{4EF5160C-88AA-9AF9-86A8-844018093292}"/>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189536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AD32C-28B0-8AE8-1083-56B3E871BC8D}"/>
              </a:ext>
            </a:extLst>
          </p:cNvPr>
          <p:cNvSpPr>
            <a:spLocks noGrp="1"/>
          </p:cNvSpPr>
          <p:nvPr>
            <p:ph type="title"/>
          </p:nvPr>
        </p:nvSpPr>
        <p:spPr/>
        <p:txBody>
          <a:bodyPr/>
          <a:lstStyle/>
          <a:p>
            <a:r>
              <a:rPr lang="en-US"/>
              <a:t>Click to edit Master title style</a:t>
            </a:r>
            <a:endParaRPr lang="en-MU"/>
          </a:p>
        </p:txBody>
      </p:sp>
      <p:sp>
        <p:nvSpPr>
          <p:cNvPr id="3" name="Vertical Text Placeholder 2">
            <a:extLst>
              <a:ext uri="{FF2B5EF4-FFF2-40B4-BE49-F238E27FC236}">
                <a16:creationId xmlns:a16="http://schemas.microsoft.com/office/drawing/2014/main" id="{06F9A99C-DD7F-42B5-455C-FD60EDFBDD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Date Placeholder 3">
            <a:extLst>
              <a:ext uri="{FF2B5EF4-FFF2-40B4-BE49-F238E27FC236}">
                <a16:creationId xmlns:a16="http://schemas.microsoft.com/office/drawing/2014/main" id="{10CE2532-C77A-CEBB-E970-5572BB73FEBD}"/>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33CFC34F-12FD-F458-C596-09DC757B14F1}"/>
              </a:ext>
            </a:extLst>
          </p:cNvPr>
          <p:cNvSpPr>
            <a:spLocks noGrp="1"/>
          </p:cNvSpPr>
          <p:nvPr>
            <p:ph type="ftr" sz="quarter" idx="11"/>
          </p:nvPr>
        </p:nvSpPr>
        <p:spPr/>
        <p:txBody>
          <a:bodyPr/>
          <a:lstStyle/>
          <a:p>
            <a:endParaRPr lang="en-MU"/>
          </a:p>
        </p:txBody>
      </p:sp>
      <p:sp>
        <p:nvSpPr>
          <p:cNvPr id="6" name="Slide Number Placeholder 5">
            <a:extLst>
              <a:ext uri="{FF2B5EF4-FFF2-40B4-BE49-F238E27FC236}">
                <a16:creationId xmlns:a16="http://schemas.microsoft.com/office/drawing/2014/main" id="{0BA38AB9-817A-F560-C8EE-94D23F5DE35E}"/>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3213126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396C99-503A-2361-9882-C19BCF4C81A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U"/>
          </a:p>
        </p:txBody>
      </p:sp>
      <p:sp>
        <p:nvSpPr>
          <p:cNvPr id="3" name="Vertical Text Placeholder 2">
            <a:extLst>
              <a:ext uri="{FF2B5EF4-FFF2-40B4-BE49-F238E27FC236}">
                <a16:creationId xmlns:a16="http://schemas.microsoft.com/office/drawing/2014/main" id="{73275365-6C1C-E697-8B4C-17C10F8B75F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Date Placeholder 3">
            <a:extLst>
              <a:ext uri="{FF2B5EF4-FFF2-40B4-BE49-F238E27FC236}">
                <a16:creationId xmlns:a16="http://schemas.microsoft.com/office/drawing/2014/main" id="{62CBCDD7-BD9E-A352-9FAD-E0702218C8B1}"/>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1A6DB495-0358-6380-DEDF-2F9BFAF5548E}"/>
              </a:ext>
            </a:extLst>
          </p:cNvPr>
          <p:cNvSpPr>
            <a:spLocks noGrp="1"/>
          </p:cNvSpPr>
          <p:nvPr>
            <p:ph type="ftr" sz="quarter" idx="11"/>
          </p:nvPr>
        </p:nvSpPr>
        <p:spPr/>
        <p:txBody>
          <a:bodyPr/>
          <a:lstStyle/>
          <a:p>
            <a:endParaRPr lang="en-MU"/>
          </a:p>
        </p:txBody>
      </p:sp>
      <p:sp>
        <p:nvSpPr>
          <p:cNvPr id="6" name="Slide Number Placeholder 5">
            <a:extLst>
              <a:ext uri="{FF2B5EF4-FFF2-40B4-BE49-F238E27FC236}">
                <a16:creationId xmlns:a16="http://schemas.microsoft.com/office/drawing/2014/main" id="{9F3E5B56-C958-59BE-F2E8-EA8692B7B875}"/>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415087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583E1-478D-9128-58F3-31088F6109C2}"/>
              </a:ext>
            </a:extLst>
          </p:cNvPr>
          <p:cNvSpPr>
            <a:spLocks noGrp="1"/>
          </p:cNvSpPr>
          <p:nvPr>
            <p:ph type="title"/>
          </p:nvPr>
        </p:nvSpPr>
        <p:spPr/>
        <p:txBody>
          <a:bodyPr/>
          <a:lstStyle/>
          <a:p>
            <a:r>
              <a:rPr lang="en-US"/>
              <a:t>Click to edit Master title style</a:t>
            </a:r>
            <a:endParaRPr lang="en-MU"/>
          </a:p>
        </p:txBody>
      </p:sp>
      <p:sp>
        <p:nvSpPr>
          <p:cNvPr id="3" name="Content Placeholder 2">
            <a:extLst>
              <a:ext uri="{FF2B5EF4-FFF2-40B4-BE49-F238E27FC236}">
                <a16:creationId xmlns:a16="http://schemas.microsoft.com/office/drawing/2014/main" id="{32CC37DB-873D-2EC4-396B-DBF6E04899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Date Placeholder 3">
            <a:extLst>
              <a:ext uri="{FF2B5EF4-FFF2-40B4-BE49-F238E27FC236}">
                <a16:creationId xmlns:a16="http://schemas.microsoft.com/office/drawing/2014/main" id="{F3A378E3-6427-774A-E929-6AB04394BE5B}"/>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FA5AF293-9BAB-A5D8-2093-9195EADF5F31}"/>
              </a:ext>
            </a:extLst>
          </p:cNvPr>
          <p:cNvSpPr>
            <a:spLocks noGrp="1"/>
          </p:cNvSpPr>
          <p:nvPr>
            <p:ph type="ftr" sz="quarter" idx="11"/>
          </p:nvPr>
        </p:nvSpPr>
        <p:spPr/>
        <p:txBody>
          <a:bodyPr/>
          <a:lstStyle/>
          <a:p>
            <a:endParaRPr lang="en-MU"/>
          </a:p>
        </p:txBody>
      </p:sp>
      <p:sp>
        <p:nvSpPr>
          <p:cNvPr id="6" name="Slide Number Placeholder 5">
            <a:extLst>
              <a:ext uri="{FF2B5EF4-FFF2-40B4-BE49-F238E27FC236}">
                <a16:creationId xmlns:a16="http://schemas.microsoft.com/office/drawing/2014/main" id="{659B1550-DFAC-646C-3998-130AD4FB8AE3}"/>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1356815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A2E8C-B9C3-FDF3-0CEE-77785C20CC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U"/>
          </a:p>
        </p:txBody>
      </p:sp>
      <p:sp>
        <p:nvSpPr>
          <p:cNvPr id="3" name="Text Placeholder 2">
            <a:extLst>
              <a:ext uri="{FF2B5EF4-FFF2-40B4-BE49-F238E27FC236}">
                <a16:creationId xmlns:a16="http://schemas.microsoft.com/office/drawing/2014/main" id="{A110661A-A01F-F7B3-9415-6F5E77C5E0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A8D441-B65E-59A0-1383-06E85E2976B2}"/>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3BD5E6AA-36EA-0FBD-0001-7346E360FD9A}"/>
              </a:ext>
            </a:extLst>
          </p:cNvPr>
          <p:cNvSpPr>
            <a:spLocks noGrp="1"/>
          </p:cNvSpPr>
          <p:nvPr>
            <p:ph type="ftr" sz="quarter" idx="11"/>
          </p:nvPr>
        </p:nvSpPr>
        <p:spPr/>
        <p:txBody>
          <a:bodyPr/>
          <a:lstStyle/>
          <a:p>
            <a:endParaRPr lang="en-MU"/>
          </a:p>
        </p:txBody>
      </p:sp>
      <p:sp>
        <p:nvSpPr>
          <p:cNvPr id="6" name="Slide Number Placeholder 5">
            <a:extLst>
              <a:ext uri="{FF2B5EF4-FFF2-40B4-BE49-F238E27FC236}">
                <a16:creationId xmlns:a16="http://schemas.microsoft.com/office/drawing/2014/main" id="{0E039B6F-F9A4-66A6-88CC-F8AE513770C6}"/>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873357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9CAB3-BC31-9D77-BD0C-A2D5C22454D2}"/>
              </a:ext>
            </a:extLst>
          </p:cNvPr>
          <p:cNvSpPr>
            <a:spLocks noGrp="1"/>
          </p:cNvSpPr>
          <p:nvPr>
            <p:ph type="title"/>
          </p:nvPr>
        </p:nvSpPr>
        <p:spPr/>
        <p:txBody>
          <a:bodyPr/>
          <a:lstStyle/>
          <a:p>
            <a:r>
              <a:rPr lang="en-US"/>
              <a:t>Click to edit Master title style</a:t>
            </a:r>
            <a:endParaRPr lang="en-MU"/>
          </a:p>
        </p:txBody>
      </p:sp>
      <p:sp>
        <p:nvSpPr>
          <p:cNvPr id="3" name="Content Placeholder 2">
            <a:extLst>
              <a:ext uri="{FF2B5EF4-FFF2-40B4-BE49-F238E27FC236}">
                <a16:creationId xmlns:a16="http://schemas.microsoft.com/office/drawing/2014/main" id="{3A15D191-C5F2-6D04-9874-69F0C8B43D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Content Placeholder 3">
            <a:extLst>
              <a:ext uri="{FF2B5EF4-FFF2-40B4-BE49-F238E27FC236}">
                <a16:creationId xmlns:a16="http://schemas.microsoft.com/office/drawing/2014/main" id="{70E09324-E42B-898E-1407-3826298B43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5" name="Date Placeholder 4">
            <a:extLst>
              <a:ext uri="{FF2B5EF4-FFF2-40B4-BE49-F238E27FC236}">
                <a16:creationId xmlns:a16="http://schemas.microsoft.com/office/drawing/2014/main" id="{3884D388-FD59-697B-6EA6-881ACB08F4BE}"/>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6" name="Footer Placeholder 5">
            <a:extLst>
              <a:ext uri="{FF2B5EF4-FFF2-40B4-BE49-F238E27FC236}">
                <a16:creationId xmlns:a16="http://schemas.microsoft.com/office/drawing/2014/main" id="{9046DB9B-5BE2-6F66-D7A7-CADC948509F5}"/>
              </a:ext>
            </a:extLst>
          </p:cNvPr>
          <p:cNvSpPr>
            <a:spLocks noGrp="1"/>
          </p:cNvSpPr>
          <p:nvPr>
            <p:ph type="ftr" sz="quarter" idx="11"/>
          </p:nvPr>
        </p:nvSpPr>
        <p:spPr/>
        <p:txBody>
          <a:bodyPr/>
          <a:lstStyle/>
          <a:p>
            <a:endParaRPr lang="en-MU"/>
          </a:p>
        </p:txBody>
      </p:sp>
      <p:sp>
        <p:nvSpPr>
          <p:cNvPr id="7" name="Slide Number Placeholder 6">
            <a:extLst>
              <a:ext uri="{FF2B5EF4-FFF2-40B4-BE49-F238E27FC236}">
                <a16:creationId xmlns:a16="http://schemas.microsoft.com/office/drawing/2014/main" id="{C3F744CB-0E25-30D7-7A3F-38A5585DCB4E}"/>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175443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0A875-7E76-44F7-FB12-24E45986D47E}"/>
              </a:ext>
            </a:extLst>
          </p:cNvPr>
          <p:cNvSpPr>
            <a:spLocks noGrp="1"/>
          </p:cNvSpPr>
          <p:nvPr>
            <p:ph type="title"/>
          </p:nvPr>
        </p:nvSpPr>
        <p:spPr>
          <a:xfrm>
            <a:off x="839788" y="365125"/>
            <a:ext cx="10515600" cy="1325563"/>
          </a:xfrm>
        </p:spPr>
        <p:txBody>
          <a:bodyPr/>
          <a:lstStyle/>
          <a:p>
            <a:r>
              <a:rPr lang="en-US"/>
              <a:t>Click to edit Master title style</a:t>
            </a:r>
            <a:endParaRPr lang="en-MU"/>
          </a:p>
        </p:txBody>
      </p:sp>
      <p:sp>
        <p:nvSpPr>
          <p:cNvPr id="3" name="Text Placeholder 2">
            <a:extLst>
              <a:ext uri="{FF2B5EF4-FFF2-40B4-BE49-F238E27FC236}">
                <a16:creationId xmlns:a16="http://schemas.microsoft.com/office/drawing/2014/main" id="{82CC57E9-0AFD-86A1-F346-9E1BA0E7C5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4461F-DFBD-053C-0E0D-21D5B086A0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5" name="Text Placeholder 4">
            <a:extLst>
              <a:ext uri="{FF2B5EF4-FFF2-40B4-BE49-F238E27FC236}">
                <a16:creationId xmlns:a16="http://schemas.microsoft.com/office/drawing/2014/main" id="{3BC40CAD-65C6-683A-98D2-3FD51F51F2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641E2F-5EC7-F241-1592-C09762BC82B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7" name="Date Placeholder 6">
            <a:extLst>
              <a:ext uri="{FF2B5EF4-FFF2-40B4-BE49-F238E27FC236}">
                <a16:creationId xmlns:a16="http://schemas.microsoft.com/office/drawing/2014/main" id="{B4F54AD7-0209-2398-3CBB-64A6673CC816}"/>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8" name="Footer Placeholder 7">
            <a:extLst>
              <a:ext uri="{FF2B5EF4-FFF2-40B4-BE49-F238E27FC236}">
                <a16:creationId xmlns:a16="http://schemas.microsoft.com/office/drawing/2014/main" id="{B54BC3F8-083E-F2FF-D02B-2B9F2F38B001}"/>
              </a:ext>
            </a:extLst>
          </p:cNvPr>
          <p:cNvSpPr>
            <a:spLocks noGrp="1"/>
          </p:cNvSpPr>
          <p:nvPr>
            <p:ph type="ftr" sz="quarter" idx="11"/>
          </p:nvPr>
        </p:nvSpPr>
        <p:spPr/>
        <p:txBody>
          <a:bodyPr/>
          <a:lstStyle/>
          <a:p>
            <a:endParaRPr lang="en-MU"/>
          </a:p>
        </p:txBody>
      </p:sp>
      <p:sp>
        <p:nvSpPr>
          <p:cNvPr id="9" name="Slide Number Placeholder 8">
            <a:extLst>
              <a:ext uri="{FF2B5EF4-FFF2-40B4-BE49-F238E27FC236}">
                <a16:creationId xmlns:a16="http://schemas.microsoft.com/office/drawing/2014/main" id="{77D45624-8BB9-71C2-7C23-4982C972CE2D}"/>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2333393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09005-45CA-6662-BE05-9AA7E4A7D36E}"/>
              </a:ext>
            </a:extLst>
          </p:cNvPr>
          <p:cNvSpPr>
            <a:spLocks noGrp="1"/>
          </p:cNvSpPr>
          <p:nvPr>
            <p:ph type="title"/>
          </p:nvPr>
        </p:nvSpPr>
        <p:spPr/>
        <p:txBody>
          <a:bodyPr/>
          <a:lstStyle/>
          <a:p>
            <a:r>
              <a:rPr lang="en-US"/>
              <a:t>Click to edit Master title style</a:t>
            </a:r>
            <a:endParaRPr lang="en-MU"/>
          </a:p>
        </p:txBody>
      </p:sp>
      <p:sp>
        <p:nvSpPr>
          <p:cNvPr id="3" name="Date Placeholder 2">
            <a:extLst>
              <a:ext uri="{FF2B5EF4-FFF2-40B4-BE49-F238E27FC236}">
                <a16:creationId xmlns:a16="http://schemas.microsoft.com/office/drawing/2014/main" id="{3F218FB7-97A8-788A-C925-77F577E3CE39}"/>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4" name="Footer Placeholder 3">
            <a:extLst>
              <a:ext uri="{FF2B5EF4-FFF2-40B4-BE49-F238E27FC236}">
                <a16:creationId xmlns:a16="http://schemas.microsoft.com/office/drawing/2014/main" id="{E8208CE6-CCBF-2CE3-4C2D-6C3A167E5B5B}"/>
              </a:ext>
            </a:extLst>
          </p:cNvPr>
          <p:cNvSpPr>
            <a:spLocks noGrp="1"/>
          </p:cNvSpPr>
          <p:nvPr>
            <p:ph type="ftr" sz="quarter" idx="11"/>
          </p:nvPr>
        </p:nvSpPr>
        <p:spPr/>
        <p:txBody>
          <a:bodyPr/>
          <a:lstStyle/>
          <a:p>
            <a:endParaRPr lang="en-MU"/>
          </a:p>
        </p:txBody>
      </p:sp>
      <p:sp>
        <p:nvSpPr>
          <p:cNvPr id="5" name="Slide Number Placeholder 4">
            <a:extLst>
              <a:ext uri="{FF2B5EF4-FFF2-40B4-BE49-F238E27FC236}">
                <a16:creationId xmlns:a16="http://schemas.microsoft.com/office/drawing/2014/main" id="{1EEE23F8-4877-49B0-778C-07A4E6EED655}"/>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344259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809706-E94E-7BC9-A169-AA25560B76EA}"/>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3" name="Footer Placeholder 2">
            <a:extLst>
              <a:ext uri="{FF2B5EF4-FFF2-40B4-BE49-F238E27FC236}">
                <a16:creationId xmlns:a16="http://schemas.microsoft.com/office/drawing/2014/main" id="{D09804DF-C339-81D9-080B-CBF4138CFF09}"/>
              </a:ext>
            </a:extLst>
          </p:cNvPr>
          <p:cNvSpPr>
            <a:spLocks noGrp="1"/>
          </p:cNvSpPr>
          <p:nvPr>
            <p:ph type="ftr" sz="quarter" idx="11"/>
          </p:nvPr>
        </p:nvSpPr>
        <p:spPr/>
        <p:txBody>
          <a:bodyPr/>
          <a:lstStyle/>
          <a:p>
            <a:endParaRPr lang="en-MU"/>
          </a:p>
        </p:txBody>
      </p:sp>
      <p:sp>
        <p:nvSpPr>
          <p:cNvPr id="4" name="Slide Number Placeholder 3">
            <a:extLst>
              <a:ext uri="{FF2B5EF4-FFF2-40B4-BE49-F238E27FC236}">
                <a16:creationId xmlns:a16="http://schemas.microsoft.com/office/drawing/2014/main" id="{028FD689-F942-FB3E-FAC0-3ED8FF6C6343}"/>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2737681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36DD5-612A-8AC9-B452-9089819C75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U"/>
          </a:p>
        </p:txBody>
      </p:sp>
      <p:sp>
        <p:nvSpPr>
          <p:cNvPr id="3" name="Content Placeholder 2">
            <a:extLst>
              <a:ext uri="{FF2B5EF4-FFF2-40B4-BE49-F238E27FC236}">
                <a16:creationId xmlns:a16="http://schemas.microsoft.com/office/drawing/2014/main" id="{E11D16CF-EF94-2DA9-C591-E8C86DAF46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Text Placeholder 3">
            <a:extLst>
              <a:ext uri="{FF2B5EF4-FFF2-40B4-BE49-F238E27FC236}">
                <a16:creationId xmlns:a16="http://schemas.microsoft.com/office/drawing/2014/main" id="{B7E37AE5-61B0-8E65-5697-D8A6709E34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45694D-3DFE-6300-F961-9661CFCC5A7A}"/>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6" name="Footer Placeholder 5">
            <a:extLst>
              <a:ext uri="{FF2B5EF4-FFF2-40B4-BE49-F238E27FC236}">
                <a16:creationId xmlns:a16="http://schemas.microsoft.com/office/drawing/2014/main" id="{1BB419D1-BF61-0BA6-D4A2-2815B70602A7}"/>
              </a:ext>
            </a:extLst>
          </p:cNvPr>
          <p:cNvSpPr>
            <a:spLocks noGrp="1"/>
          </p:cNvSpPr>
          <p:nvPr>
            <p:ph type="ftr" sz="quarter" idx="11"/>
          </p:nvPr>
        </p:nvSpPr>
        <p:spPr/>
        <p:txBody>
          <a:bodyPr/>
          <a:lstStyle/>
          <a:p>
            <a:endParaRPr lang="en-MU"/>
          </a:p>
        </p:txBody>
      </p:sp>
      <p:sp>
        <p:nvSpPr>
          <p:cNvPr id="7" name="Slide Number Placeholder 6">
            <a:extLst>
              <a:ext uri="{FF2B5EF4-FFF2-40B4-BE49-F238E27FC236}">
                <a16:creationId xmlns:a16="http://schemas.microsoft.com/office/drawing/2014/main" id="{C8D8A9D5-30FE-3792-C581-24BC8D37A467}"/>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2972002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35953-468A-1EE8-7301-D8C1BAF054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U"/>
          </a:p>
        </p:txBody>
      </p:sp>
      <p:sp>
        <p:nvSpPr>
          <p:cNvPr id="3" name="Picture Placeholder 2">
            <a:extLst>
              <a:ext uri="{FF2B5EF4-FFF2-40B4-BE49-F238E27FC236}">
                <a16:creationId xmlns:a16="http://schemas.microsoft.com/office/drawing/2014/main" id="{74CADEB0-84BA-1E0F-FB95-8ABDD7674C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U"/>
          </a:p>
        </p:txBody>
      </p:sp>
      <p:sp>
        <p:nvSpPr>
          <p:cNvPr id="4" name="Text Placeholder 3">
            <a:extLst>
              <a:ext uri="{FF2B5EF4-FFF2-40B4-BE49-F238E27FC236}">
                <a16:creationId xmlns:a16="http://schemas.microsoft.com/office/drawing/2014/main" id="{0F390EB4-EEC6-6B93-19A2-2D38BDFCF8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55B277-3570-E703-2A79-34AAAF495586}"/>
              </a:ext>
            </a:extLst>
          </p:cNvPr>
          <p:cNvSpPr>
            <a:spLocks noGrp="1"/>
          </p:cNvSpPr>
          <p:nvPr>
            <p:ph type="dt" sz="half" idx="10"/>
          </p:nvPr>
        </p:nvSpPr>
        <p:spPr/>
        <p:txBody>
          <a:bodyPr/>
          <a:lstStyle/>
          <a:p>
            <a:fld id="{7C3FCA48-C98F-4596-9BB7-ACE3B01108A8}" type="datetimeFigureOut">
              <a:rPr lang="en-MU" smtClean="0"/>
              <a:t>09/05/2025</a:t>
            </a:fld>
            <a:endParaRPr lang="en-MU"/>
          </a:p>
        </p:txBody>
      </p:sp>
      <p:sp>
        <p:nvSpPr>
          <p:cNvPr id="6" name="Footer Placeholder 5">
            <a:extLst>
              <a:ext uri="{FF2B5EF4-FFF2-40B4-BE49-F238E27FC236}">
                <a16:creationId xmlns:a16="http://schemas.microsoft.com/office/drawing/2014/main" id="{58BD8303-AD33-E6A8-B35F-D32EFB25BBF6}"/>
              </a:ext>
            </a:extLst>
          </p:cNvPr>
          <p:cNvSpPr>
            <a:spLocks noGrp="1"/>
          </p:cNvSpPr>
          <p:nvPr>
            <p:ph type="ftr" sz="quarter" idx="11"/>
          </p:nvPr>
        </p:nvSpPr>
        <p:spPr/>
        <p:txBody>
          <a:bodyPr/>
          <a:lstStyle/>
          <a:p>
            <a:endParaRPr lang="en-MU"/>
          </a:p>
        </p:txBody>
      </p:sp>
      <p:sp>
        <p:nvSpPr>
          <p:cNvPr id="7" name="Slide Number Placeholder 6">
            <a:extLst>
              <a:ext uri="{FF2B5EF4-FFF2-40B4-BE49-F238E27FC236}">
                <a16:creationId xmlns:a16="http://schemas.microsoft.com/office/drawing/2014/main" id="{538C1DA2-BCDF-82AA-1529-868C6F9C1537}"/>
              </a:ext>
            </a:extLst>
          </p:cNvPr>
          <p:cNvSpPr>
            <a:spLocks noGrp="1"/>
          </p:cNvSpPr>
          <p:nvPr>
            <p:ph type="sldNum" sz="quarter" idx="12"/>
          </p:nvPr>
        </p:nvSpPr>
        <p:spPr/>
        <p:txBody>
          <a:bodyPr/>
          <a:lstStyle/>
          <a:p>
            <a:fld id="{3A222FA5-A98B-417E-99A8-E85B3D699A72}" type="slidenum">
              <a:rPr lang="en-MU" smtClean="0"/>
              <a:t>‹#›</a:t>
            </a:fld>
            <a:endParaRPr lang="en-MU"/>
          </a:p>
        </p:txBody>
      </p:sp>
    </p:spTree>
    <p:extLst>
      <p:ext uri="{BB962C8B-B14F-4D97-AF65-F5344CB8AC3E}">
        <p14:creationId xmlns:p14="http://schemas.microsoft.com/office/powerpoint/2010/main" val="3904016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6A3451-F021-CD2D-9E63-C3820290D8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U"/>
          </a:p>
        </p:txBody>
      </p:sp>
      <p:sp>
        <p:nvSpPr>
          <p:cNvPr id="3" name="Text Placeholder 2">
            <a:extLst>
              <a:ext uri="{FF2B5EF4-FFF2-40B4-BE49-F238E27FC236}">
                <a16:creationId xmlns:a16="http://schemas.microsoft.com/office/drawing/2014/main" id="{260DF001-194E-2E9C-E415-117BB1A8BA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4" name="Date Placeholder 3">
            <a:extLst>
              <a:ext uri="{FF2B5EF4-FFF2-40B4-BE49-F238E27FC236}">
                <a16:creationId xmlns:a16="http://schemas.microsoft.com/office/drawing/2014/main" id="{0F7C5C6D-9719-42A3-8ABA-0BBAFEA5F4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FCA48-C98F-4596-9BB7-ACE3B01108A8}" type="datetimeFigureOut">
              <a:rPr lang="en-MU" smtClean="0"/>
              <a:t>09/05/2025</a:t>
            </a:fld>
            <a:endParaRPr lang="en-MU"/>
          </a:p>
        </p:txBody>
      </p:sp>
      <p:sp>
        <p:nvSpPr>
          <p:cNvPr id="5" name="Footer Placeholder 4">
            <a:extLst>
              <a:ext uri="{FF2B5EF4-FFF2-40B4-BE49-F238E27FC236}">
                <a16:creationId xmlns:a16="http://schemas.microsoft.com/office/drawing/2014/main" id="{5B315F71-7BAE-0F48-AF43-42539585AA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U"/>
          </a:p>
        </p:txBody>
      </p:sp>
      <p:sp>
        <p:nvSpPr>
          <p:cNvPr id="6" name="Slide Number Placeholder 5">
            <a:extLst>
              <a:ext uri="{FF2B5EF4-FFF2-40B4-BE49-F238E27FC236}">
                <a16:creationId xmlns:a16="http://schemas.microsoft.com/office/drawing/2014/main" id="{4D4B0D34-2DA6-9512-0FFF-EF1E35653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22FA5-A98B-417E-99A8-E85B3D699A72}" type="slidenum">
              <a:rPr lang="en-MU" smtClean="0"/>
              <a:t>‹#›</a:t>
            </a:fld>
            <a:endParaRPr lang="en-MU"/>
          </a:p>
        </p:txBody>
      </p:sp>
    </p:spTree>
    <p:extLst>
      <p:ext uri="{BB962C8B-B14F-4D97-AF65-F5344CB8AC3E}">
        <p14:creationId xmlns:p14="http://schemas.microsoft.com/office/powerpoint/2010/main" val="3083701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M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hyperlink" Target="https://creativecommons.org/licenses/by-sa/4.0/?ref=chooser-v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532AA-FB27-C7C7-0006-7F1BE6A437F6}"/>
              </a:ext>
            </a:extLst>
          </p:cNvPr>
          <p:cNvSpPr>
            <a:spLocks noGrp="1"/>
          </p:cNvSpPr>
          <p:nvPr>
            <p:ph type="title"/>
          </p:nvPr>
        </p:nvSpPr>
        <p:spPr/>
        <p:txBody>
          <a:bodyPr/>
          <a:lstStyle/>
          <a:p>
            <a:pPr algn="ctr"/>
            <a:r>
              <a:rPr lang="en-US" b="1" dirty="0"/>
              <a:t>ACADEMIC LISTENING </a:t>
            </a:r>
            <a:endParaRPr lang="en-MU" b="1" dirty="0"/>
          </a:p>
        </p:txBody>
      </p:sp>
      <p:pic>
        <p:nvPicPr>
          <p:cNvPr id="4" name="Content Placeholder 3">
            <a:extLst>
              <a:ext uri="{FF2B5EF4-FFF2-40B4-BE49-F238E27FC236}">
                <a16:creationId xmlns:a16="http://schemas.microsoft.com/office/drawing/2014/main" id="{F33578F3-0C84-CF27-BBD8-1B163A2549EE}"/>
              </a:ext>
            </a:extLst>
          </p:cNvPr>
          <p:cNvPicPr>
            <a:picLocks noGrp="1" noChangeAspect="1"/>
          </p:cNvPicPr>
          <p:nvPr>
            <p:ph idx="1"/>
          </p:nvPr>
        </p:nvPicPr>
        <p:blipFill>
          <a:blip r:embed="rId2"/>
          <a:stretch>
            <a:fillRect/>
          </a:stretch>
        </p:blipFill>
        <p:spPr>
          <a:xfrm>
            <a:off x="2834089" y="1825625"/>
            <a:ext cx="6523821" cy="4351338"/>
          </a:xfrm>
          <a:prstGeom prst="rect">
            <a:avLst/>
          </a:prstGeom>
        </p:spPr>
      </p:pic>
      <p:sp>
        <p:nvSpPr>
          <p:cNvPr id="6" name="TextBox 5">
            <a:extLst>
              <a:ext uri="{FF2B5EF4-FFF2-40B4-BE49-F238E27FC236}">
                <a16:creationId xmlns:a16="http://schemas.microsoft.com/office/drawing/2014/main" id="{8BCEC9F2-063E-0EDC-D2C0-187CA4B34BBB}"/>
              </a:ext>
            </a:extLst>
          </p:cNvPr>
          <p:cNvSpPr txBox="1"/>
          <p:nvPr/>
        </p:nvSpPr>
        <p:spPr>
          <a:xfrm>
            <a:off x="2834089" y="6308209"/>
            <a:ext cx="7499614" cy="369332"/>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Source</a:t>
            </a:r>
            <a:r>
              <a:rPr lang="en-US" sz="1200" dirty="0">
                <a:latin typeface="Times New Roman" panose="02020603050405020304" pitchFamily="18" charset="0"/>
                <a:cs typeface="Times New Roman" panose="02020603050405020304" pitchFamily="18" charset="0"/>
              </a:rPr>
              <a:t>: "HFA's Tech-a-</a:t>
            </a:r>
            <a:r>
              <a:rPr lang="en-US" sz="1200" dirty="0" err="1">
                <a:latin typeface="Times New Roman" panose="02020603050405020304" pitchFamily="18" charset="0"/>
                <a:cs typeface="Times New Roman" panose="02020603050405020304" pitchFamily="18" charset="0"/>
              </a:rPr>
              <a:t>pedia</a:t>
            </a:r>
            <a:r>
              <a:rPr lang="en-US" sz="1200" dirty="0">
                <a:latin typeface="Times New Roman" panose="02020603050405020304" pitchFamily="18" charset="0"/>
                <a:cs typeface="Times New Roman" panose="02020603050405020304" pitchFamily="18" charset="0"/>
              </a:rPr>
              <a:t> 02" by </a:t>
            </a:r>
            <a:r>
              <a:rPr lang="en-US" sz="1200" dirty="0" err="1">
                <a:latin typeface="Times New Roman" panose="02020603050405020304" pitchFamily="18" charset="0"/>
                <a:cs typeface="Times New Roman" panose="02020603050405020304" pitchFamily="18" charset="0"/>
              </a:rPr>
              <a:t>hectorir</a:t>
            </a:r>
            <a:r>
              <a:rPr lang="en-US" sz="1200" dirty="0">
                <a:latin typeface="Times New Roman" panose="02020603050405020304" pitchFamily="18" charset="0"/>
                <a:cs typeface="Times New Roman" panose="02020603050405020304" pitchFamily="18" charset="0"/>
              </a:rPr>
              <a:t> is licensed under CC BY 2.0</a:t>
            </a:r>
            <a:r>
              <a:rPr lang="en-US" dirty="0"/>
              <a:t>.</a:t>
            </a:r>
            <a:endParaRPr lang="en-MU" dirty="0"/>
          </a:p>
        </p:txBody>
      </p:sp>
    </p:spTree>
    <p:extLst>
      <p:ext uri="{BB962C8B-B14F-4D97-AF65-F5344CB8AC3E}">
        <p14:creationId xmlns:p14="http://schemas.microsoft.com/office/powerpoint/2010/main" val="1884724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C7321C76-A4BA-048A-ADB2-22EB1864137A}"/>
              </a:ext>
            </a:extLst>
          </p:cNvPr>
          <p:cNvSpPr>
            <a:spLocks noGrp="1"/>
          </p:cNvSpPr>
          <p:nvPr>
            <p:ph type="title"/>
          </p:nvPr>
        </p:nvSpPr>
        <p:spPr>
          <a:xfrm>
            <a:off x="0" y="548640"/>
            <a:ext cx="4442108" cy="5431536"/>
          </a:xfrm>
        </p:spPr>
        <p:txBody>
          <a:bodyPr>
            <a:normAutofit/>
          </a:bodyPr>
          <a:lstStyle/>
          <a:p>
            <a:r>
              <a:rPr lang="en-US" sz="5400" b="1" dirty="0"/>
              <a:t>State of mind</a:t>
            </a:r>
            <a:endParaRPr lang="en-MU" sz="5400" b="1" dirty="0"/>
          </a:p>
        </p:txBody>
      </p:sp>
      <p:sp>
        <p:nvSpPr>
          <p:cNvPr id="22"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FFAFEA9-4EF3-4270-BDAE-344CA5727DA1}"/>
              </a:ext>
            </a:extLst>
          </p:cNvPr>
          <p:cNvSpPr>
            <a:spLocks noGrp="1"/>
          </p:cNvSpPr>
          <p:nvPr>
            <p:ph idx="1"/>
          </p:nvPr>
        </p:nvSpPr>
        <p:spPr>
          <a:xfrm>
            <a:off x="5126418" y="552091"/>
            <a:ext cx="6801488" cy="5431536"/>
          </a:xfrm>
        </p:spPr>
        <p:txBody>
          <a:bodyPr anchor="ctr">
            <a:normAutofit/>
          </a:bodyPr>
          <a:lstStyle/>
          <a:p>
            <a:r>
              <a:rPr lang="en-US" sz="1400" dirty="0">
                <a:latin typeface="Times New Roman" panose="02020603050405020304" pitchFamily="18" charset="0"/>
                <a:cs typeface="Times New Roman" panose="02020603050405020304" pitchFamily="18" charset="0"/>
              </a:rPr>
              <a:t>Active listening strategies relate to what is going on in your head while you are listening. </a:t>
            </a:r>
          </a:p>
          <a:p>
            <a:pPr marL="0" indent="0">
              <a:buNone/>
            </a:pPr>
            <a:r>
              <a:rPr lang="en-US" sz="1400" dirty="0">
                <a:latin typeface="Times New Roman" panose="02020603050405020304" pitchFamily="18" charset="0"/>
                <a:cs typeface="Times New Roman" panose="02020603050405020304" pitchFamily="18" charset="0"/>
              </a:rPr>
              <a:t>	Are you oriented to the subject under discussion or is your mind preoccupied with other  matters? </a:t>
            </a:r>
          </a:p>
          <a:p>
            <a:pPr marL="0" indent="0">
              <a:buNone/>
            </a:pPr>
            <a:endParaRPr lang="en-US" sz="1400" dirty="0">
              <a:latin typeface="Times New Roman" panose="02020603050405020304" pitchFamily="18" charset="0"/>
              <a:cs typeface="Times New Roman" panose="02020603050405020304" pitchFamily="18" charset="0"/>
            </a:endParaRPr>
          </a:p>
          <a:p>
            <a:r>
              <a:rPr lang="en-US" sz="1400" u="sng" dirty="0">
                <a:latin typeface="Times New Roman" panose="02020603050405020304" pitchFamily="18" charset="0"/>
                <a:cs typeface="Times New Roman" panose="02020603050405020304" pitchFamily="18" charset="0"/>
              </a:rPr>
              <a:t>To have an active listening state of mind:</a:t>
            </a: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Adopt an attitude of respect for the speaker and context.</a:t>
            </a:r>
          </a:p>
          <a:p>
            <a:pPr marL="0" indent="0">
              <a:buNone/>
            </a:pP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Make the decision to pay attention and develop awareness of the length of your attention span.</a:t>
            </a:r>
          </a:p>
          <a:p>
            <a:pPr marL="0" indent="0">
              <a:buNone/>
            </a:pP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Approach the speaker and context with an open mind and be aware of your assumptions, biases and prejudices and put them aside while you are listening.</a:t>
            </a:r>
          </a:p>
          <a:p>
            <a:pPr marL="0" indent="0">
              <a:buNone/>
            </a:pP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Understand that oral communications can have a varied pace which requires patience from the listener.</a:t>
            </a:r>
          </a:p>
          <a:p>
            <a:pPr marL="0" indent="0">
              <a:buNone/>
            </a:pP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Choose to ignore environmental distractions and draw your attention (including your eye focus) back to the speaker.</a:t>
            </a:r>
            <a:endParaRPr lang="en-M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567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FBB534-AD78-2BF2-0552-18D7F74AF850}"/>
              </a:ext>
            </a:extLst>
          </p:cNvPr>
          <p:cNvSpPr>
            <a:spLocks noGrp="1"/>
          </p:cNvSpPr>
          <p:nvPr>
            <p:ph type="title"/>
          </p:nvPr>
        </p:nvSpPr>
        <p:spPr>
          <a:xfrm>
            <a:off x="686834" y="1153572"/>
            <a:ext cx="3200400" cy="4461163"/>
          </a:xfrm>
        </p:spPr>
        <p:txBody>
          <a:bodyPr>
            <a:normAutofit/>
          </a:bodyPr>
          <a:lstStyle/>
          <a:p>
            <a:r>
              <a:rPr lang="en-US" b="1" dirty="0">
                <a:solidFill>
                  <a:srgbClr val="FFFFFF"/>
                </a:solidFill>
              </a:rPr>
              <a:t>Non-Verbal Strategies </a:t>
            </a:r>
            <a:endParaRPr lang="en-MU" b="1" dirty="0">
              <a:solidFill>
                <a:srgbClr val="FFFFFF"/>
              </a:solidFill>
            </a:endParaRPr>
          </a:p>
        </p:txBody>
      </p:sp>
      <p:sp>
        <p:nvSpPr>
          <p:cNvPr id="16" name="Arc 1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FEABA32-45EB-457C-8C11-E6BE68831B1F}"/>
              </a:ext>
            </a:extLst>
          </p:cNvPr>
          <p:cNvSpPr>
            <a:spLocks noGrp="1"/>
          </p:cNvSpPr>
          <p:nvPr>
            <p:ph idx="1"/>
          </p:nvPr>
        </p:nvSpPr>
        <p:spPr>
          <a:xfrm>
            <a:off x="4237704" y="591344"/>
            <a:ext cx="7688826" cy="5585619"/>
          </a:xfrm>
        </p:spPr>
        <p:txBody>
          <a:bodyPr anchor="ctr">
            <a:normAutofit lnSpcReduction="10000"/>
          </a:bodyPr>
          <a:lstStyle/>
          <a:p>
            <a:pPr algn="just"/>
            <a:r>
              <a:rPr lang="en-US" sz="1800" b="0" i="0" dirty="0">
                <a:effectLst/>
                <a:latin typeface="Times New Roman" panose="02020603050405020304" pitchFamily="18" charset="0"/>
                <a:cs typeface="Times New Roman" panose="02020603050405020304" pitchFamily="18" charset="0"/>
              </a:rPr>
              <a:t>Non-verbal listening strategies are about what you do when you are listening and what you observe when you are listening. </a:t>
            </a:r>
          </a:p>
          <a:p>
            <a:pPr algn="just"/>
            <a:r>
              <a:rPr lang="en-US" sz="1800" b="0" i="0" dirty="0">
                <a:effectLst/>
                <a:latin typeface="Times New Roman" panose="02020603050405020304" pitchFamily="18" charset="0"/>
                <a:cs typeface="Times New Roman" panose="02020603050405020304" pitchFamily="18" charset="0"/>
              </a:rPr>
              <a:t>These also include body language. </a:t>
            </a:r>
          </a:p>
          <a:p>
            <a:pPr algn="just"/>
            <a:r>
              <a:rPr lang="en-US" sz="1800" b="0" i="0" dirty="0">
                <a:effectLst/>
                <a:latin typeface="Times New Roman" panose="02020603050405020304" pitchFamily="18" charset="0"/>
                <a:cs typeface="Times New Roman" panose="02020603050405020304" pitchFamily="18" charset="0"/>
              </a:rPr>
              <a:t>Are you upright and alert or are you slouched and sleepy? Use non-verbal listening strategies to demonstrate that you are actively listening. These also relate to what the speaker(s) does.</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Choose a position where you can hear and see the speaker(s) clearly.</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Adopt an alert body state. For example, sit up, lean slightly forward towards the speaker and face the speaker.</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Take notes throughout the presentation. </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Observe any visual aids to assist your understanding.</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Avoid fidgeting. Fidgeting not only distracts your attention but also distracts that of the speaker and other audience members.</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Acknowledge the speaker by making appropriate eye-contact, smiling, nodding, etc.</a:t>
            </a:r>
          </a:p>
          <a:p>
            <a:pPr algn="just">
              <a:buFont typeface="Arial" panose="020B0604020202020204" pitchFamily="34" charset="0"/>
              <a:buChar char="•"/>
            </a:pPr>
            <a:r>
              <a:rPr lang="en-US" sz="1800" b="0" i="0" dirty="0">
                <a:effectLst/>
                <a:latin typeface="Times New Roman" panose="02020603050405020304" pitchFamily="18" charset="0"/>
                <a:cs typeface="Times New Roman" panose="02020603050405020304" pitchFamily="18" charset="0"/>
              </a:rPr>
              <a:t>Observe the speaker’s non-verbal cues. Consider the messages being conveyed by the speaker’s body language, gestures, mood they radiate and how this adds to meaning.</a:t>
            </a:r>
          </a:p>
          <a:p>
            <a:endParaRPr lang="en-MU" sz="1500" dirty="0"/>
          </a:p>
        </p:txBody>
      </p:sp>
    </p:spTree>
    <p:extLst>
      <p:ext uri="{BB962C8B-B14F-4D97-AF65-F5344CB8AC3E}">
        <p14:creationId xmlns:p14="http://schemas.microsoft.com/office/powerpoint/2010/main" val="1722366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0E780F-061D-BBE9-B95B-B08EDF308539}"/>
              </a:ext>
            </a:extLst>
          </p:cNvPr>
          <p:cNvSpPr>
            <a:spLocks noGrp="1"/>
          </p:cNvSpPr>
          <p:nvPr>
            <p:ph type="title"/>
          </p:nvPr>
        </p:nvSpPr>
        <p:spPr>
          <a:xfrm>
            <a:off x="572493" y="238539"/>
            <a:ext cx="11018520" cy="1434415"/>
          </a:xfrm>
        </p:spPr>
        <p:txBody>
          <a:bodyPr anchor="b">
            <a:normAutofit/>
          </a:bodyPr>
          <a:lstStyle/>
          <a:p>
            <a:r>
              <a:rPr lang="en-US" sz="5400" b="1"/>
              <a:t>Verbal Strategies </a:t>
            </a:r>
            <a:endParaRPr lang="en-MU" sz="5400" b="1"/>
          </a:p>
        </p:txBody>
      </p:sp>
      <p:sp>
        <p:nvSpPr>
          <p:cNvPr id="2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D597FA5-0D6C-1A7B-8506-9508F58BD769}"/>
              </a:ext>
            </a:extLst>
          </p:cNvPr>
          <p:cNvSpPr>
            <a:spLocks noGrp="1"/>
          </p:cNvSpPr>
          <p:nvPr>
            <p:ph idx="1"/>
          </p:nvPr>
        </p:nvSpPr>
        <p:spPr>
          <a:xfrm>
            <a:off x="147484" y="2071316"/>
            <a:ext cx="7138561" cy="4119172"/>
          </a:xfrm>
        </p:spPr>
        <p:txBody>
          <a:bodyPr anchor="t">
            <a:normAutofit/>
          </a:bodyPr>
          <a:lstStyle/>
          <a:p>
            <a:pPr algn="just"/>
            <a:r>
              <a:rPr lang="en-US" sz="2000" b="0" i="0" dirty="0">
                <a:effectLst/>
                <a:latin typeface="Times New Roman" panose="02020603050405020304" pitchFamily="18" charset="0"/>
                <a:cs typeface="Times New Roman" panose="02020603050405020304" pitchFamily="18" charset="0"/>
              </a:rPr>
              <a:t>Verbal active listening strategies are about consciously listening to the language used and the sound features employed by the speaker (e.g. the rising and falling of their voice, emphasis they put on certain parts of their speech).</a:t>
            </a:r>
          </a:p>
          <a:p>
            <a:pPr algn="just">
              <a:buFont typeface="Wingdings" panose="05000000000000000000" pitchFamily="2" charset="2"/>
              <a:buChar char="ü"/>
            </a:pPr>
            <a:r>
              <a:rPr lang="en-US" sz="2000" b="0" i="0" dirty="0">
                <a:effectLst/>
                <a:latin typeface="Times New Roman" panose="02020603050405020304" pitchFamily="18" charset="0"/>
                <a:cs typeface="Times New Roman" panose="02020603050405020304" pitchFamily="18" charset="0"/>
              </a:rPr>
              <a:t> To engage actively in the listening process:</a:t>
            </a:r>
          </a:p>
          <a:p>
            <a:pPr algn="just">
              <a:buFont typeface="Arial" panose="020B0604020202020204" pitchFamily="34" charset="0"/>
              <a:buChar char="•"/>
            </a:pPr>
            <a:r>
              <a:rPr lang="en-US" sz="2000" b="0" i="0" dirty="0">
                <a:effectLst/>
                <a:latin typeface="Times New Roman" panose="02020603050405020304" pitchFamily="18" charset="0"/>
                <a:cs typeface="Times New Roman" panose="02020603050405020304" pitchFamily="18" charset="0"/>
              </a:rPr>
              <a:t>Be content-oriented and listen for how the content is </a:t>
            </a:r>
            <a:r>
              <a:rPr lang="en-US" sz="2000" b="0" i="0" dirty="0" err="1">
                <a:effectLst/>
                <a:latin typeface="Times New Roman" panose="02020603050405020304" pitchFamily="18" charset="0"/>
                <a:cs typeface="Times New Roman" panose="02020603050405020304" pitchFamily="18" charset="0"/>
              </a:rPr>
              <a:t>organised</a:t>
            </a:r>
            <a:r>
              <a:rPr lang="en-US" sz="2000" b="0" i="0" dirty="0">
                <a:effectLst/>
                <a:latin typeface="Times New Roman" panose="02020603050405020304" pitchFamily="18" charset="0"/>
                <a:cs typeface="Times New Roman" panose="02020603050405020304" pitchFamily="18" charset="0"/>
              </a:rPr>
              <a:t>.</a:t>
            </a:r>
          </a:p>
          <a:p>
            <a:pPr algn="just">
              <a:buFont typeface="Arial" panose="020B0604020202020204" pitchFamily="34" charset="0"/>
              <a:buChar char="•"/>
            </a:pPr>
            <a:r>
              <a:rPr lang="en-US" sz="2000" b="0" i="0" dirty="0">
                <a:effectLst/>
                <a:latin typeface="Times New Roman" panose="02020603050405020304" pitchFamily="18" charset="0"/>
                <a:cs typeface="Times New Roman" panose="02020603050405020304" pitchFamily="18" charset="0"/>
              </a:rPr>
              <a:t>Listen for key words.</a:t>
            </a:r>
          </a:p>
          <a:p>
            <a:pPr algn="just">
              <a:buFont typeface="Arial" panose="020B0604020202020204" pitchFamily="34" charset="0"/>
              <a:buChar char="•"/>
            </a:pPr>
            <a:r>
              <a:rPr lang="en-US" sz="2000" b="0" i="0" dirty="0">
                <a:effectLst/>
                <a:latin typeface="Times New Roman" panose="02020603050405020304" pitchFamily="18" charset="0"/>
                <a:cs typeface="Times New Roman" panose="02020603050405020304" pitchFamily="18" charset="0"/>
              </a:rPr>
              <a:t>Listen for repetition. The speakers often repeat their key messages a few times (not necessarily in the same words though).</a:t>
            </a:r>
          </a:p>
          <a:p>
            <a:pPr algn="just">
              <a:buFont typeface="Arial" panose="020B0604020202020204" pitchFamily="34" charset="0"/>
              <a:buChar char="•"/>
            </a:pPr>
            <a:r>
              <a:rPr lang="en-US" sz="2000" b="0" i="0" dirty="0">
                <a:effectLst/>
                <a:latin typeface="Times New Roman" panose="02020603050405020304" pitchFamily="18" charset="0"/>
                <a:cs typeface="Times New Roman" panose="02020603050405020304" pitchFamily="18" charset="0"/>
              </a:rPr>
              <a:t>Use a range of active listening phrases and expressions to demonstrate that you are engaged in listening.</a:t>
            </a:r>
          </a:p>
          <a:p>
            <a:endParaRPr lang="en-MU" sz="1900" dirty="0"/>
          </a:p>
        </p:txBody>
      </p:sp>
      <p:pic>
        <p:nvPicPr>
          <p:cNvPr id="5" name="Picture 4" descr="Microphone and piano">
            <a:extLst>
              <a:ext uri="{FF2B5EF4-FFF2-40B4-BE49-F238E27FC236}">
                <a16:creationId xmlns:a16="http://schemas.microsoft.com/office/drawing/2014/main" id="{1E908102-C02B-3524-525F-9AC367C5C4CC}"/>
              </a:ext>
            </a:extLst>
          </p:cNvPr>
          <p:cNvPicPr>
            <a:picLocks noChangeAspect="1"/>
          </p:cNvPicPr>
          <p:nvPr/>
        </p:nvPicPr>
        <p:blipFill rotWithShape="1">
          <a:blip r:embed="rId2"/>
          <a:srcRect l="11938" r="24328" b="3"/>
          <a:stretch/>
        </p:blipFill>
        <p:spPr>
          <a:xfrm>
            <a:off x="7675658" y="2093976"/>
            <a:ext cx="3941064" cy="4096512"/>
          </a:xfrm>
          <a:prstGeom prst="rect">
            <a:avLst/>
          </a:prstGeom>
        </p:spPr>
      </p:pic>
    </p:spTree>
    <p:extLst>
      <p:ext uri="{BB962C8B-B14F-4D97-AF65-F5344CB8AC3E}">
        <p14:creationId xmlns:p14="http://schemas.microsoft.com/office/powerpoint/2010/main" val="270819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FF8D2E5-2C4E-47B1-930B-6C82B7C31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90B46E-0CBD-E670-B39D-FE54642A595F}"/>
              </a:ext>
            </a:extLst>
          </p:cNvPr>
          <p:cNvSpPr>
            <a:spLocks noGrp="1"/>
          </p:cNvSpPr>
          <p:nvPr>
            <p:ph type="title" idx="4294967295"/>
          </p:nvPr>
        </p:nvSpPr>
        <p:spPr>
          <a:xfrm>
            <a:off x="841248" y="251312"/>
            <a:ext cx="10506456" cy="1010264"/>
          </a:xfrm>
        </p:spPr>
        <p:txBody>
          <a:bodyPr vert="horz" lIns="91440" tIns="45720" rIns="91440" bIns="45720" rtlCol="0" anchor="ctr">
            <a:normAutofit/>
          </a:bodyPr>
          <a:lstStyle/>
          <a:p>
            <a:r>
              <a:rPr lang="en-US" b="1" kern="1200">
                <a:solidFill>
                  <a:schemeClr val="tx1"/>
                </a:solidFill>
                <a:latin typeface="+mj-lt"/>
                <a:ea typeface="+mj-ea"/>
                <a:cs typeface="+mj-cs"/>
              </a:rPr>
              <a:t>Listening to lectures</a:t>
            </a:r>
          </a:p>
        </p:txBody>
      </p:sp>
      <p:sp>
        <p:nvSpPr>
          <p:cNvPr id="11" name="Rectangle 10">
            <a:extLst>
              <a:ext uri="{FF2B5EF4-FFF2-40B4-BE49-F238E27FC236}">
                <a16:creationId xmlns:a16="http://schemas.microsoft.com/office/drawing/2014/main" id="{801E4ADA-0EA9-4930-846E-3C11E8BED6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7618"/>
            <a:ext cx="128016" cy="6314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38086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6" name="Content Placeholder 2">
            <a:extLst>
              <a:ext uri="{FF2B5EF4-FFF2-40B4-BE49-F238E27FC236}">
                <a16:creationId xmlns:a16="http://schemas.microsoft.com/office/drawing/2014/main" id="{F7958528-52EB-FEF4-C41B-5BC7818B71AF}"/>
              </a:ext>
            </a:extLst>
          </p:cNvPr>
          <p:cNvGraphicFramePr>
            <a:graphicFrameLocks noGrp="1"/>
          </p:cNvGraphicFramePr>
          <p:nvPr>
            <p:ph idx="4294967295"/>
            <p:extLst>
              <p:ext uri="{D42A27DB-BD31-4B8C-83A1-F6EECF244321}">
                <p14:modId xmlns:p14="http://schemas.microsoft.com/office/powerpoint/2010/main" val="759002797"/>
              </p:ext>
            </p:extLst>
          </p:nvPr>
        </p:nvGraphicFramePr>
        <p:xfrm>
          <a:off x="838200" y="1650222"/>
          <a:ext cx="10506456" cy="4584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0322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D48A5F-4DE3-00A3-9FF4-E017C6D8E855}"/>
              </a:ext>
            </a:extLst>
          </p:cNvPr>
          <p:cNvSpPr>
            <a:spLocks noGrp="1"/>
          </p:cNvSpPr>
          <p:nvPr>
            <p:ph type="title" idx="4294967295"/>
          </p:nvPr>
        </p:nvSpPr>
        <p:spPr>
          <a:xfrm>
            <a:off x="348792" y="557190"/>
            <a:ext cx="5747207" cy="1841881"/>
          </a:xfrm>
        </p:spPr>
        <p:txBody>
          <a:bodyPr vert="horz" lIns="91440" tIns="45720" rIns="91440" bIns="45720" rtlCol="0" anchor="ctr">
            <a:noAutofit/>
          </a:bodyPr>
          <a:lstStyle/>
          <a:p>
            <a:r>
              <a:rPr lang="en-US" sz="4000" b="1" dirty="0"/>
              <a:t>Enhancing Lecture Experience through Active Listening Strategies</a:t>
            </a:r>
          </a:p>
        </p:txBody>
      </p:sp>
      <p:sp>
        <p:nvSpPr>
          <p:cNvPr id="3" name="Content Placeholder 2">
            <a:extLst>
              <a:ext uri="{FF2B5EF4-FFF2-40B4-BE49-F238E27FC236}">
                <a16:creationId xmlns:a16="http://schemas.microsoft.com/office/drawing/2014/main" id="{ABBE5AA3-62D8-CBC2-C762-4C0D54D71385}"/>
              </a:ext>
            </a:extLst>
          </p:cNvPr>
          <p:cNvSpPr>
            <a:spLocks noGrp="1"/>
          </p:cNvSpPr>
          <p:nvPr>
            <p:ph idx="4294967295"/>
          </p:nvPr>
        </p:nvSpPr>
        <p:spPr>
          <a:xfrm>
            <a:off x="255639" y="3224980"/>
            <a:ext cx="5747207" cy="2172930"/>
          </a:xfrm>
        </p:spPr>
        <p:txBody>
          <a:bodyPr vert="horz" lIns="91440" tIns="45720" rIns="91440" bIns="45720" rtlCol="0">
            <a:noAutofit/>
          </a:bodyPr>
          <a:lstStyle/>
          <a:p>
            <a:pPr marL="0" indent="0" algn="just">
              <a:buNone/>
            </a:pPr>
            <a:r>
              <a:rPr lang="en-US" sz="2400" b="0" i="0" dirty="0">
                <a:effectLst/>
              </a:rPr>
              <a:t>Delving into the various aspects of lectures, let's explore how the application of active listening strategies can significantly enrich your learning</a:t>
            </a:r>
            <a:endParaRPr lang="en-US" sz="2400" dirty="0"/>
          </a:p>
        </p:txBody>
      </p:sp>
      <p:pic>
        <p:nvPicPr>
          <p:cNvPr id="5" name="Picture 4" descr="Empty speech bubbles">
            <a:extLst>
              <a:ext uri="{FF2B5EF4-FFF2-40B4-BE49-F238E27FC236}">
                <a16:creationId xmlns:a16="http://schemas.microsoft.com/office/drawing/2014/main" id="{A0440E60-AEC7-C81B-7CF6-F08408567FBC}"/>
              </a:ext>
            </a:extLst>
          </p:cNvPr>
          <p:cNvPicPr>
            <a:picLocks noChangeAspect="1"/>
          </p:cNvPicPr>
          <p:nvPr/>
        </p:nvPicPr>
        <p:blipFill rotWithShape="1">
          <a:blip r:embed="rId2"/>
          <a:srcRect l="25034" r="16539" b="-1"/>
          <a:stretch/>
        </p:blipFill>
        <p:spPr>
          <a:xfrm>
            <a:off x="6189155" y="10"/>
            <a:ext cx="6002844" cy="6857990"/>
          </a:xfrm>
          <a:prstGeom prst="rect">
            <a:avLst/>
          </a:prstGeom>
          <a:effectLst/>
        </p:spPr>
      </p:pic>
    </p:spTree>
    <p:extLst>
      <p:ext uri="{BB962C8B-B14F-4D97-AF65-F5344CB8AC3E}">
        <p14:creationId xmlns:p14="http://schemas.microsoft.com/office/powerpoint/2010/main" val="2192624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8FFBF9F-514C-EA5B-11FD-B1607CA8FB56}"/>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600" b="1" dirty="0">
                <a:solidFill>
                  <a:srgbClr val="3F3F3F"/>
                </a:solidFill>
              </a:rPr>
              <a:t>Enhancing Lecture Experience through Active Listening Strategies</a:t>
            </a:r>
            <a:endParaRPr lang="en-MU" sz="3600" dirty="0">
              <a:solidFill>
                <a:srgbClr val="3F3F3F"/>
              </a:solidFill>
            </a:endParaRPr>
          </a:p>
        </p:txBody>
      </p:sp>
      <p:sp>
        <p:nvSpPr>
          <p:cNvPr id="3" name="Content Placeholder 2">
            <a:extLst>
              <a:ext uri="{FF2B5EF4-FFF2-40B4-BE49-F238E27FC236}">
                <a16:creationId xmlns:a16="http://schemas.microsoft.com/office/drawing/2014/main" id="{B8D96D28-D725-8F21-38DB-893D1D7BCDE8}"/>
              </a:ext>
            </a:extLst>
          </p:cNvPr>
          <p:cNvSpPr>
            <a:spLocks noGrp="1"/>
          </p:cNvSpPr>
          <p:nvPr>
            <p:ph sz="half" idx="1"/>
          </p:nvPr>
        </p:nvSpPr>
        <p:spPr>
          <a:xfrm>
            <a:off x="383459" y="2888250"/>
            <a:ext cx="5368403" cy="3837015"/>
          </a:xfrm>
        </p:spPr>
        <p:txBody>
          <a:bodyPr anchor="t">
            <a:normAutofit/>
          </a:bodyPr>
          <a:lstStyle/>
          <a:p>
            <a:pPr algn="just"/>
            <a:r>
              <a:rPr lang="en-US" sz="1600" b="1" u="sng" dirty="0">
                <a:latin typeface="Times New Roman" panose="02020603050405020304" pitchFamily="18" charset="0"/>
                <a:cs typeface="Times New Roman" panose="02020603050405020304" pitchFamily="18" charset="0"/>
              </a:rPr>
              <a:t>Engaging with the Content</a:t>
            </a:r>
            <a:r>
              <a:rPr lang="en-US" sz="1600" dirty="0">
                <a:latin typeface="Times New Roman" panose="02020603050405020304" pitchFamily="18" charset="0"/>
                <a:cs typeface="Times New Roman" panose="02020603050405020304" pitchFamily="18" charset="0"/>
              </a:rPr>
              <a:t>: Actively immerse yourself in the lecture content by focusing on the speaker's words, key concepts, and central ideas. Avoid distractions and maintain a keen interest in the subject matter.</a:t>
            </a:r>
          </a:p>
          <a:p>
            <a:pPr algn="just"/>
            <a:endParaRPr lang="en-US" sz="1600" dirty="0">
              <a:latin typeface="Times New Roman" panose="02020603050405020304" pitchFamily="18" charset="0"/>
              <a:cs typeface="Times New Roman" panose="02020603050405020304" pitchFamily="18" charset="0"/>
            </a:endParaRPr>
          </a:p>
          <a:p>
            <a:pPr algn="just"/>
            <a:r>
              <a:rPr lang="en-US" sz="1600" b="1" u="sng" dirty="0">
                <a:latin typeface="Times New Roman" panose="02020603050405020304" pitchFamily="18" charset="0"/>
                <a:cs typeface="Times New Roman" panose="02020603050405020304" pitchFamily="18" charset="0"/>
              </a:rPr>
              <a:t>Asking Questions</a:t>
            </a:r>
            <a:r>
              <a:rPr lang="en-US" sz="1600" dirty="0">
                <a:latin typeface="Times New Roman" panose="02020603050405020304" pitchFamily="18" charset="0"/>
                <a:cs typeface="Times New Roman" panose="02020603050405020304" pitchFamily="18" charset="0"/>
              </a:rPr>
              <a:t>: Don't hesitate to ask questions when clarification is needed. This proactive approach helps you grasp challenging topics and fosters a deeper understanding of the material.</a:t>
            </a:r>
          </a:p>
          <a:p>
            <a:pPr algn="just"/>
            <a:endParaRPr lang="en-US" sz="1600" dirty="0">
              <a:latin typeface="Times New Roman" panose="02020603050405020304" pitchFamily="18" charset="0"/>
              <a:cs typeface="Times New Roman" panose="02020603050405020304" pitchFamily="18" charset="0"/>
            </a:endParaRPr>
          </a:p>
          <a:p>
            <a:pPr algn="just"/>
            <a:r>
              <a:rPr lang="en-US" sz="1600" b="1" u="sng" dirty="0">
                <a:latin typeface="Times New Roman" panose="02020603050405020304" pitchFamily="18" charset="0"/>
                <a:cs typeface="Times New Roman" panose="02020603050405020304" pitchFamily="18" charset="0"/>
              </a:rPr>
              <a:t>Taking Effective Notes</a:t>
            </a:r>
            <a:r>
              <a:rPr lang="en-US" sz="1600" dirty="0">
                <a:latin typeface="Times New Roman" panose="02020603050405020304" pitchFamily="18" charset="0"/>
                <a:cs typeface="Times New Roman" panose="02020603050405020304" pitchFamily="18" charset="0"/>
              </a:rPr>
              <a:t>: Develop efficient note-taking techniques that capture the essential information. Summarize key points, examples, and explanations, ensuring your notes serve as valuable study aids.</a:t>
            </a:r>
            <a:endParaRPr lang="en-MU" sz="1600"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45A4D73B-216C-CDB2-1CAE-08F5BB337E4B}"/>
              </a:ext>
            </a:extLst>
          </p:cNvPr>
          <p:cNvSpPr>
            <a:spLocks noGrp="1"/>
          </p:cNvSpPr>
          <p:nvPr>
            <p:ph sz="half" idx="2"/>
          </p:nvPr>
        </p:nvSpPr>
        <p:spPr>
          <a:xfrm>
            <a:off x="6417730" y="2888250"/>
            <a:ext cx="5538295" cy="3197918"/>
          </a:xfrm>
        </p:spPr>
        <p:txBody>
          <a:bodyPr anchor="t">
            <a:noAutofit/>
          </a:bodyPr>
          <a:lstStyle/>
          <a:p>
            <a:pPr algn="just"/>
            <a:r>
              <a:rPr lang="en-US" sz="1400" b="1" u="sng" dirty="0">
                <a:latin typeface="Times New Roman" panose="02020603050405020304" pitchFamily="18" charset="0"/>
                <a:cs typeface="Times New Roman" panose="02020603050405020304" pitchFamily="18" charset="0"/>
              </a:rPr>
              <a:t>Participating Actively</a:t>
            </a:r>
            <a:r>
              <a:rPr lang="en-US" sz="1400" dirty="0">
                <a:latin typeface="Times New Roman" panose="02020603050405020304" pitchFamily="18" charset="0"/>
                <a:cs typeface="Times New Roman" panose="02020603050405020304" pitchFamily="18" charset="0"/>
              </a:rPr>
              <a:t>: Engage in classroom discussions or online forums related to the lecture material. Sharing your thoughts, questions, and insights promotes a deeper exploration of the subject matter.</a:t>
            </a:r>
          </a:p>
          <a:p>
            <a:pPr algn="just"/>
            <a:endParaRPr lang="en-US" sz="1400" dirty="0">
              <a:latin typeface="Times New Roman" panose="02020603050405020304" pitchFamily="18" charset="0"/>
              <a:cs typeface="Times New Roman" panose="02020603050405020304" pitchFamily="18" charset="0"/>
            </a:endParaRPr>
          </a:p>
          <a:p>
            <a:pPr algn="just"/>
            <a:r>
              <a:rPr lang="en-US" sz="1400" b="1" u="sng" dirty="0">
                <a:latin typeface="Times New Roman" panose="02020603050405020304" pitchFamily="18" charset="0"/>
                <a:cs typeface="Times New Roman" panose="02020603050405020304" pitchFamily="18" charset="0"/>
              </a:rPr>
              <a:t>Clarifying Doubts</a:t>
            </a:r>
            <a:r>
              <a:rPr lang="en-US" sz="1400" dirty="0">
                <a:latin typeface="Times New Roman" panose="02020603050405020304" pitchFamily="18" charset="0"/>
                <a:cs typeface="Times New Roman" panose="02020603050405020304" pitchFamily="18" charset="0"/>
              </a:rPr>
              <a:t>: Seek clarification on any uncertainties promptly. Whether through post-lecture discussions with the instructor, peers, or online resources, addressing doubts ensures a solid grasp of the material.</a:t>
            </a:r>
          </a:p>
          <a:p>
            <a:pPr algn="just"/>
            <a:endParaRPr lang="en-US" sz="1400" dirty="0">
              <a:latin typeface="Times New Roman" panose="02020603050405020304" pitchFamily="18" charset="0"/>
              <a:cs typeface="Times New Roman" panose="02020603050405020304" pitchFamily="18" charset="0"/>
            </a:endParaRPr>
          </a:p>
          <a:p>
            <a:pPr algn="just"/>
            <a:r>
              <a:rPr lang="en-US" sz="1400" b="1" u="sng" dirty="0">
                <a:latin typeface="Times New Roman" panose="02020603050405020304" pitchFamily="18" charset="0"/>
                <a:cs typeface="Times New Roman" panose="02020603050405020304" pitchFamily="18" charset="0"/>
              </a:rPr>
              <a:t>Applying Critical Thinking</a:t>
            </a:r>
            <a:r>
              <a:rPr lang="en-US" sz="1400" dirty="0">
                <a:latin typeface="Times New Roman" panose="02020603050405020304" pitchFamily="18" charset="0"/>
                <a:cs typeface="Times New Roman" panose="02020603050405020304" pitchFamily="18" charset="0"/>
              </a:rPr>
              <a:t>: Apply critical thinking skills to assess the validity of arguments and concepts presented in the lecture. Evaluate evidence and consider alternative perspectives to foster a well-rounded understanding</a:t>
            </a:r>
            <a:endParaRPr lang="en-M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833167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5C0E45-5837-28A6-E0E7-17D51B526F56}"/>
              </a:ext>
            </a:extLst>
          </p:cNvPr>
          <p:cNvSpPr>
            <a:spLocks noGrp="1"/>
          </p:cNvSpPr>
          <p:nvPr>
            <p:ph type="title"/>
          </p:nvPr>
        </p:nvSpPr>
        <p:spPr>
          <a:xfrm>
            <a:off x="865238" y="963507"/>
            <a:ext cx="3467323" cy="4930986"/>
          </a:xfrm>
        </p:spPr>
        <p:txBody>
          <a:bodyPr>
            <a:normAutofit/>
          </a:bodyPr>
          <a:lstStyle/>
          <a:p>
            <a:pPr algn="r"/>
            <a:r>
              <a:rPr lang="en-US" b="1" dirty="0">
                <a:solidFill>
                  <a:schemeClr val="accent1"/>
                </a:solidFill>
              </a:rPr>
              <a:t>Enhancing Lecture Experience through Active Listening Strategies</a:t>
            </a:r>
            <a:endParaRPr lang="en-MU" b="1" dirty="0">
              <a:solidFill>
                <a:schemeClr val="accent1"/>
              </a:solidFill>
            </a:endParaRPr>
          </a:p>
        </p:txBody>
      </p:sp>
      <p:cxnSp>
        <p:nvCxnSpPr>
          <p:cNvPr id="11" name="Straight Connector 10">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B12A43E-A5B8-0A70-9635-10FEAD6D2267}"/>
              </a:ext>
            </a:extLst>
          </p:cNvPr>
          <p:cNvSpPr>
            <a:spLocks noGrp="1"/>
          </p:cNvSpPr>
          <p:nvPr>
            <p:ph sz="half" idx="1"/>
          </p:nvPr>
        </p:nvSpPr>
        <p:spPr>
          <a:xfrm>
            <a:off x="4976030" y="963507"/>
            <a:ext cx="6250940" cy="2304627"/>
          </a:xfrm>
        </p:spPr>
        <p:txBody>
          <a:bodyPr anchor="b">
            <a:normAutofit fontScale="92500" lnSpcReduction="20000"/>
          </a:bodyPr>
          <a:lstStyle/>
          <a:p>
            <a:pPr algn="just"/>
            <a:r>
              <a:rPr lang="en-US" sz="1900" b="1" u="sng" dirty="0">
                <a:latin typeface="Times New Roman" panose="02020603050405020304" pitchFamily="18" charset="0"/>
                <a:cs typeface="Times New Roman" panose="02020603050405020304" pitchFamily="18" charset="0"/>
              </a:rPr>
              <a:t>Reflecting on Key Takeaways</a:t>
            </a:r>
            <a:r>
              <a:rPr lang="en-US" sz="1900" dirty="0">
                <a:latin typeface="Times New Roman" panose="02020603050405020304" pitchFamily="18" charset="0"/>
                <a:cs typeface="Times New Roman" panose="02020603050405020304" pitchFamily="18" charset="0"/>
              </a:rPr>
              <a:t>: After the lecture, take time to reflect on the main takeaways and how they connect with your existing knowledge. This reflective practice reinforces learning and aids in knowledge retention.</a:t>
            </a:r>
          </a:p>
          <a:p>
            <a:pPr algn="just"/>
            <a:endParaRPr lang="en-US" sz="1900" dirty="0">
              <a:latin typeface="Times New Roman" panose="02020603050405020304" pitchFamily="18" charset="0"/>
              <a:cs typeface="Times New Roman" panose="02020603050405020304" pitchFamily="18" charset="0"/>
            </a:endParaRPr>
          </a:p>
          <a:p>
            <a:pPr algn="just"/>
            <a:r>
              <a:rPr lang="en-US" sz="1900" b="1" u="sng" dirty="0">
                <a:latin typeface="Times New Roman" panose="02020603050405020304" pitchFamily="18" charset="0"/>
                <a:cs typeface="Times New Roman" panose="02020603050405020304" pitchFamily="18" charset="0"/>
              </a:rPr>
              <a:t>Interactive Learning</a:t>
            </a:r>
            <a:r>
              <a:rPr lang="en-US" sz="1900" dirty="0">
                <a:latin typeface="Times New Roman" panose="02020603050405020304" pitchFamily="18" charset="0"/>
                <a:cs typeface="Times New Roman" panose="02020603050405020304" pitchFamily="18" charset="0"/>
              </a:rPr>
              <a:t>: Whenever possible, engage in interactive learning activities, such as group discussions, debates, or hands-on exercises related to the lecture content. These activities enhance comprehension and retention.</a:t>
            </a:r>
          </a:p>
          <a:p>
            <a:endParaRPr lang="en-US" sz="1400" dirty="0"/>
          </a:p>
        </p:txBody>
      </p:sp>
      <p:sp>
        <p:nvSpPr>
          <p:cNvPr id="4" name="Content Placeholder 3">
            <a:extLst>
              <a:ext uri="{FF2B5EF4-FFF2-40B4-BE49-F238E27FC236}">
                <a16:creationId xmlns:a16="http://schemas.microsoft.com/office/drawing/2014/main" id="{416BB96F-95DC-D91B-335C-712DAE5CF1A3}"/>
              </a:ext>
            </a:extLst>
          </p:cNvPr>
          <p:cNvSpPr>
            <a:spLocks noGrp="1"/>
          </p:cNvSpPr>
          <p:nvPr>
            <p:ph sz="half" idx="2"/>
          </p:nvPr>
        </p:nvSpPr>
        <p:spPr>
          <a:xfrm>
            <a:off x="4976030" y="3589866"/>
            <a:ext cx="6250940" cy="2304628"/>
          </a:xfrm>
        </p:spPr>
        <p:txBody>
          <a:bodyPr>
            <a:normAutofit fontScale="92500" lnSpcReduction="20000"/>
          </a:bodyPr>
          <a:lstStyle/>
          <a:p>
            <a:pPr algn="just"/>
            <a:r>
              <a:rPr lang="en-US" sz="1900" b="1" u="sng" dirty="0">
                <a:latin typeface="Times New Roman" panose="02020603050405020304" pitchFamily="18" charset="0"/>
                <a:cs typeface="Times New Roman" panose="02020603050405020304" pitchFamily="18" charset="0"/>
              </a:rPr>
              <a:t>Creating Concept Maps</a:t>
            </a:r>
            <a:r>
              <a:rPr lang="en-US" sz="1900" dirty="0">
                <a:latin typeface="Times New Roman" panose="02020603050405020304" pitchFamily="18" charset="0"/>
                <a:cs typeface="Times New Roman" panose="02020603050405020304" pitchFamily="18" charset="0"/>
              </a:rPr>
              <a:t>: Visualize complex relationships and concepts by creating concept maps or diagrams based on the lecture material. This visual representation can help you organize information effectively.</a:t>
            </a:r>
          </a:p>
          <a:p>
            <a:pPr algn="just"/>
            <a:endParaRPr lang="en-US" sz="1900" dirty="0">
              <a:latin typeface="Times New Roman" panose="02020603050405020304" pitchFamily="18" charset="0"/>
              <a:cs typeface="Times New Roman" panose="02020603050405020304" pitchFamily="18" charset="0"/>
            </a:endParaRPr>
          </a:p>
          <a:p>
            <a:pPr algn="just"/>
            <a:r>
              <a:rPr lang="en-US" sz="1900" b="1" u="sng" dirty="0">
                <a:latin typeface="Times New Roman" panose="02020603050405020304" pitchFamily="18" charset="0"/>
                <a:cs typeface="Times New Roman" panose="02020603050405020304" pitchFamily="18" charset="0"/>
              </a:rPr>
              <a:t>Utilizing Resources</a:t>
            </a:r>
            <a:r>
              <a:rPr lang="en-US" sz="1900" dirty="0">
                <a:latin typeface="Times New Roman" panose="02020603050405020304" pitchFamily="18" charset="0"/>
                <a:cs typeface="Times New Roman" panose="02020603050405020304" pitchFamily="18" charset="0"/>
              </a:rPr>
              <a:t>: Make use of supplementary resources, such as textbooks, academic journals, or online materials, to deepen your understanding of the lecture topics. Diversifying your sources can provide additional insights.</a:t>
            </a:r>
            <a:endParaRPr lang="en-MU" sz="1900" dirty="0">
              <a:latin typeface="Times New Roman" panose="02020603050405020304" pitchFamily="18" charset="0"/>
              <a:cs typeface="Times New Roman" panose="02020603050405020304" pitchFamily="18" charset="0"/>
            </a:endParaRPr>
          </a:p>
          <a:p>
            <a:endParaRPr lang="en-MU" sz="1400" dirty="0"/>
          </a:p>
        </p:txBody>
      </p:sp>
    </p:spTree>
    <p:extLst>
      <p:ext uri="{BB962C8B-B14F-4D97-AF65-F5344CB8AC3E}">
        <p14:creationId xmlns:p14="http://schemas.microsoft.com/office/powerpoint/2010/main" val="506199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45C05083-B84D-FF50-6418-3DD608FE1805}"/>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b="1" kern="1200" dirty="0">
                <a:solidFill>
                  <a:srgbClr val="FFFFFF"/>
                </a:solidFill>
                <a:latin typeface="+mj-lt"/>
                <a:ea typeface="+mj-ea"/>
                <a:cs typeface="+mj-cs"/>
              </a:rPr>
              <a:t>BEFORE LISTENING</a:t>
            </a:r>
          </a:p>
        </p:txBody>
      </p:sp>
      <p:graphicFrame>
        <p:nvGraphicFramePr>
          <p:cNvPr id="24" name="TextBox 9">
            <a:extLst>
              <a:ext uri="{FF2B5EF4-FFF2-40B4-BE49-F238E27FC236}">
                <a16:creationId xmlns:a16="http://schemas.microsoft.com/office/drawing/2014/main" id="{44D0C9F6-92FD-D7AF-EE64-148C8E1D56C5}"/>
              </a:ext>
            </a:extLst>
          </p:cNvPr>
          <p:cNvGraphicFramePr/>
          <p:nvPr>
            <p:extLst>
              <p:ext uri="{D42A27DB-BD31-4B8C-83A1-F6EECF244321}">
                <p14:modId xmlns:p14="http://schemas.microsoft.com/office/powerpoint/2010/main" val="2521834757"/>
              </p:ext>
            </p:extLst>
          </p:nvPr>
        </p:nvGraphicFramePr>
        <p:xfrm>
          <a:off x="644056" y="2112579"/>
          <a:ext cx="1126280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3894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0BFB1463-3713-8286-5071-1FCC1E0C8C07}"/>
              </a:ext>
            </a:extLst>
          </p:cNvPr>
          <p:cNvSpPr>
            <a:spLocks noGrp="1"/>
          </p:cNvSpPr>
          <p:nvPr>
            <p:ph type="title"/>
          </p:nvPr>
        </p:nvSpPr>
        <p:spPr>
          <a:xfrm>
            <a:off x="838200" y="365125"/>
            <a:ext cx="5393361" cy="1325563"/>
          </a:xfrm>
        </p:spPr>
        <p:txBody>
          <a:bodyPr>
            <a:normAutofit/>
          </a:bodyPr>
          <a:lstStyle/>
          <a:p>
            <a:r>
              <a:rPr lang="en-US" b="1"/>
              <a:t>WHILE LISTENING </a:t>
            </a:r>
            <a:endParaRPr lang="en-MU" b="1"/>
          </a:p>
        </p:txBody>
      </p:sp>
      <p:sp>
        <p:nvSpPr>
          <p:cNvPr id="28" name="Freeform: Shape 27">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CB3C45EB-2135-5621-28C3-39AB5D93E5B9}"/>
              </a:ext>
            </a:extLst>
          </p:cNvPr>
          <p:cNvSpPr>
            <a:spLocks noGrp="1"/>
          </p:cNvSpPr>
          <p:nvPr>
            <p:ph idx="1"/>
          </p:nvPr>
        </p:nvSpPr>
        <p:spPr>
          <a:xfrm>
            <a:off x="235974" y="1769806"/>
            <a:ext cx="6417903" cy="4407157"/>
          </a:xfrm>
        </p:spPr>
        <p:txBody>
          <a:bodyPr>
            <a:noAutofit/>
          </a:bodyPr>
          <a:lstStyle/>
          <a:p>
            <a:pPr algn="just"/>
            <a:r>
              <a:rPr lang="en-US" sz="1600" dirty="0">
                <a:latin typeface="Times New Roman" panose="02020603050405020304" pitchFamily="18" charset="0"/>
                <a:cs typeface="Times New Roman" panose="02020603050405020304" pitchFamily="18" charset="0"/>
              </a:rPr>
              <a:t>During a lecture pay attention to how the ideas are </a:t>
            </a:r>
            <a:r>
              <a:rPr lang="en-US" sz="1600" dirty="0" err="1">
                <a:latin typeface="Times New Roman" panose="02020603050405020304" pitchFamily="18" charset="0"/>
                <a:cs typeface="Times New Roman" panose="02020603050405020304" pitchFamily="18" charset="0"/>
              </a:rPr>
              <a:t>organised</a:t>
            </a:r>
            <a:r>
              <a:rPr lang="en-US" sz="1600" dirty="0">
                <a:latin typeface="Times New Roman" panose="02020603050405020304" pitchFamily="18" charset="0"/>
                <a:cs typeface="Times New Roman" panose="02020603050405020304" pitchFamily="18" charset="0"/>
              </a:rPr>
              <a:t> (e.g. introduction/overview, thesis/hypothesis statement, supporting material, summary).</a:t>
            </a:r>
          </a:p>
          <a:p>
            <a:pPr algn="just"/>
            <a:r>
              <a:rPr lang="en-US" sz="1600" dirty="0">
                <a:latin typeface="Times New Roman" panose="02020603050405020304" pitchFamily="18" charset="0"/>
                <a:cs typeface="Times New Roman" panose="02020603050405020304" pitchFamily="18" charset="0"/>
              </a:rPr>
              <a:t>Listen for the key points, supporting points, evidence and facts.</a:t>
            </a:r>
          </a:p>
          <a:p>
            <a:pPr algn="just"/>
            <a:r>
              <a:rPr lang="en-US" sz="1600" dirty="0">
                <a:latin typeface="Times New Roman" panose="02020603050405020304" pitchFamily="18" charset="0"/>
                <a:cs typeface="Times New Roman" panose="02020603050405020304" pitchFamily="18" charset="0"/>
              </a:rPr>
              <a:t>Don’t expect to understand every single word that you listen to. If you don't understand a particular word, it doesn’t mean that you won’t understand the rest of what you are listening to. If you don’t understand something, don’t be fixated on it. Move on with the speaker and concentrate on listening to the rest of the content.</a:t>
            </a:r>
          </a:p>
          <a:p>
            <a:pPr algn="just"/>
            <a:r>
              <a:rPr lang="en-US" sz="1600" dirty="0">
                <a:latin typeface="Times New Roman" panose="02020603050405020304" pitchFamily="18" charset="0"/>
                <a:cs typeface="Times New Roman" panose="02020603050405020304" pitchFamily="18" charset="0"/>
              </a:rPr>
              <a:t>Use contextual clues to comprehend the message. For example, if you don’t understand a word, try to guess its meaning from the context.</a:t>
            </a:r>
          </a:p>
          <a:p>
            <a:pPr algn="just"/>
            <a:r>
              <a:rPr lang="en-US" sz="1600" dirty="0">
                <a:latin typeface="Times New Roman" panose="02020603050405020304" pitchFamily="18" charset="0"/>
                <a:cs typeface="Times New Roman" panose="02020603050405020304" pitchFamily="18" charset="0"/>
              </a:rPr>
              <a:t>Pay attention to the non-verbal cues of the speaker (e.g. body language and tone of voice).</a:t>
            </a:r>
          </a:p>
          <a:p>
            <a:pPr algn="just"/>
            <a:r>
              <a:rPr lang="en-US" sz="1600" dirty="0">
                <a:latin typeface="Times New Roman" panose="02020603050405020304" pitchFamily="18" charset="0"/>
                <a:cs typeface="Times New Roman" panose="02020603050405020304" pitchFamily="18" charset="0"/>
              </a:rPr>
              <a:t>Take notes.</a:t>
            </a:r>
          </a:p>
          <a:p>
            <a:pPr algn="just"/>
            <a:r>
              <a:rPr lang="en-US" sz="1600" dirty="0">
                <a:latin typeface="Times New Roman" panose="02020603050405020304" pitchFamily="18" charset="0"/>
                <a:cs typeface="Times New Roman" panose="02020603050405020304" pitchFamily="18" charset="0"/>
              </a:rPr>
              <a:t>Avoid distractions as far as possible (e.g. consider putting your phone away in your bag during the lecture, and closing off tabs or windows on your computer). </a:t>
            </a:r>
          </a:p>
          <a:p>
            <a:pPr marL="0" indent="0" algn="just">
              <a:buNone/>
            </a:pPr>
            <a:r>
              <a:rPr lang="en-US" sz="1000" b="1" dirty="0" err="1">
                <a:latin typeface="Times New Roman" panose="02020603050405020304" pitchFamily="18" charset="0"/>
                <a:cs typeface="Times New Roman" panose="02020603050405020304" pitchFamily="18" charset="0"/>
              </a:rPr>
              <a:t>Source</a:t>
            </a:r>
            <a:r>
              <a:rPr lang="en-US" sz="1000" dirty="0" err="1">
                <a:latin typeface="Times New Roman" panose="02020603050405020304" pitchFamily="18" charset="0"/>
                <a:cs typeface="Times New Roman" panose="02020603050405020304" pitchFamily="18" charset="0"/>
              </a:rPr>
              <a:t>:https</a:t>
            </a:r>
            <a:r>
              <a:rPr lang="en-US" sz="1000" dirty="0">
                <a:latin typeface="Times New Roman" panose="02020603050405020304" pitchFamily="18" charset="0"/>
                <a:cs typeface="Times New Roman" panose="02020603050405020304" pitchFamily="18" charset="0"/>
              </a:rPr>
              <a:t>://www.monash.edu/student-academic-success/improve-your-academic-english/strategies-for-listening-and-reading/listening-to-academic-english/listening-to-lectures#tabs__2804010-02</a:t>
            </a:r>
            <a:endParaRPr lang="en-MU" sz="1000" dirty="0">
              <a:latin typeface="Times New Roman" panose="02020603050405020304" pitchFamily="18" charset="0"/>
              <a:cs typeface="Times New Roman" panose="02020603050405020304" pitchFamily="18" charset="0"/>
            </a:endParaRPr>
          </a:p>
        </p:txBody>
      </p:sp>
      <p:sp>
        <p:nvSpPr>
          <p:cNvPr id="30" name="Oval 29">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Teacher">
            <a:extLst>
              <a:ext uri="{FF2B5EF4-FFF2-40B4-BE49-F238E27FC236}">
                <a16:creationId xmlns:a16="http://schemas.microsoft.com/office/drawing/2014/main" id="{CF64E7D4-0EA0-CFBE-89C0-DA409A9F7C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25" name="Freeform: Shape 24">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7" name="Straight Connector 26">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Freeform: Shape 32">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2425753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D10CED-93E8-AB8E-9987-1E46607CFDFC}"/>
              </a:ext>
            </a:extLst>
          </p:cNvPr>
          <p:cNvSpPr>
            <a:spLocks noGrp="1"/>
          </p:cNvSpPr>
          <p:nvPr>
            <p:ph type="title"/>
          </p:nvPr>
        </p:nvSpPr>
        <p:spPr>
          <a:xfrm>
            <a:off x="4572001" y="601744"/>
            <a:ext cx="6781800" cy="1338696"/>
          </a:xfrm>
        </p:spPr>
        <p:txBody>
          <a:bodyPr>
            <a:normAutofit/>
          </a:bodyPr>
          <a:lstStyle/>
          <a:p>
            <a:r>
              <a:rPr lang="en-US" b="1"/>
              <a:t>AFTER LISTENING </a:t>
            </a:r>
            <a:endParaRPr lang="en-MU" b="1"/>
          </a:p>
        </p:txBody>
      </p:sp>
      <p:pic>
        <p:nvPicPr>
          <p:cNvPr id="5" name="Picture 4" descr="Different coloured question marks">
            <a:extLst>
              <a:ext uri="{FF2B5EF4-FFF2-40B4-BE49-F238E27FC236}">
                <a16:creationId xmlns:a16="http://schemas.microsoft.com/office/drawing/2014/main" id="{D636C5DF-E1BE-828C-45B9-E402C94108EB}"/>
              </a:ext>
            </a:extLst>
          </p:cNvPr>
          <p:cNvPicPr>
            <a:picLocks noChangeAspect="1"/>
          </p:cNvPicPr>
          <p:nvPr/>
        </p:nvPicPr>
        <p:blipFill rotWithShape="1">
          <a:blip r:embed="rId2"/>
          <a:srcRect l="32909" r="36294"/>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8FC0F826-D435-248F-B68E-4E818A082D6E}"/>
              </a:ext>
            </a:extLst>
          </p:cNvPr>
          <p:cNvSpPr>
            <a:spLocks noGrp="1"/>
          </p:cNvSpPr>
          <p:nvPr>
            <p:ph idx="1"/>
          </p:nvPr>
        </p:nvSpPr>
        <p:spPr>
          <a:xfrm>
            <a:off x="4572000" y="2201958"/>
            <a:ext cx="7098889" cy="3900730"/>
          </a:xfrm>
        </p:spPr>
        <p:txBody>
          <a:bodyPr anchor="t">
            <a:normAutofit/>
          </a:bodyPr>
          <a:lstStyle/>
          <a:p>
            <a:pPr marL="0" indent="0">
              <a:buNone/>
            </a:pPr>
            <a:endParaRPr lang="en-GB" sz="1700"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Ask questions.</a:t>
            </a:r>
          </a:p>
          <a:p>
            <a:pPr>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Revise your notes and add to them.</a:t>
            </a:r>
          </a:p>
          <a:p>
            <a:pPr>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Following up on additional resources.</a:t>
            </a:r>
          </a:p>
          <a:p>
            <a:pPr>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Reflect on what worked and what didn’t while you were listening. Think about whether and why you missed something important and think about what you can do differently next time to achieve a better outcome.</a:t>
            </a:r>
          </a:p>
          <a:p>
            <a:pPr marL="0" indent="0">
              <a:buNone/>
            </a:pPr>
            <a:endParaRPr lang="en-GB" sz="1700" b="1" dirty="0">
              <a:latin typeface="Times New Roman" panose="02020603050405020304" pitchFamily="18" charset="0"/>
              <a:cs typeface="Times New Roman" panose="02020603050405020304" pitchFamily="18" charset="0"/>
            </a:endParaRPr>
          </a:p>
          <a:p>
            <a:pPr marL="0" indent="0">
              <a:buNone/>
            </a:pPr>
            <a:r>
              <a:rPr lang="en-GB" sz="1000" b="1" dirty="0" err="1">
                <a:latin typeface="Times New Roman" panose="02020603050405020304" pitchFamily="18" charset="0"/>
                <a:cs typeface="Times New Roman" panose="02020603050405020304" pitchFamily="18" charset="0"/>
              </a:rPr>
              <a:t>Source</a:t>
            </a:r>
            <a:r>
              <a:rPr lang="en-GB" sz="1000" dirty="0" err="1">
                <a:latin typeface="Times New Roman" panose="02020603050405020304" pitchFamily="18" charset="0"/>
                <a:cs typeface="Times New Roman" panose="02020603050405020304" pitchFamily="18" charset="0"/>
              </a:rPr>
              <a:t>:https</a:t>
            </a:r>
            <a:r>
              <a:rPr lang="en-GB" sz="1000" dirty="0">
                <a:latin typeface="Times New Roman" panose="02020603050405020304" pitchFamily="18" charset="0"/>
                <a:cs typeface="Times New Roman" panose="02020603050405020304" pitchFamily="18" charset="0"/>
              </a:rPr>
              <a:t>://www.monash.edu/student-academic-success/improve-your-academic-english/strategies-for-listening-and-reading/listening-to-academic-english/listening-to-lectures#tabs__2804010-02</a:t>
            </a:r>
            <a:endParaRPr lang="en-MU"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0060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8CE9E71-06CB-9A65-376B-8FBEA328FE90}"/>
              </a:ext>
            </a:extLst>
          </p:cNvPr>
          <p:cNvSpPr>
            <a:spLocks noGrp="1"/>
          </p:cNvSpPr>
          <p:nvPr>
            <p:ph type="title"/>
          </p:nvPr>
        </p:nvSpPr>
        <p:spPr>
          <a:xfrm>
            <a:off x="841248" y="256032"/>
            <a:ext cx="10506456" cy="1014984"/>
          </a:xfrm>
        </p:spPr>
        <p:txBody>
          <a:bodyPr anchor="b">
            <a:normAutofit/>
          </a:bodyPr>
          <a:lstStyle/>
          <a:p>
            <a:r>
              <a:rPr lang="en-US" b="1" dirty="0"/>
              <a:t>ACTIVE LISTENING </a:t>
            </a:r>
            <a:endParaRPr lang="en-MU" b="1" dirty="0"/>
          </a:p>
        </p:txBody>
      </p:sp>
      <p:sp>
        <p:nvSpPr>
          <p:cNvPr id="12" name="Rectangle 11">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6" name="Content Placeholder 3">
            <a:extLst>
              <a:ext uri="{FF2B5EF4-FFF2-40B4-BE49-F238E27FC236}">
                <a16:creationId xmlns:a16="http://schemas.microsoft.com/office/drawing/2014/main" id="{15623C4D-6FE5-807A-A1FD-6AE317B6EB25}"/>
              </a:ext>
            </a:extLst>
          </p:cNvPr>
          <p:cNvGraphicFramePr>
            <a:graphicFrameLocks noGrp="1"/>
          </p:cNvGraphicFramePr>
          <p:nvPr>
            <p:ph idx="1"/>
            <p:extLst>
              <p:ext uri="{D42A27DB-BD31-4B8C-83A1-F6EECF244321}">
                <p14:modId xmlns:p14="http://schemas.microsoft.com/office/powerpoint/2010/main" val="1118518081"/>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3357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25BAA66-9067-C044-6A2B-73DDFD269D5E}"/>
              </a:ext>
            </a:extLst>
          </p:cNvPr>
          <p:cNvPicPr>
            <a:picLocks noChangeAspect="1"/>
          </p:cNvPicPr>
          <p:nvPr/>
        </p:nvPicPr>
        <p:blipFill rotWithShape="1">
          <a:blip r:embed="rId3"/>
          <a:srcRect t="8163" r="-1" b="-1"/>
          <a:stretch/>
        </p:blipFill>
        <p:spPr>
          <a:xfrm>
            <a:off x="838200" y="233807"/>
            <a:ext cx="10468866" cy="5888737"/>
          </a:xfrm>
          <a:prstGeom prst="rect">
            <a:avLst/>
          </a:prstGeom>
          <a:ln w="28575">
            <a:solidFill>
              <a:schemeClr val="bg1"/>
            </a:solidFill>
          </a:ln>
        </p:spPr>
      </p:pic>
    </p:spTree>
    <p:extLst>
      <p:ext uri="{BB962C8B-B14F-4D97-AF65-F5344CB8AC3E}">
        <p14:creationId xmlns:p14="http://schemas.microsoft.com/office/powerpoint/2010/main" val="804617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BB3C2E-AAEA-BEBD-DBFB-56D99913CED5}"/>
              </a:ext>
            </a:extLst>
          </p:cNvPr>
          <p:cNvSpPr>
            <a:spLocks noGrp="1"/>
          </p:cNvSpPr>
          <p:nvPr>
            <p:ph type="title"/>
          </p:nvPr>
        </p:nvSpPr>
        <p:spPr>
          <a:xfrm>
            <a:off x="572493" y="238539"/>
            <a:ext cx="11018520" cy="1434415"/>
          </a:xfrm>
        </p:spPr>
        <p:txBody>
          <a:bodyPr anchor="b">
            <a:normAutofit/>
          </a:bodyPr>
          <a:lstStyle/>
          <a:p>
            <a:r>
              <a:rPr lang="en-US" sz="5400" b="1" dirty="0"/>
              <a:t>Listening in learning scenarios</a:t>
            </a:r>
            <a:endParaRPr lang="en-MU" sz="5400" b="1" dirty="0"/>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79EDECE-41E9-F94A-1CE5-8264CC62E2CD}"/>
              </a:ext>
            </a:extLst>
          </p:cNvPr>
          <p:cNvSpPr>
            <a:spLocks noGrp="1"/>
          </p:cNvSpPr>
          <p:nvPr>
            <p:ph idx="1"/>
          </p:nvPr>
        </p:nvSpPr>
        <p:spPr>
          <a:xfrm>
            <a:off x="572493" y="2071316"/>
            <a:ext cx="6713552" cy="4119172"/>
          </a:xfrm>
        </p:spPr>
        <p:txBody>
          <a:bodyPr anchor="t">
            <a:normAutofit/>
          </a:bodyPr>
          <a:lstStyle/>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Active listening strategies apply universally, whether in face-to-face or online scenarios.</a:t>
            </a:r>
          </a:p>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Tips on listening in lectures and interpersonal interactions are equally relevant in both settings.</a:t>
            </a:r>
          </a:p>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In online communication, non-verbal cues like body language are often limited compared to face-to-face interactions.</a:t>
            </a:r>
          </a:p>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Online, you may need to rely more on auditory cues, such as voice patterns, volume, and emphasis due to potential lack of visual cues (e.g., when a video is off).</a:t>
            </a:r>
          </a:p>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Paying attention to auditory non-verbal cues is crucial when listening online.</a:t>
            </a:r>
          </a:p>
          <a:p>
            <a:pPr algn="just">
              <a:buFont typeface="Arial" panose="020B0604020202020204" pitchFamily="34" charset="0"/>
              <a:buChar char="•"/>
            </a:pPr>
            <a:r>
              <a:rPr lang="en-US" sz="1700" b="0" i="0" dirty="0">
                <a:effectLst/>
                <a:latin typeface="Times New Roman" panose="02020603050405020304" pitchFamily="18" charset="0"/>
                <a:cs typeface="Times New Roman" panose="02020603050405020304" pitchFamily="18" charset="0"/>
              </a:rPr>
              <a:t>Online listening offers advantages, like the ability to pause and replay asynchronous recorded lectures or learning materials as needed.</a:t>
            </a:r>
          </a:p>
          <a:p>
            <a:endParaRPr lang="en-MU" sz="1700" dirty="0"/>
          </a:p>
        </p:txBody>
      </p:sp>
      <p:pic>
        <p:nvPicPr>
          <p:cNvPr id="5" name="Picture 4" descr="A group of people discussing something&#10;&#10;Description automatically generated">
            <a:extLst>
              <a:ext uri="{FF2B5EF4-FFF2-40B4-BE49-F238E27FC236}">
                <a16:creationId xmlns:a16="http://schemas.microsoft.com/office/drawing/2014/main" id="{328BC72C-6CFA-DBD3-33D8-C7A493F411A9}"/>
              </a:ext>
            </a:extLst>
          </p:cNvPr>
          <p:cNvPicPr>
            <a:picLocks noChangeAspect="1"/>
          </p:cNvPicPr>
          <p:nvPr/>
        </p:nvPicPr>
        <p:blipFill rotWithShape="1">
          <a:blip r:embed="rId2"/>
          <a:srcRect l="11507" r="34379" b="2"/>
          <a:stretch/>
        </p:blipFill>
        <p:spPr>
          <a:xfrm>
            <a:off x="7675658" y="2093976"/>
            <a:ext cx="3941064" cy="4096512"/>
          </a:xfrm>
          <a:prstGeom prst="rect">
            <a:avLst/>
          </a:prstGeom>
        </p:spPr>
      </p:pic>
    </p:spTree>
    <p:extLst>
      <p:ext uri="{BB962C8B-B14F-4D97-AF65-F5344CB8AC3E}">
        <p14:creationId xmlns:p14="http://schemas.microsoft.com/office/powerpoint/2010/main" val="796445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Isosceles Triangle 18">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0B40E-72F6-8A0C-E3B2-129F688DEF06}"/>
              </a:ext>
            </a:extLst>
          </p:cNvPr>
          <p:cNvPicPr>
            <a:picLocks noChangeAspect="1"/>
          </p:cNvPicPr>
          <p:nvPr/>
        </p:nvPicPr>
        <p:blipFill>
          <a:blip r:embed="rId3"/>
          <a:stretch>
            <a:fillRect/>
          </a:stretch>
        </p:blipFill>
        <p:spPr>
          <a:xfrm>
            <a:off x="2428650" y="643468"/>
            <a:ext cx="7715475" cy="5207946"/>
          </a:xfrm>
          <a:prstGeom prst="rect">
            <a:avLst/>
          </a:prstGeom>
          <a:ln>
            <a:noFill/>
          </a:ln>
        </p:spPr>
      </p:pic>
      <p:sp>
        <p:nvSpPr>
          <p:cNvPr id="21" name="Isosceles Triangle 20">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2AA6950-34C3-4671-9364-919A920997EF}"/>
              </a:ext>
            </a:extLst>
          </p:cNvPr>
          <p:cNvSpPr txBox="1"/>
          <p:nvPr/>
        </p:nvSpPr>
        <p:spPr>
          <a:xfrm>
            <a:off x="2047875" y="5619082"/>
            <a:ext cx="8715375" cy="338554"/>
          </a:xfrm>
          <a:prstGeom prst="rect">
            <a:avLst/>
          </a:prstGeom>
          <a:noFill/>
        </p:spPr>
        <p:txBody>
          <a:bodyPr wrap="square">
            <a:spAutoFit/>
          </a:bodyPr>
          <a:lstStyle/>
          <a:p>
            <a:r>
              <a:rPr lang="en-GB" sz="1600" b="1" i="0" dirty="0">
                <a:solidFill>
                  <a:srgbClr val="333333"/>
                </a:solidFill>
                <a:effectLst/>
                <a:latin typeface="Times New Roman" panose="02020603050405020304" pitchFamily="18" charset="0"/>
                <a:cs typeface="Times New Roman" panose="02020603050405020304" pitchFamily="18" charset="0"/>
              </a:rPr>
              <a:t>Academic Listening © 2024 by Dr Shyama </a:t>
            </a:r>
            <a:r>
              <a:rPr lang="en-GB" sz="1600" b="1" i="0" dirty="0" err="1">
                <a:solidFill>
                  <a:srgbClr val="333333"/>
                </a:solidFill>
                <a:effectLst/>
                <a:latin typeface="Times New Roman" panose="02020603050405020304" pitchFamily="18" charset="0"/>
                <a:cs typeface="Times New Roman" panose="02020603050405020304" pitchFamily="18" charset="0"/>
              </a:rPr>
              <a:t>Ramsamy</a:t>
            </a:r>
            <a:r>
              <a:rPr lang="en-GB" sz="1600" b="1" i="0" dirty="0">
                <a:solidFill>
                  <a:srgbClr val="333333"/>
                </a:solidFill>
                <a:effectLst/>
                <a:latin typeface="Times New Roman" panose="02020603050405020304" pitchFamily="18" charset="0"/>
                <a:cs typeface="Times New Roman" panose="02020603050405020304" pitchFamily="18" charset="0"/>
              </a:rPr>
              <a:t> </a:t>
            </a:r>
            <a:r>
              <a:rPr lang="en-GB" sz="1600" b="1" i="0" dirty="0" err="1">
                <a:solidFill>
                  <a:srgbClr val="333333"/>
                </a:solidFill>
                <a:effectLst/>
                <a:latin typeface="Times New Roman" panose="02020603050405020304" pitchFamily="18" charset="0"/>
                <a:cs typeface="Times New Roman" panose="02020603050405020304" pitchFamily="18" charset="0"/>
              </a:rPr>
              <a:t>Goomany</a:t>
            </a:r>
            <a:r>
              <a:rPr lang="en-GB" sz="1600" b="1" i="0" dirty="0">
                <a:solidFill>
                  <a:srgbClr val="333333"/>
                </a:solidFill>
                <a:effectLst/>
                <a:latin typeface="Times New Roman" panose="02020603050405020304" pitchFamily="18" charset="0"/>
                <a:cs typeface="Times New Roman" panose="02020603050405020304" pitchFamily="18" charset="0"/>
              </a:rPr>
              <a:t> is licensed under </a:t>
            </a:r>
            <a:r>
              <a:rPr lang="en-GB" sz="1600" b="1" i="0" u="none" strike="noStrike" dirty="0">
                <a:solidFill>
                  <a:srgbClr val="D14500"/>
                </a:solidFill>
                <a:effectLst/>
                <a:latin typeface="Times New Roman" panose="02020603050405020304" pitchFamily="18" charset="0"/>
                <a:cs typeface="Times New Roman" panose="02020603050405020304" pitchFamily="18" charset="0"/>
                <a:hlinkClick r:id="rId4"/>
              </a:rPr>
              <a:t>CC BY-SA 4.0 </a:t>
            </a:r>
            <a:endParaRPr lang="en-MU" sz="1600" b="1" dirty="0">
              <a:latin typeface="Times New Roman" panose="02020603050405020304" pitchFamily="18" charset="0"/>
              <a:cs typeface="Times New Roman" panose="02020603050405020304" pitchFamily="18" charset="0"/>
            </a:endParaRPr>
          </a:p>
        </p:txBody>
      </p:sp>
      <p:pic>
        <p:nvPicPr>
          <p:cNvPr id="22" name="Picture 21">
            <a:extLst>
              <a:ext uri="{FF2B5EF4-FFF2-40B4-BE49-F238E27FC236}">
                <a16:creationId xmlns:a16="http://schemas.microsoft.com/office/drawing/2014/main" id="{B75EE85E-DEB3-442A-836E-AF732E66412B}"/>
              </a:ext>
            </a:extLst>
          </p:cNvPr>
          <p:cNvPicPr>
            <a:picLocks noChangeAspect="1"/>
          </p:cNvPicPr>
          <p:nvPr/>
        </p:nvPicPr>
        <p:blipFill>
          <a:blip r:embed="rId5"/>
          <a:stretch>
            <a:fillRect/>
          </a:stretch>
        </p:blipFill>
        <p:spPr>
          <a:xfrm>
            <a:off x="10873335" y="6197603"/>
            <a:ext cx="838200" cy="295275"/>
          </a:xfrm>
          <a:prstGeom prst="rect">
            <a:avLst/>
          </a:prstGeom>
        </p:spPr>
      </p:pic>
    </p:spTree>
    <p:extLst>
      <p:ext uri="{BB962C8B-B14F-4D97-AF65-F5344CB8AC3E}">
        <p14:creationId xmlns:p14="http://schemas.microsoft.com/office/powerpoint/2010/main" val="342010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0694227D-6D25-E085-9D12-AAB5E66ECA01}"/>
              </a:ext>
            </a:extLst>
          </p:cNvPr>
          <p:cNvSpPr>
            <a:spLocks noGrp="1"/>
          </p:cNvSpPr>
          <p:nvPr>
            <p:ph type="title"/>
          </p:nvPr>
        </p:nvSpPr>
        <p:spPr>
          <a:xfrm>
            <a:off x="838200" y="365125"/>
            <a:ext cx="10515600" cy="1325563"/>
          </a:xfrm>
        </p:spPr>
        <p:txBody>
          <a:bodyPr>
            <a:normAutofit/>
          </a:bodyPr>
          <a:lstStyle/>
          <a:p>
            <a:r>
              <a:rPr lang="en-US" sz="5000" b="1"/>
              <a:t>ADEPT LISTENING: 2 PRIMARY DOMAINS </a:t>
            </a:r>
            <a:endParaRPr lang="en-MU" sz="5000" b="1"/>
          </a:p>
        </p:txBody>
      </p:sp>
      <p:sp>
        <p:nvSpPr>
          <p:cNvPr id="1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16F46314-A870-660B-8C88-EE9BDA243957}"/>
              </a:ext>
            </a:extLst>
          </p:cNvPr>
          <p:cNvSpPr>
            <a:spLocks noGrp="1"/>
          </p:cNvSpPr>
          <p:nvPr>
            <p:ph idx="1"/>
          </p:nvPr>
        </p:nvSpPr>
        <p:spPr>
          <a:xfrm>
            <a:off x="1133167" y="2145877"/>
            <a:ext cx="10515600" cy="4251960"/>
          </a:xfrm>
        </p:spPr>
        <p:txBody>
          <a:bodyPr>
            <a:normAutofit/>
          </a:bodyPr>
          <a:lstStyle/>
          <a:p>
            <a:pPr algn="just">
              <a:buFont typeface="Wingdings" panose="05000000000000000000" pitchFamily="2" charset="2"/>
              <a:buChar char="Ø"/>
            </a:pPr>
            <a:r>
              <a:rPr lang="en-US" sz="2200" b="0" i="0" dirty="0">
                <a:effectLst/>
                <a:latin typeface="Times New Roman" panose="02020603050405020304" pitchFamily="18" charset="0"/>
                <a:cs typeface="Times New Roman" panose="02020603050405020304" pitchFamily="18" charset="0"/>
              </a:rPr>
              <a:t>lectures, seminars, talks and presentations in which you will be listening (online or face-to face) to a speaker for an extended period of time with limited interaction opportunities</a:t>
            </a:r>
          </a:p>
          <a:p>
            <a:pPr marL="0" indent="0" algn="just">
              <a:buNone/>
            </a:pPr>
            <a:endParaRPr lang="en-US" sz="2200" b="0" i="0" dirty="0">
              <a:effectLst/>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200" b="0" i="0" dirty="0">
                <a:effectLst/>
                <a:latin typeface="Times New Roman" panose="02020603050405020304" pitchFamily="18" charset="0"/>
                <a:cs typeface="Times New Roman" panose="02020603050405020304" pitchFamily="18" charset="0"/>
              </a:rPr>
              <a:t>interpersonal interactions which involve exchange of turns (online or face-to-face) in which you will be alternating roles listening and speaking to other people (e.g. one-on-one conversations, tutorials, conversations in small groups)</a:t>
            </a:r>
          </a:p>
          <a:p>
            <a:pPr marL="0" indent="0" algn="just">
              <a:buNone/>
            </a:pPr>
            <a:endParaRPr lang="en-US" sz="2200" dirty="0"/>
          </a:p>
          <a:p>
            <a:pPr marL="0" indent="0" algn="just">
              <a:buNone/>
            </a:pPr>
            <a:r>
              <a:rPr lang="en-US" sz="1200" b="1" dirty="0">
                <a:latin typeface="Times New Roman" panose="02020603050405020304" pitchFamily="18" charset="0"/>
                <a:cs typeface="Times New Roman" panose="02020603050405020304" pitchFamily="18" charset="0"/>
              </a:rPr>
              <a:t>Source</a:t>
            </a:r>
            <a:r>
              <a:rPr lang="en-US" sz="1200" dirty="0">
                <a:latin typeface="Times New Roman" panose="02020603050405020304" pitchFamily="18" charset="0"/>
                <a:cs typeface="Times New Roman" panose="02020603050405020304" pitchFamily="18" charset="0"/>
              </a:rPr>
              <a:t>: https://www.monash.edu/student-academic-success/improve-your-academic-english/strategies-for-listening-and-reading/listening-to-academic-english</a:t>
            </a:r>
            <a:endParaRPr lang="en-M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5091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583C9552-6CDA-2CAC-CAF8-0DD05ADACDE6}"/>
              </a:ext>
            </a:extLst>
          </p:cNvPr>
          <p:cNvSpPr>
            <a:spLocks noGrp="1"/>
          </p:cNvSpPr>
          <p:nvPr>
            <p:ph type="title"/>
          </p:nvPr>
        </p:nvSpPr>
        <p:spPr>
          <a:xfrm>
            <a:off x="838200" y="401221"/>
            <a:ext cx="10515600" cy="1348065"/>
          </a:xfrm>
        </p:spPr>
        <p:txBody>
          <a:bodyPr>
            <a:normAutofit/>
          </a:bodyPr>
          <a:lstStyle/>
          <a:p>
            <a:r>
              <a:rPr lang="en-US" sz="5400" b="1" dirty="0"/>
              <a:t>AIMS of ACTIVE LISTENING </a:t>
            </a:r>
            <a:endParaRPr lang="en-MU" sz="5400" b="1" dirty="0"/>
          </a:p>
        </p:txBody>
      </p:sp>
      <p:sp>
        <p:nvSpPr>
          <p:cNvPr id="22" name="Content Placeholder 2">
            <a:extLst>
              <a:ext uri="{FF2B5EF4-FFF2-40B4-BE49-F238E27FC236}">
                <a16:creationId xmlns:a16="http://schemas.microsoft.com/office/drawing/2014/main" id="{04C73687-8660-58AC-1FD6-BDDEF2BB998F}"/>
              </a:ext>
            </a:extLst>
          </p:cNvPr>
          <p:cNvSpPr>
            <a:spLocks noGrp="1"/>
          </p:cNvSpPr>
          <p:nvPr>
            <p:ph idx="1"/>
          </p:nvPr>
        </p:nvSpPr>
        <p:spPr>
          <a:xfrm>
            <a:off x="838200" y="2586789"/>
            <a:ext cx="10515600" cy="3590174"/>
          </a:xfrm>
        </p:spPr>
        <p:txBody>
          <a:bodyPr>
            <a:normAutofit/>
          </a:bodyPr>
          <a:lstStyle/>
          <a:p>
            <a:pPr algn="just">
              <a:buFont typeface="Wingdings" panose="05000000000000000000" pitchFamily="2" charset="2"/>
              <a:buChar char="ü"/>
            </a:pPr>
            <a:r>
              <a:rPr lang="en-US" sz="2000" b="1" dirty="0" err="1">
                <a:latin typeface="Times New Roman" panose="02020603050405020304" pitchFamily="18" charset="0"/>
                <a:cs typeface="Times New Roman" panose="02020603050405020304" pitchFamily="18" charset="0"/>
              </a:rPr>
              <a:t>Maximise</a:t>
            </a:r>
            <a:r>
              <a:rPr lang="en-US" sz="2000" b="1" dirty="0">
                <a:latin typeface="Times New Roman" panose="02020603050405020304" pitchFamily="18" charset="0"/>
                <a:cs typeface="Times New Roman" panose="02020603050405020304" pitchFamily="18" charset="0"/>
              </a:rPr>
              <a:t> Effectiveness: </a:t>
            </a:r>
            <a:r>
              <a:rPr lang="en-US" sz="2000" b="1" i="0" dirty="0">
                <a:effectLst/>
                <a:latin typeface="Times New Roman" panose="02020603050405020304" pitchFamily="18" charset="0"/>
                <a:cs typeface="Times New Roman" panose="02020603050405020304" pitchFamily="18" charset="0"/>
              </a:rPr>
              <a:t>:</a:t>
            </a:r>
            <a:r>
              <a:rPr lang="en-US" sz="2000" b="0" i="0" dirty="0">
                <a:effectLst/>
                <a:latin typeface="Times New Roman" panose="02020603050405020304" pitchFamily="18" charset="0"/>
                <a:cs typeface="Times New Roman" panose="02020603050405020304" pitchFamily="18" charset="0"/>
              </a:rPr>
              <a:t> Active listening </a:t>
            </a:r>
            <a:r>
              <a:rPr lang="en-US" sz="2000" dirty="0" err="1">
                <a:latin typeface="Times New Roman" panose="02020603050405020304" pitchFamily="18" charset="0"/>
                <a:cs typeface="Times New Roman" panose="02020603050405020304" pitchFamily="18" charset="0"/>
              </a:rPr>
              <a:t>maximises</a:t>
            </a:r>
            <a:r>
              <a:rPr lang="en-US" sz="2000" dirty="0">
                <a:latin typeface="Times New Roman" panose="02020603050405020304" pitchFamily="18" charset="0"/>
                <a:cs typeface="Times New Roman" panose="02020603050405020304" pitchFamily="18" charset="0"/>
              </a:rPr>
              <a:t> the effectiveness of your listening in each of these situations whether you are listening to someone face-to-face or online.</a:t>
            </a:r>
          </a:p>
          <a:p>
            <a:pPr algn="just">
              <a:buFont typeface="Wingdings" panose="05000000000000000000" pitchFamily="2" charset="2"/>
              <a:buChar char="ü"/>
            </a:pPr>
            <a:r>
              <a:rPr lang="en-US" sz="2000" b="1" i="0" dirty="0">
                <a:effectLst/>
                <a:latin typeface="Times New Roman" panose="02020603050405020304" pitchFamily="18" charset="0"/>
                <a:cs typeface="Times New Roman" panose="02020603050405020304" pitchFamily="18" charset="0"/>
              </a:rPr>
              <a:t>Improved Comprehension:</a:t>
            </a:r>
            <a:r>
              <a:rPr lang="en-US" sz="2000" b="0" i="0" dirty="0">
                <a:effectLst/>
                <a:latin typeface="Times New Roman" panose="02020603050405020304" pitchFamily="18" charset="0"/>
                <a:cs typeface="Times New Roman" panose="02020603050405020304" pitchFamily="18" charset="0"/>
              </a:rPr>
              <a:t> Active listening enhances students' ability to understand and internalize complex academic content, lectures, and discussions. It promotes more profound comprehension of course materials, leading to better academic performance.</a:t>
            </a:r>
          </a:p>
          <a:p>
            <a:pPr algn="just">
              <a:buFont typeface="Wingdings" panose="05000000000000000000" pitchFamily="2" charset="2"/>
              <a:buChar char="ü"/>
            </a:pPr>
            <a:r>
              <a:rPr lang="en-US" sz="2000" b="1" i="0" dirty="0">
                <a:effectLst/>
                <a:latin typeface="Times New Roman" panose="02020603050405020304" pitchFamily="18" charset="0"/>
                <a:cs typeface="Times New Roman" panose="02020603050405020304" pitchFamily="18" charset="0"/>
              </a:rPr>
              <a:t>Effective Participation:</a:t>
            </a:r>
            <a:r>
              <a:rPr lang="en-US" sz="2000" b="0" i="0" dirty="0">
                <a:effectLst/>
                <a:latin typeface="Times New Roman" panose="02020603050405020304" pitchFamily="18" charset="0"/>
                <a:cs typeface="Times New Roman" panose="02020603050405020304" pitchFamily="18" charset="0"/>
              </a:rPr>
              <a:t> Active listening empowers students to engage meaningfully in classroom discussions, group projects, and academic debates. This active participation not only enriches their learning experience but also contributes positively to the overall academic environment.</a:t>
            </a:r>
          </a:p>
          <a:p>
            <a:pPr algn="just">
              <a:buFont typeface="Wingdings" panose="05000000000000000000" pitchFamily="2" charset="2"/>
              <a:buChar char="ü"/>
            </a:pPr>
            <a:r>
              <a:rPr lang="en-US" sz="2000" b="1" i="0" dirty="0">
                <a:effectLst/>
                <a:latin typeface="Times New Roman" panose="02020603050405020304" pitchFamily="18" charset="0"/>
                <a:cs typeface="Times New Roman" panose="02020603050405020304" pitchFamily="18" charset="0"/>
              </a:rPr>
              <a:t>Critical Thinking:</a:t>
            </a:r>
            <a:r>
              <a:rPr lang="en-US" sz="2000" b="0" i="0" dirty="0">
                <a:effectLst/>
                <a:latin typeface="Times New Roman" panose="02020603050405020304" pitchFamily="18" charset="0"/>
                <a:cs typeface="Times New Roman" panose="02020603050405020304" pitchFamily="18" charset="0"/>
              </a:rPr>
              <a:t> Active listening encourages students to think critically and analytically. By closely attending to information, students can evaluate arguments, identify key concepts, and develop well-informed opinions, which are essential skills for academic success.</a:t>
            </a:r>
          </a:p>
          <a:p>
            <a:pPr>
              <a:buFont typeface="Wingdings" panose="05000000000000000000" pitchFamily="2" charset="2"/>
              <a:buChar char="ü"/>
            </a:pPr>
            <a:endParaRPr lang="en-MU" sz="2000" dirty="0"/>
          </a:p>
        </p:txBody>
      </p:sp>
    </p:spTree>
    <p:extLst>
      <p:ext uri="{BB962C8B-B14F-4D97-AF65-F5344CB8AC3E}">
        <p14:creationId xmlns:p14="http://schemas.microsoft.com/office/powerpoint/2010/main" val="1502035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583C9552-6CDA-2CAC-CAF8-0DD05ADACDE6}"/>
              </a:ext>
            </a:extLst>
          </p:cNvPr>
          <p:cNvSpPr>
            <a:spLocks noGrp="1"/>
          </p:cNvSpPr>
          <p:nvPr>
            <p:ph type="title"/>
          </p:nvPr>
        </p:nvSpPr>
        <p:spPr>
          <a:xfrm>
            <a:off x="838200" y="401221"/>
            <a:ext cx="10515600" cy="1348065"/>
          </a:xfrm>
        </p:spPr>
        <p:txBody>
          <a:bodyPr>
            <a:normAutofit/>
          </a:bodyPr>
          <a:lstStyle/>
          <a:p>
            <a:r>
              <a:rPr lang="en-US" sz="5400" b="1" dirty="0"/>
              <a:t>AIMS of ACTIVE LISTENING </a:t>
            </a:r>
            <a:endParaRPr lang="en-MU" sz="5400" b="1" dirty="0"/>
          </a:p>
        </p:txBody>
      </p:sp>
      <p:sp>
        <p:nvSpPr>
          <p:cNvPr id="22" name="Content Placeholder 2">
            <a:extLst>
              <a:ext uri="{FF2B5EF4-FFF2-40B4-BE49-F238E27FC236}">
                <a16:creationId xmlns:a16="http://schemas.microsoft.com/office/drawing/2014/main" id="{04C73687-8660-58AC-1FD6-BDDEF2BB998F}"/>
              </a:ext>
            </a:extLst>
          </p:cNvPr>
          <p:cNvSpPr>
            <a:spLocks noGrp="1"/>
          </p:cNvSpPr>
          <p:nvPr>
            <p:ph idx="1"/>
          </p:nvPr>
        </p:nvSpPr>
        <p:spPr>
          <a:xfrm>
            <a:off x="838200" y="2586789"/>
            <a:ext cx="10901516" cy="3869990"/>
          </a:xfrm>
        </p:spPr>
        <p:txBody>
          <a:bodyPr>
            <a:normAutofit/>
          </a:bodyPr>
          <a:lstStyle/>
          <a:p>
            <a:pPr algn="just">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Enhanced Problem-Solving</a:t>
            </a:r>
            <a:r>
              <a:rPr lang="en-US" sz="1600" dirty="0">
                <a:latin typeface="Times New Roman" panose="02020603050405020304" pitchFamily="18" charset="0"/>
                <a:cs typeface="Times New Roman" panose="02020603050405020304" pitchFamily="18" charset="0"/>
              </a:rPr>
              <a:t>: Active listening aids in identifying and understanding complex academic problems and challenges. It equips students with the ability to ask insightful questions, collaborate with peers, and find effective solutions to academic issues.</a:t>
            </a:r>
          </a:p>
          <a:p>
            <a:pPr algn="just">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Effective Communication</a:t>
            </a:r>
            <a:r>
              <a:rPr lang="en-US" sz="1600" dirty="0">
                <a:latin typeface="Times New Roman" panose="02020603050405020304" pitchFamily="18" charset="0"/>
                <a:cs typeface="Times New Roman" panose="02020603050405020304" pitchFamily="18" charset="0"/>
              </a:rPr>
              <a:t>: Active listening fosters better communication skills, allowing students to articulate their ideas clearly and concisely in both written and oral forms. This skill is valuable for presenting research, writing papers, and participating in academic discussions.</a:t>
            </a:r>
          </a:p>
          <a:p>
            <a:pPr algn="just">
              <a:buFont typeface="Wingdings" panose="05000000000000000000" pitchFamily="2" charset="2"/>
              <a:buChar char="ü"/>
            </a:pPr>
            <a:r>
              <a:rPr lang="en-US" sz="1600" b="1" i="0" dirty="0">
                <a:solidFill>
                  <a:srgbClr val="374151"/>
                </a:solidFill>
                <a:effectLst/>
                <a:latin typeface="Times New Roman" panose="02020603050405020304" pitchFamily="18" charset="0"/>
                <a:cs typeface="Times New Roman" panose="02020603050405020304" pitchFamily="18" charset="0"/>
              </a:rPr>
              <a:t>Stronger Relationships:</a:t>
            </a:r>
            <a:r>
              <a:rPr lang="en-US" sz="1600" b="0" i="0" dirty="0">
                <a:solidFill>
                  <a:srgbClr val="374151"/>
                </a:solidFill>
                <a:effectLst/>
                <a:latin typeface="Times New Roman" panose="02020603050405020304" pitchFamily="18" charset="0"/>
                <a:cs typeface="Times New Roman" panose="02020603050405020304" pitchFamily="18" charset="0"/>
              </a:rPr>
              <a:t> Building positive relationships with professors, mentors, and fellow students is crucial in academia. Active listening demonstrates respect and interest in others' perspectives, helping students establish supportive academic networks and mentorship opportunities.</a:t>
            </a:r>
          </a:p>
          <a:p>
            <a:pPr algn="just">
              <a:buFont typeface="Wingdings" panose="05000000000000000000" pitchFamily="2" charset="2"/>
              <a:buChar char="ü"/>
            </a:pPr>
            <a:r>
              <a:rPr lang="en-US" sz="1600" b="1" i="0" dirty="0">
                <a:solidFill>
                  <a:srgbClr val="374151"/>
                </a:solidFill>
                <a:effectLst/>
                <a:latin typeface="Times New Roman" panose="02020603050405020304" pitchFamily="18" charset="0"/>
                <a:cs typeface="Times New Roman" panose="02020603050405020304" pitchFamily="18" charset="0"/>
              </a:rPr>
              <a:t>Reduced Misunderstandings:</a:t>
            </a:r>
            <a:r>
              <a:rPr lang="en-US" sz="1600" b="0" i="0" dirty="0">
                <a:solidFill>
                  <a:srgbClr val="374151"/>
                </a:solidFill>
                <a:effectLst/>
                <a:latin typeface="Times New Roman" panose="02020603050405020304" pitchFamily="18" charset="0"/>
                <a:cs typeface="Times New Roman" panose="02020603050405020304" pitchFamily="18" charset="0"/>
              </a:rPr>
              <a:t> By actively listening and seeking clarification when needed, students can minimize misunderstandings and miscommunications. This leads to fewer errors, conflicts, and confusion in academic interactions.</a:t>
            </a:r>
          </a:p>
          <a:p>
            <a:pPr>
              <a:buFont typeface="Wingdings" panose="05000000000000000000" pitchFamily="2" charset="2"/>
              <a:buChar char="ü"/>
            </a:pPr>
            <a:endParaRPr lang="en-US" sz="2000" dirty="0"/>
          </a:p>
          <a:p>
            <a:pPr>
              <a:buFont typeface="Wingdings" panose="05000000000000000000" pitchFamily="2" charset="2"/>
              <a:buChar char="ü"/>
            </a:pPr>
            <a:endParaRPr lang="en-MU" sz="2000" dirty="0"/>
          </a:p>
        </p:txBody>
      </p:sp>
    </p:spTree>
    <p:extLst>
      <p:ext uri="{BB962C8B-B14F-4D97-AF65-F5344CB8AC3E}">
        <p14:creationId xmlns:p14="http://schemas.microsoft.com/office/powerpoint/2010/main" val="2440853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583C9552-6CDA-2CAC-CAF8-0DD05ADACDE6}"/>
              </a:ext>
            </a:extLst>
          </p:cNvPr>
          <p:cNvSpPr>
            <a:spLocks noGrp="1"/>
          </p:cNvSpPr>
          <p:nvPr>
            <p:ph type="title"/>
          </p:nvPr>
        </p:nvSpPr>
        <p:spPr>
          <a:xfrm>
            <a:off x="838200" y="401221"/>
            <a:ext cx="10515600" cy="1348065"/>
          </a:xfrm>
        </p:spPr>
        <p:txBody>
          <a:bodyPr>
            <a:normAutofit/>
          </a:bodyPr>
          <a:lstStyle/>
          <a:p>
            <a:r>
              <a:rPr lang="en-US" sz="5400" b="1" dirty="0"/>
              <a:t>AIMS of ACTIVE LISTENING </a:t>
            </a:r>
            <a:endParaRPr lang="en-MU" sz="5400" b="1" dirty="0"/>
          </a:p>
        </p:txBody>
      </p:sp>
      <p:sp>
        <p:nvSpPr>
          <p:cNvPr id="22" name="Content Placeholder 2">
            <a:extLst>
              <a:ext uri="{FF2B5EF4-FFF2-40B4-BE49-F238E27FC236}">
                <a16:creationId xmlns:a16="http://schemas.microsoft.com/office/drawing/2014/main" id="{04C73687-8660-58AC-1FD6-BDDEF2BB998F}"/>
              </a:ext>
            </a:extLst>
          </p:cNvPr>
          <p:cNvSpPr>
            <a:spLocks noGrp="1"/>
          </p:cNvSpPr>
          <p:nvPr>
            <p:ph idx="1"/>
          </p:nvPr>
        </p:nvSpPr>
        <p:spPr>
          <a:xfrm>
            <a:off x="838200" y="2586789"/>
            <a:ext cx="10901516" cy="3869990"/>
          </a:xfrm>
        </p:spPr>
        <p:txBody>
          <a:bodyPr>
            <a:normAutofit/>
          </a:bodyPr>
          <a:lstStyle/>
          <a:p>
            <a:pPr algn="just">
              <a:buFont typeface="Wingdings" panose="05000000000000000000" pitchFamily="2" charset="2"/>
              <a:buChar char="ü"/>
            </a:pPr>
            <a:r>
              <a:rPr lang="en-US" sz="2000" b="1" i="0" dirty="0">
                <a:solidFill>
                  <a:srgbClr val="374151"/>
                </a:solidFill>
                <a:effectLst/>
                <a:latin typeface="Times New Roman" panose="02020603050405020304" pitchFamily="18" charset="0"/>
                <a:cs typeface="Times New Roman" panose="02020603050405020304" pitchFamily="18" charset="0"/>
              </a:rPr>
              <a:t>Empathy and Inclusivity:</a:t>
            </a:r>
            <a:r>
              <a:rPr lang="en-US" sz="2000" b="0" i="0" dirty="0">
                <a:solidFill>
                  <a:srgbClr val="374151"/>
                </a:solidFill>
                <a:effectLst/>
                <a:latin typeface="Times New Roman" panose="02020603050405020304" pitchFamily="18" charset="0"/>
                <a:cs typeface="Times New Roman" panose="02020603050405020304" pitchFamily="18" charset="0"/>
              </a:rPr>
              <a:t> Active listening encourages empathy and inclusivity by encouraging students to consider diverse viewpoints and engage respectfully with individuals from various backgrounds. This is particularly important in fostering a diverse and inclusive academic community.</a:t>
            </a:r>
          </a:p>
          <a:p>
            <a:pPr marL="0" indent="0" algn="just">
              <a:buNone/>
            </a:pPr>
            <a:endParaRPr lang="en-US" sz="2000" b="0" i="0" dirty="0">
              <a:solidFill>
                <a:srgbClr val="374151"/>
              </a:solidFill>
              <a:effectLst/>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2000" b="1" i="0" dirty="0">
                <a:solidFill>
                  <a:srgbClr val="374151"/>
                </a:solidFill>
                <a:effectLst/>
                <a:latin typeface="Times New Roman" panose="02020603050405020304" pitchFamily="18" charset="0"/>
                <a:cs typeface="Times New Roman" panose="02020603050405020304" pitchFamily="18" charset="0"/>
              </a:rPr>
              <a:t>Preparation for Future Success:</a:t>
            </a:r>
            <a:r>
              <a:rPr lang="en-US" sz="2000" b="0" i="0" dirty="0">
                <a:solidFill>
                  <a:srgbClr val="374151"/>
                </a:solidFill>
                <a:effectLst/>
                <a:latin typeface="Times New Roman" panose="02020603050405020304" pitchFamily="18" charset="0"/>
                <a:cs typeface="Times New Roman" panose="02020603050405020304" pitchFamily="18" charset="0"/>
              </a:rPr>
              <a:t> Developing strong active listening skills in academia prepares students for success in their future careers. Effective listening is a valuable skill in professional settings, helping graduates excel in their chosen fields.</a:t>
            </a:r>
          </a:p>
          <a:p>
            <a:pPr algn="just">
              <a:buFont typeface="Wingdings" panose="05000000000000000000" pitchFamily="2" charset="2"/>
              <a:buChar char="ü"/>
            </a:pPr>
            <a:endParaRPr lang="en-US" sz="2000" dirty="0">
              <a:solidFill>
                <a:srgbClr val="37415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2000" b="1" i="0" dirty="0">
                <a:solidFill>
                  <a:srgbClr val="374151"/>
                </a:solidFill>
                <a:effectLst/>
                <a:latin typeface="Times New Roman" panose="02020603050405020304" pitchFamily="18" charset="0"/>
                <a:cs typeface="Times New Roman" panose="02020603050405020304" pitchFamily="18" charset="0"/>
              </a:rPr>
              <a:t>Lifelong Learning:</a:t>
            </a:r>
            <a:r>
              <a:rPr lang="en-US" sz="2000" b="0" i="0" dirty="0">
                <a:solidFill>
                  <a:srgbClr val="374151"/>
                </a:solidFill>
                <a:effectLst/>
                <a:latin typeface="Times New Roman" panose="02020603050405020304" pitchFamily="18" charset="0"/>
                <a:cs typeface="Times New Roman" panose="02020603050405020304" pitchFamily="18" charset="0"/>
              </a:rPr>
              <a:t> Active listening is a skill that serves students well beyond their academic years. It promotes a mindset of lifelong learning and continuous improvement, which is essential in an ever-evolving world.</a:t>
            </a:r>
          </a:p>
          <a:p>
            <a:pPr>
              <a:buFont typeface="Wingdings" panose="05000000000000000000" pitchFamily="2" charset="2"/>
              <a:buChar char="ü"/>
            </a:pPr>
            <a:endParaRPr lang="en-MU" sz="2000" dirty="0"/>
          </a:p>
        </p:txBody>
      </p:sp>
    </p:spTree>
    <p:extLst>
      <p:ext uri="{BB962C8B-B14F-4D97-AF65-F5344CB8AC3E}">
        <p14:creationId xmlns:p14="http://schemas.microsoft.com/office/powerpoint/2010/main" val="2595315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84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AAB22C-FDAE-86FD-CFA8-5D7FBAAAAB2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b="1" kern="1200">
                <a:solidFill>
                  <a:srgbClr val="FFFFFF"/>
                </a:solidFill>
                <a:latin typeface="+mj-lt"/>
                <a:ea typeface="+mj-ea"/>
                <a:cs typeface="+mj-cs"/>
              </a:rPr>
              <a:t>Tips to be an active listener</a:t>
            </a:r>
          </a:p>
        </p:txBody>
      </p:sp>
      <p:pic>
        <p:nvPicPr>
          <p:cNvPr id="9" name="Content Placeholder 8">
            <a:extLst>
              <a:ext uri="{FF2B5EF4-FFF2-40B4-BE49-F238E27FC236}">
                <a16:creationId xmlns:a16="http://schemas.microsoft.com/office/drawing/2014/main" id="{A06F20CD-8D1F-7569-0D86-40277771C741}"/>
              </a:ext>
            </a:extLst>
          </p:cNvPr>
          <p:cNvPicPr>
            <a:picLocks noGrp="1" noChangeAspect="1"/>
          </p:cNvPicPr>
          <p:nvPr>
            <p:ph idx="1"/>
          </p:nvPr>
        </p:nvPicPr>
        <p:blipFill>
          <a:blip r:embed="rId2"/>
          <a:stretch>
            <a:fillRect/>
          </a:stretch>
        </p:blipFill>
        <p:spPr>
          <a:xfrm>
            <a:off x="4471811" y="961812"/>
            <a:ext cx="6953273" cy="5423554"/>
          </a:xfrm>
          <a:prstGeom prst="rect">
            <a:avLst/>
          </a:prstGeom>
        </p:spPr>
      </p:pic>
      <p:sp>
        <p:nvSpPr>
          <p:cNvPr id="11" name="TextBox 10">
            <a:extLst>
              <a:ext uri="{FF2B5EF4-FFF2-40B4-BE49-F238E27FC236}">
                <a16:creationId xmlns:a16="http://schemas.microsoft.com/office/drawing/2014/main" id="{3B950171-43FB-1D11-65DA-D14DE821639A}"/>
              </a:ext>
            </a:extLst>
          </p:cNvPr>
          <p:cNvSpPr txBox="1"/>
          <p:nvPr/>
        </p:nvSpPr>
        <p:spPr>
          <a:xfrm rot="10800000" flipV="1">
            <a:off x="2517055" y="5990458"/>
            <a:ext cx="9606118" cy="461665"/>
          </a:xfrm>
          <a:prstGeom prst="rect">
            <a:avLst/>
          </a:prstGeom>
          <a:noFill/>
        </p:spPr>
        <p:txBody>
          <a:bodyPr wrap="square">
            <a:spAutoFit/>
          </a:bodyPr>
          <a:lstStyle/>
          <a:p>
            <a:pPr marL="0" indent="0" algn="just">
              <a:buNone/>
            </a:pPr>
            <a:r>
              <a:rPr lang="en-US" sz="1200" b="1" dirty="0">
                <a:latin typeface="Times New Roman" panose="02020603050405020304" pitchFamily="18" charset="0"/>
                <a:cs typeface="Times New Roman" panose="02020603050405020304" pitchFamily="18" charset="0"/>
              </a:rPr>
              <a:t>Source</a:t>
            </a:r>
            <a:r>
              <a:rPr lang="en-US" sz="1200" dirty="0">
                <a:latin typeface="Times New Roman" panose="02020603050405020304" pitchFamily="18" charset="0"/>
                <a:cs typeface="Times New Roman" panose="02020603050405020304" pitchFamily="18" charset="0"/>
              </a:rPr>
              <a:t>: https://www.monash.edu/student-academic-success/improve-your-academic-english/strategies-for-listening-and-reading/listening-to-academic-english</a:t>
            </a:r>
            <a:endParaRPr lang="en-M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9967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White paper ships being led by a yellow ship">
            <a:extLst>
              <a:ext uri="{FF2B5EF4-FFF2-40B4-BE49-F238E27FC236}">
                <a16:creationId xmlns:a16="http://schemas.microsoft.com/office/drawing/2014/main" id="{D72F3327-D333-FA32-255E-5D32B1EBE63A}"/>
              </a:ext>
            </a:extLst>
          </p:cNvPr>
          <p:cNvPicPr>
            <a:picLocks noChangeAspect="1"/>
          </p:cNvPicPr>
          <p:nvPr/>
        </p:nvPicPr>
        <p:blipFill rotWithShape="1">
          <a:blip r:embed="rId2"/>
          <a:srcRect t="14951" b="795"/>
          <a:stretch/>
        </p:blipFill>
        <p:spPr>
          <a:xfrm>
            <a:off x="20" y="1282"/>
            <a:ext cx="12191980" cy="6856718"/>
          </a:xfrm>
          <a:prstGeom prst="rect">
            <a:avLst/>
          </a:prstGeom>
        </p:spPr>
      </p:pic>
      <p:sp>
        <p:nvSpPr>
          <p:cNvPr id="3" name="Content Placeholder 2">
            <a:extLst>
              <a:ext uri="{FF2B5EF4-FFF2-40B4-BE49-F238E27FC236}">
                <a16:creationId xmlns:a16="http://schemas.microsoft.com/office/drawing/2014/main" id="{2CCD5497-E1AE-2FA6-6053-9BD86D12EA21}"/>
              </a:ext>
            </a:extLst>
          </p:cNvPr>
          <p:cNvSpPr>
            <a:spLocks noGrp="1"/>
          </p:cNvSpPr>
          <p:nvPr>
            <p:ph idx="4294967295"/>
          </p:nvPr>
        </p:nvSpPr>
        <p:spPr>
          <a:xfrm>
            <a:off x="835741" y="1140542"/>
            <a:ext cx="11031793" cy="5270090"/>
          </a:xfrm>
        </p:spPr>
        <p:txBody>
          <a:bodyPr>
            <a:normAutofit/>
          </a:bodyPr>
          <a:lstStyle/>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Active listening is a deliberate effort to listen with concentration, attention and focus to understand the meaning being conveyed by the speaker.</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 An active listener is content-oriented in that they listen to what the speaker says. They listen for information, ideas and explanations.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Additionally, an active listener focuses on how the speaker conveys their message. They observe both verbal and non-verbal cues used by the speaker.</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 Active listening will help develop your understanding of the content being presented and help you to understand its application to your learning.</a:t>
            </a:r>
          </a:p>
          <a:p>
            <a:pPr marL="0" indent="0">
              <a:buNone/>
            </a:pPr>
            <a:r>
              <a:rPr lang="en-US" sz="1300" b="1" dirty="0">
                <a:latin typeface="Times New Roman" panose="02020603050405020304" pitchFamily="18" charset="0"/>
                <a:cs typeface="Times New Roman" panose="02020603050405020304" pitchFamily="18" charset="0"/>
              </a:rPr>
              <a:t>Source</a:t>
            </a:r>
            <a:r>
              <a:rPr lang="en-US" sz="1300" dirty="0">
                <a:latin typeface="Times New Roman" panose="02020603050405020304" pitchFamily="18" charset="0"/>
                <a:cs typeface="Times New Roman" panose="02020603050405020304" pitchFamily="18" charset="0"/>
              </a:rPr>
              <a:t>: https://www.monash.edu/student-academic-success/improve-your-academic-english/strategies-for-listening-and-reading/listening-to-academic-english/active-listening</a:t>
            </a:r>
            <a:endParaRPr lang="en-MU" sz="1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982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wo telephones communicating">
            <a:extLst>
              <a:ext uri="{FF2B5EF4-FFF2-40B4-BE49-F238E27FC236}">
                <a16:creationId xmlns:a16="http://schemas.microsoft.com/office/drawing/2014/main" id="{0FD71D66-8768-674F-1E8E-81473A4381C6}"/>
              </a:ext>
            </a:extLst>
          </p:cNvPr>
          <p:cNvPicPr>
            <a:picLocks noChangeAspect="1"/>
          </p:cNvPicPr>
          <p:nvPr/>
        </p:nvPicPr>
        <p:blipFill rotWithShape="1">
          <a:blip r:embed="rId2"/>
          <a:srcRect t="12036" r="9091" b="19782"/>
          <a:stretch/>
        </p:blipFill>
        <p:spPr>
          <a:xfrm>
            <a:off x="-1" y="10"/>
            <a:ext cx="12192001" cy="6857990"/>
          </a:xfrm>
          <a:prstGeom prst="rect">
            <a:avLst/>
          </a:prstGeom>
        </p:spPr>
      </p:pic>
      <p:sp>
        <p:nvSpPr>
          <p:cNvPr id="21" name="Rectangle 20">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5" y="-1524511"/>
            <a:ext cx="4592270" cy="12192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88AD52-2786-6706-6C74-F96CE6B2219C}"/>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b="1">
                <a:solidFill>
                  <a:schemeClr val="bg1"/>
                </a:solidFill>
              </a:rPr>
              <a:t>Active listening strategies</a:t>
            </a:r>
          </a:p>
        </p:txBody>
      </p:sp>
      <p:sp>
        <p:nvSpPr>
          <p:cNvPr id="23" name="Rectangle: Rounded Corners 22">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19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2192</Words>
  <Application>Microsoft Office PowerPoint</Application>
  <PresentationFormat>Widescreen</PresentationFormat>
  <Paragraphs>126</Paragraphs>
  <Slides>22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Times New Roman</vt:lpstr>
      <vt:lpstr>Wingdings</vt:lpstr>
      <vt:lpstr>Office Theme</vt:lpstr>
      <vt:lpstr>ACADEMIC LISTENING </vt:lpstr>
      <vt:lpstr>ACTIVE LISTENING </vt:lpstr>
      <vt:lpstr>ADEPT LISTENING: 2 PRIMARY DOMAINS </vt:lpstr>
      <vt:lpstr>AIMS of ACTIVE LISTENING </vt:lpstr>
      <vt:lpstr>AIMS of ACTIVE LISTENING </vt:lpstr>
      <vt:lpstr>AIMS of ACTIVE LISTENING </vt:lpstr>
      <vt:lpstr>Tips to be an active listener</vt:lpstr>
      <vt:lpstr>PowerPoint Presentation</vt:lpstr>
      <vt:lpstr>Active listening strategies</vt:lpstr>
      <vt:lpstr>State of mind</vt:lpstr>
      <vt:lpstr>Non-Verbal Strategies </vt:lpstr>
      <vt:lpstr>Verbal Strategies </vt:lpstr>
      <vt:lpstr>Listening to lectures</vt:lpstr>
      <vt:lpstr>Enhancing Lecture Experience through Active Listening Strategies</vt:lpstr>
      <vt:lpstr>Enhancing Lecture Experience through Active Listening Strategies</vt:lpstr>
      <vt:lpstr>Enhancing Lecture Experience through Active Listening Strategies</vt:lpstr>
      <vt:lpstr>BEFORE LISTENING</vt:lpstr>
      <vt:lpstr>WHILE LISTENING </vt:lpstr>
      <vt:lpstr>AFTER LISTENING </vt:lpstr>
      <vt:lpstr>PowerPoint Presentation</vt:lpstr>
      <vt:lpstr>Listening in learning scenarios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ACTIVE LISTENING</dc:title>
  <dc:creator>Shyama Ramsamy</dc:creator>
  <cp:lastModifiedBy>User</cp:lastModifiedBy>
  <cp:revision>55</cp:revision>
  <dcterms:created xsi:type="dcterms:W3CDTF">2023-09-25T18:42:43Z</dcterms:created>
  <dcterms:modified xsi:type="dcterms:W3CDTF">2025-05-09T12:38:25Z</dcterms:modified>
</cp:coreProperties>
</file>