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1"/>
  </p:notesMasterIdLst>
  <p:handoutMasterIdLst>
    <p:handoutMasterId r:id="rId22"/>
  </p:handoutMasterIdLst>
  <p:sldIdLst>
    <p:sldId id="387" r:id="rId2"/>
    <p:sldId id="405" r:id="rId3"/>
    <p:sldId id="404" r:id="rId4"/>
    <p:sldId id="389" r:id="rId5"/>
    <p:sldId id="396" r:id="rId6"/>
    <p:sldId id="397" r:id="rId7"/>
    <p:sldId id="413" r:id="rId8"/>
    <p:sldId id="399" r:id="rId9"/>
    <p:sldId id="400" r:id="rId10"/>
    <p:sldId id="402" r:id="rId11"/>
    <p:sldId id="412" r:id="rId12"/>
    <p:sldId id="401" r:id="rId13"/>
    <p:sldId id="406" r:id="rId14"/>
    <p:sldId id="407" r:id="rId15"/>
    <p:sldId id="411" r:id="rId16"/>
    <p:sldId id="408" r:id="rId17"/>
    <p:sldId id="409" r:id="rId18"/>
    <p:sldId id="410" r:id="rId19"/>
    <p:sldId id="403" r:id="rId20"/>
  </p:sldIdLst>
  <p:sldSz cx="9906000" cy="6858000" type="A4"/>
  <p:notesSz cx="10020300" cy="6888163"/>
  <p:defaultTex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E0000"/>
    <a:srgbClr val="000000"/>
    <a:srgbClr val="0000CC"/>
    <a:srgbClr val="007DBE"/>
    <a:srgbClr val="636466"/>
    <a:srgbClr val="FFFFFF"/>
    <a:srgbClr val="F8F8F8"/>
    <a:srgbClr val="F2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3907" autoAdjust="0"/>
  </p:normalViewPr>
  <p:slideViewPr>
    <p:cSldViewPr>
      <p:cViewPr varScale="1">
        <p:scale>
          <a:sx n="88" d="100"/>
          <a:sy n="88" d="100"/>
        </p:scale>
        <p:origin x="1123" y="62"/>
      </p:cViewPr>
      <p:guideLst>
        <p:guide orient="horz" pos="2160"/>
        <p:guide pos="312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FB138D2-9DD3-BFEE-6B03-A4C8CF1734B0}"/>
              </a:ext>
            </a:extLst>
          </p:cNvPr>
          <p:cNvSpPr>
            <a:spLocks noGrp="1"/>
          </p:cNvSpPr>
          <p:nvPr>
            <p:ph type="hdr" sz="quarter"/>
          </p:nvPr>
        </p:nvSpPr>
        <p:spPr>
          <a:xfrm>
            <a:off x="0" y="0"/>
            <a:ext cx="4341813" cy="34448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fr-FR"/>
          </a:p>
        </p:txBody>
      </p:sp>
      <p:sp>
        <p:nvSpPr>
          <p:cNvPr id="3" name="Date Placeholder 2">
            <a:extLst>
              <a:ext uri="{FF2B5EF4-FFF2-40B4-BE49-F238E27FC236}">
                <a16:creationId xmlns:a16="http://schemas.microsoft.com/office/drawing/2014/main" id="{1826D06A-3EB0-487A-8621-C8FC1C86C4FB}"/>
              </a:ext>
            </a:extLst>
          </p:cNvPr>
          <p:cNvSpPr>
            <a:spLocks noGrp="1"/>
          </p:cNvSpPr>
          <p:nvPr>
            <p:ph type="dt" sz="quarter" idx="1"/>
          </p:nvPr>
        </p:nvSpPr>
        <p:spPr>
          <a:xfrm>
            <a:off x="5675313" y="0"/>
            <a:ext cx="4343400" cy="34448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472E8E78-1282-419B-9BCC-83959E08192E}" type="datetimeFigureOut">
              <a:rPr lang="fr-FR"/>
              <a:pPr>
                <a:defRPr/>
              </a:pPr>
              <a:t>13/07/2025</a:t>
            </a:fld>
            <a:endParaRPr lang="fr-FR"/>
          </a:p>
        </p:txBody>
      </p:sp>
      <p:sp>
        <p:nvSpPr>
          <p:cNvPr id="4" name="Footer Placeholder 3">
            <a:extLst>
              <a:ext uri="{FF2B5EF4-FFF2-40B4-BE49-F238E27FC236}">
                <a16:creationId xmlns:a16="http://schemas.microsoft.com/office/drawing/2014/main" id="{49FF8B96-3623-FDD0-986A-4B1AD941FFEE}"/>
              </a:ext>
            </a:extLst>
          </p:cNvPr>
          <p:cNvSpPr>
            <a:spLocks noGrp="1"/>
          </p:cNvSpPr>
          <p:nvPr>
            <p:ph type="ftr" sz="quarter" idx="2"/>
          </p:nvPr>
        </p:nvSpPr>
        <p:spPr>
          <a:xfrm>
            <a:off x="0" y="6542088"/>
            <a:ext cx="4341813" cy="3444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fr-FR"/>
          </a:p>
        </p:txBody>
      </p:sp>
      <p:sp>
        <p:nvSpPr>
          <p:cNvPr id="5" name="Slide Number Placeholder 4">
            <a:extLst>
              <a:ext uri="{FF2B5EF4-FFF2-40B4-BE49-F238E27FC236}">
                <a16:creationId xmlns:a16="http://schemas.microsoft.com/office/drawing/2014/main" id="{25FF961A-6D77-65B0-5A7F-4872636C64E6}"/>
              </a:ext>
            </a:extLst>
          </p:cNvPr>
          <p:cNvSpPr>
            <a:spLocks noGrp="1"/>
          </p:cNvSpPr>
          <p:nvPr>
            <p:ph type="sldNum" sz="quarter" idx="3"/>
          </p:nvPr>
        </p:nvSpPr>
        <p:spPr>
          <a:xfrm>
            <a:off x="5675313" y="6542088"/>
            <a:ext cx="4343400" cy="3444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CE9A515B-47F3-4523-AA61-0293AF75E958}" type="slidenum">
              <a:rPr lang="fr-FR" altLang="fr-FR"/>
              <a:pPr/>
              <a:t>‹#›</a:t>
            </a:fld>
            <a:endParaRPr lang="fr-FR" alt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9985DFE-529C-683E-35BE-2518EFAFA02E}"/>
              </a:ext>
            </a:extLst>
          </p:cNvPr>
          <p:cNvSpPr>
            <a:spLocks noGrp="1"/>
          </p:cNvSpPr>
          <p:nvPr>
            <p:ph type="hdr" sz="quarter"/>
          </p:nvPr>
        </p:nvSpPr>
        <p:spPr>
          <a:xfrm>
            <a:off x="0" y="0"/>
            <a:ext cx="4341813" cy="344488"/>
          </a:xfrm>
          <a:prstGeom prst="rect">
            <a:avLst/>
          </a:prstGeom>
        </p:spPr>
        <p:txBody>
          <a:bodyPr vert="horz" lIns="96616" tIns="48308" rIns="96616" bIns="48308" rtlCol="0"/>
          <a:lstStyle>
            <a:lvl1pPr algn="l" eaLnBrk="1" fontAlgn="auto" hangingPunct="1">
              <a:spcBef>
                <a:spcPts val="0"/>
              </a:spcBef>
              <a:spcAft>
                <a:spcPts val="0"/>
              </a:spcAft>
              <a:defRPr sz="1300">
                <a:latin typeface="+mn-lt"/>
                <a:cs typeface="+mn-cs"/>
              </a:defRPr>
            </a:lvl1pPr>
          </a:lstStyle>
          <a:p>
            <a:pPr>
              <a:defRPr/>
            </a:pPr>
            <a:endParaRPr lang="en-US"/>
          </a:p>
        </p:txBody>
      </p:sp>
      <p:sp>
        <p:nvSpPr>
          <p:cNvPr id="3" name="Date Placeholder 2">
            <a:extLst>
              <a:ext uri="{FF2B5EF4-FFF2-40B4-BE49-F238E27FC236}">
                <a16:creationId xmlns:a16="http://schemas.microsoft.com/office/drawing/2014/main" id="{EA8D75D9-7A91-3708-5256-764285272D33}"/>
              </a:ext>
            </a:extLst>
          </p:cNvPr>
          <p:cNvSpPr>
            <a:spLocks noGrp="1"/>
          </p:cNvSpPr>
          <p:nvPr>
            <p:ph type="dt" idx="1"/>
          </p:nvPr>
        </p:nvSpPr>
        <p:spPr>
          <a:xfrm>
            <a:off x="5676900" y="0"/>
            <a:ext cx="4341813" cy="344488"/>
          </a:xfrm>
          <a:prstGeom prst="rect">
            <a:avLst/>
          </a:prstGeom>
        </p:spPr>
        <p:txBody>
          <a:bodyPr vert="horz" lIns="96616" tIns="48308" rIns="96616" bIns="48308" rtlCol="0"/>
          <a:lstStyle>
            <a:lvl1pPr algn="r" eaLnBrk="1" fontAlgn="auto" hangingPunct="1">
              <a:spcBef>
                <a:spcPts val="0"/>
              </a:spcBef>
              <a:spcAft>
                <a:spcPts val="0"/>
              </a:spcAft>
              <a:defRPr sz="1300">
                <a:latin typeface="+mn-lt"/>
                <a:cs typeface="+mn-cs"/>
              </a:defRPr>
            </a:lvl1pPr>
          </a:lstStyle>
          <a:p>
            <a:pPr>
              <a:defRPr/>
            </a:pPr>
            <a:fld id="{E2F0F04F-4441-42BF-8518-11DDF3E2FDD2}" type="datetimeFigureOut">
              <a:rPr lang="en-US"/>
              <a:pPr>
                <a:defRPr/>
              </a:pPr>
              <a:t>7/13/2025</a:t>
            </a:fld>
            <a:endParaRPr lang="en-US"/>
          </a:p>
        </p:txBody>
      </p:sp>
      <p:sp>
        <p:nvSpPr>
          <p:cNvPr id="4" name="Slide Image Placeholder 3">
            <a:extLst>
              <a:ext uri="{FF2B5EF4-FFF2-40B4-BE49-F238E27FC236}">
                <a16:creationId xmlns:a16="http://schemas.microsoft.com/office/drawing/2014/main" id="{B6AF33BC-A7F3-F20F-C1DA-03483121E635}"/>
              </a:ext>
            </a:extLst>
          </p:cNvPr>
          <p:cNvSpPr>
            <a:spLocks noGrp="1" noRot="1" noChangeAspect="1"/>
          </p:cNvSpPr>
          <p:nvPr>
            <p:ph type="sldImg" idx="2"/>
          </p:nvPr>
        </p:nvSpPr>
        <p:spPr>
          <a:xfrm>
            <a:off x="3143250" y="515938"/>
            <a:ext cx="3733800" cy="2584450"/>
          </a:xfrm>
          <a:prstGeom prst="rect">
            <a:avLst/>
          </a:prstGeom>
          <a:noFill/>
          <a:ln w="12700">
            <a:solidFill>
              <a:prstClr val="black"/>
            </a:solidFill>
          </a:ln>
        </p:spPr>
        <p:txBody>
          <a:bodyPr vert="horz" lIns="96616" tIns="48308" rIns="96616" bIns="48308" rtlCol="0" anchor="ctr"/>
          <a:lstStyle/>
          <a:p>
            <a:pPr lvl="0"/>
            <a:endParaRPr lang="en-US" noProof="0"/>
          </a:p>
        </p:txBody>
      </p:sp>
      <p:sp>
        <p:nvSpPr>
          <p:cNvPr id="5" name="Notes Placeholder 4">
            <a:extLst>
              <a:ext uri="{FF2B5EF4-FFF2-40B4-BE49-F238E27FC236}">
                <a16:creationId xmlns:a16="http://schemas.microsoft.com/office/drawing/2014/main" id="{44EB4E2D-3728-B089-762F-11AF33A98FEB}"/>
              </a:ext>
            </a:extLst>
          </p:cNvPr>
          <p:cNvSpPr>
            <a:spLocks noGrp="1"/>
          </p:cNvSpPr>
          <p:nvPr>
            <p:ph type="body" sz="quarter" idx="3"/>
          </p:nvPr>
        </p:nvSpPr>
        <p:spPr>
          <a:xfrm>
            <a:off x="1001713" y="3271838"/>
            <a:ext cx="8016875" cy="3100387"/>
          </a:xfrm>
          <a:prstGeom prst="rect">
            <a:avLst/>
          </a:prstGeom>
        </p:spPr>
        <p:txBody>
          <a:bodyPr vert="horz" lIns="96616" tIns="48308" rIns="96616" bIns="48308"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D273AED4-8E8A-F366-6A20-6031BE2BB42B}"/>
              </a:ext>
            </a:extLst>
          </p:cNvPr>
          <p:cNvSpPr>
            <a:spLocks noGrp="1"/>
          </p:cNvSpPr>
          <p:nvPr>
            <p:ph type="ftr" sz="quarter" idx="4"/>
          </p:nvPr>
        </p:nvSpPr>
        <p:spPr>
          <a:xfrm>
            <a:off x="0" y="6542088"/>
            <a:ext cx="4341813" cy="344487"/>
          </a:xfrm>
          <a:prstGeom prst="rect">
            <a:avLst/>
          </a:prstGeom>
        </p:spPr>
        <p:txBody>
          <a:bodyPr vert="horz" lIns="96616" tIns="48308" rIns="96616" bIns="48308" rtlCol="0" anchor="b"/>
          <a:lstStyle>
            <a:lvl1pPr algn="l" eaLnBrk="1" fontAlgn="auto" hangingPunct="1">
              <a:spcBef>
                <a:spcPts val="0"/>
              </a:spcBef>
              <a:spcAft>
                <a:spcPts val="0"/>
              </a:spcAft>
              <a:defRPr sz="1300">
                <a:latin typeface="+mn-lt"/>
                <a:cs typeface="+mn-cs"/>
              </a:defRPr>
            </a:lvl1pPr>
          </a:lstStyle>
          <a:p>
            <a:pPr>
              <a:defRPr/>
            </a:pPr>
            <a:endParaRPr lang="en-US"/>
          </a:p>
        </p:txBody>
      </p:sp>
      <p:sp>
        <p:nvSpPr>
          <p:cNvPr id="7" name="Slide Number Placeholder 6">
            <a:extLst>
              <a:ext uri="{FF2B5EF4-FFF2-40B4-BE49-F238E27FC236}">
                <a16:creationId xmlns:a16="http://schemas.microsoft.com/office/drawing/2014/main" id="{452EEB21-FA51-2A6D-EEF4-89F13F58920C}"/>
              </a:ext>
            </a:extLst>
          </p:cNvPr>
          <p:cNvSpPr>
            <a:spLocks noGrp="1"/>
          </p:cNvSpPr>
          <p:nvPr>
            <p:ph type="sldNum" sz="quarter" idx="5"/>
          </p:nvPr>
        </p:nvSpPr>
        <p:spPr>
          <a:xfrm>
            <a:off x="5676900" y="6542088"/>
            <a:ext cx="4341813" cy="344487"/>
          </a:xfrm>
          <a:prstGeom prst="rect">
            <a:avLst/>
          </a:prstGeom>
        </p:spPr>
        <p:txBody>
          <a:bodyPr vert="horz" wrap="square" lIns="96616" tIns="48308" rIns="96616" bIns="48308" numCol="1" anchor="b" anchorCtr="0" compatLnSpc="1">
            <a:prstTxWarp prst="textNoShape">
              <a:avLst/>
            </a:prstTxWarp>
          </a:bodyPr>
          <a:lstStyle>
            <a:lvl1pPr algn="r" eaLnBrk="1" hangingPunct="1">
              <a:defRPr sz="1300">
                <a:latin typeface="Calibri" panose="020F0502020204030204" pitchFamily="34" charset="0"/>
              </a:defRPr>
            </a:lvl1pPr>
          </a:lstStyle>
          <a:p>
            <a:fld id="{3C5D20E1-5F6C-44C5-BDC1-A7E6C9FEC46A}" type="slidenum">
              <a:rPr lang="en-US" altLang="fr-FR"/>
              <a:pPr/>
              <a:t>‹#›</a:t>
            </a:fld>
            <a:endParaRPr lang="en-US"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48445292-F5B5-987F-979A-9707F8E7895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8A70953B-567F-DAC0-0AE4-BC338BE8532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fr-FR"/>
          </a:p>
        </p:txBody>
      </p:sp>
      <p:sp>
        <p:nvSpPr>
          <p:cNvPr id="12292" name="Slide Number Placeholder 3">
            <a:extLst>
              <a:ext uri="{FF2B5EF4-FFF2-40B4-BE49-F238E27FC236}">
                <a16:creationId xmlns:a16="http://schemas.microsoft.com/office/drawing/2014/main" id="{7A629952-7105-D862-127A-F7204B0BFA7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8876F85-51CD-437A-BB6A-83AF2ABF1261}" type="slidenum">
              <a:rPr lang="en-US" altLang="fr-FR" sz="1300"/>
              <a:pPr>
                <a:spcBef>
                  <a:spcPct val="0"/>
                </a:spcBef>
              </a:pPr>
              <a:t>1</a:t>
            </a:fld>
            <a:endParaRPr lang="en-US" altLang="fr-FR" sz="130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D666FCA8-5BBC-94CB-53D4-2A035FF3B08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itle 8"/>
          <p:cNvSpPr>
            <a:spLocks noGrp="1"/>
          </p:cNvSpPr>
          <p:nvPr>
            <p:ph type="ctrTitle"/>
          </p:nvPr>
        </p:nvSpPr>
        <p:spPr>
          <a:xfrm>
            <a:off x="1143000" y="457200"/>
            <a:ext cx="6448548" cy="805820"/>
          </a:xfrm>
        </p:spPr>
        <p:txBody>
          <a:bodyPr anchor="t"/>
          <a:lstStyle>
            <a:lvl1pPr marL="0" indent="0" algn="l">
              <a:tabLst/>
              <a:defRPr lang="en-US" sz="3200" b="1" kern="1200" dirty="0">
                <a:solidFill>
                  <a:srgbClr val="636466"/>
                </a:solidFill>
                <a:latin typeface="Century Gothic" panose="020B0502020202020204" pitchFamily="34" charset="0"/>
                <a:ea typeface="+mj-ea"/>
                <a:cs typeface="Arial" pitchFamily="34" charset="0"/>
              </a:defRPr>
            </a:lvl1pPr>
          </a:lstStyle>
          <a:p>
            <a:pPr lvl="0"/>
            <a:r>
              <a:rPr lang="en-US" dirty="0"/>
              <a:t>Click to edit Master title style</a:t>
            </a:r>
          </a:p>
        </p:txBody>
      </p:sp>
    </p:spTree>
    <p:extLst>
      <p:ext uri="{BB962C8B-B14F-4D97-AF65-F5344CB8AC3E}">
        <p14:creationId xmlns:p14="http://schemas.microsoft.com/office/powerpoint/2010/main" val="4082852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and Content">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99503B2F-2142-1C7B-1101-F799F3C980C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 Placeholder 29"/>
          <p:cNvSpPr>
            <a:spLocks noGrp="1"/>
          </p:cNvSpPr>
          <p:nvPr>
            <p:ph idx="1"/>
          </p:nvPr>
        </p:nvSpPr>
        <p:spPr bwMode="auto">
          <a:xfrm>
            <a:off x="1219200" y="1447800"/>
            <a:ext cx="7967722" cy="4648200"/>
          </a:xfrm>
          <a:prstGeom prst="rect">
            <a:avLst/>
          </a:prstGeom>
          <a:noFill/>
          <a:ln w="9525">
            <a:noFill/>
            <a:miter lim="800000"/>
            <a:headEnd/>
            <a:tailEnd/>
          </a:ln>
        </p:spPr>
        <p:txBody>
          <a:bodyPr/>
          <a:lstStyle>
            <a:lvl1pPr algn="l" rtl="0" eaLnBrk="0" fontAlgn="base" hangingPunct="0">
              <a:spcBef>
                <a:spcPct val="20000"/>
              </a:spcBef>
              <a:spcAft>
                <a:spcPct val="0"/>
              </a:spcAft>
              <a:buClr>
                <a:schemeClr val="tx2">
                  <a:lumMod val="25000"/>
                </a:schemeClr>
              </a:buClr>
              <a:buFont typeface="Wingdings 2" pitchFamily="18" charset="2"/>
              <a:buChar char=""/>
              <a:defRPr lang="en-US" sz="2800" kern="1200" dirty="0" smtClean="0">
                <a:solidFill>
                  <a:srgbClr val="636466"/>
                </a:solidFill>
                <a:latin typeface="Arial" pitchFamily="34" charset="0"/>
                <a:ea typeface="+mn-ea"/>
                <a:cs typeface="Arial" pitchFamily="34" charset="0"/>
              </a:defRPr>
            </a:lvl1pPr>
            <a:lvl2pPr algn="l" rtl="0" eaLnBrk="0" fontAlgn="base" hangingPunct="0">
              <a:spcBef>
                <a:spcPct val="20000"/>
              </a:spcBef>
              <a:spcAft>
                <a:spcPct val="0"/>
              </a:spcAft>
              <a:buFont typeface="Arial" pitchFamily="34" charset="0"/>
              <a:buChar char="-"/>
              <a:defRPr lang="en-US" sz="2800" kern="1200" dirty="0" smtClean="0">
                <a:solidFill>
                  <a:schemeClr val="tx2">
                    <a:lumMod val="25000"/>
                  </a:schemeClr>
                </a:solidFill>
                <a:latin typeface="Arial" pitchFamily="34" charset="0"/>
                <a:ea typeface="+mn-ea"/>
                <a:cs typeface="Arial" pitchFamily="34" charset="0"/>
              </a:defRPr>
            </a:lvl2pPr>
            <a:lvl3pPr algn="l" rtl="0" eaLnBrk="0" fontAlgn="base" hangingPunct="0">
              <a:spcBef>
                <a:spcPct val="20000"/>
              </a:spcBef>
              <a:spcAft>
                <a:spcPct val="0"/>
              </a:spcAft>
              <a:defRPr lang="en-US" sz="2800" kern="1200" dirty="0" smtClean="0">
                <a:solidFill>
                  <a:schemeClr val="tx2">
                    <a:lumMod val="25000"/>
                  </a:schemeClr>
                </a:solidFill>
                <a:latin typeface="Arial" pitchFamily="34" charset="0"/>
                <a:ea typeface="+mn-ea"/>
                <a:cs typeface="Arial" pitchFamily="34" charset="0"/>
              </a:defRPr>
            </a:lvl3pPr>
            <a:lvl4pPr algn="l" rtl="0" eaLnBrk="0" fontAlgn="base" hangingPunct="0">
              <a:spcBef>
                <a:spcPct val="20000"/>
              </a:spcBef>
              <a:spcAft>
                <a:spcPct val="0"/>
              </a:spcAft>
              <a:defRPr lang="en-US" sz="2800" kern="1200" dirty="0" smtClean="0">
                <a:solidFill>
                  <a:schemeClr val="tx2">
                    <a:lumMod val="25000"/>
                  </a:schemeClr>
                </a:solidFill>
                <a:latin typeface="Arial" pitchFamily="34" charset="0"/>
                <a:ea typeface="+mn-ea"/>
                <a:cs typeface="Arial" pitchFamily="34" charset="0"/>
              </a:defRPr>
            </a:lvl4pPr>
            <a:lvl5pPr algn="l" rtl="0" eaLnBrk="0" fontAlgn="base" hangingPunct="0">
              <a:spcBef>
                <a:spcPct val="20000"/>
              </a:spcBef>
              <a:spcAft>
                <a:spcPct val="0"/>
              </a:spcAft>
              <a:defRPr lang="en-US" sz="2800" kern="1200" dirty="0" smtClean="0">
                <a:solidFill>
                  <a:schemeClr val="tx2">
                    <a:lumMod val="25000"/>
                  </a:schemeClr>
                </a:solidFill>
                <a:latin typeface="Arial" pitchFamily="34" charset="0"/>
                <a:ea typeface="+mn-ea"/>
                <a:cs typeface="Arial" pitchFamily="34" charset="0"/>
              </a:defRPr>
            </a:lvl5pPr>
          </a:lstStyle>
          <a:p>
            <a:pPr lvl="0"/>
            <a:r>
              <a:rPr lang="en-US" noProof="0" dirty="0"/>
              <a:t>Click to edit Master text styles</a:t>
            </a:r>
          </a:p>
        </p:txBody>
      </p:sp>
      <p:sp>
        <p:nvSpPr>
          <p:cNvPr id="13" name="Title Placeholder 8"/>
          <p:cNvSpPr>
            <a:spLocks noGrp="1"/>
          </p:cNvSpPr>
          <p:nvPr>
            <p:ph type="title"/>
          </p:nvPr>
        </p:nvSpPr>
        <p:spPr bwMode="auto">
          <a:xfrm>
            <a:off x="1209628" y="152400"/>
            <a:ext cx="7977294" cy="1143000"/>
          </a:xfrm>
          <a:prstGeom prst="rect">
            <a:avLst/>
          </a:prstGeom>
          <a:noFill/>
          <a:ln w="9525">
            <a:noFill/>
            <a:miter lim="800000"/>
            <a:headEnd/>
            <a:tailEnd/>
          </a:ln>
        </p:spPr>
        <p:txBody>
          <a:bodyPr/>
          <a:lstStyle>
            <a:lvl1pPr>
              <a:defRPr>
                <a:solidFill>
                  <a:srgbClr val="636466"/>
                </a:solidFill>
              </a:defRPr>
            </a:lvl1pPr>
          </a:lstStyle>
          <a:p>
            <a:pPr lvl="0"/>
            <a:r>
              <a:rPr lang="en-US" dirty="0"/>
              <a:t>Click to edit Master title style</a:t>
            </a:r>
          </a:p>
        </p:txBody>
      </p:sp>
    </p:spTree>
    <p:extLst>
      <p:ext uri="{BB962C8B-B14F-4D97-AF65-F5344CB8AC3E}">
        <p14:creationId xmlns:p14="http://schemas.microsoft.com/office/powerpoint/2010/main" val="3380068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33D3FC9B-58B0-74F5-8690-4DE605E818E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0"/>
            <a:ext cx="9906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674455" y="5542306"/>
            <a:ext cx="6926745" cy="714380"/>
          </a:xfrm>
        </p:spPr>
        <p:txBody>
          <a:bodyPr tIns="0" bIns="0" anchor="b"/>
          <a:lstStyle>
            <a:lvl1pPr algn="r">
              <a:buNone/>
              <a:defRPr lang="en-US" sz="3000" b="1" kern="1200" cap="all" baseline="0" dirty="0">
                <a:solidFill>
                  <a:srgbClr val="000000"/>
                </a:solidFill>
                <a:latin typeface="Century Gothic" panose="020B0502020202020204" pitchFamily="34" charset="0"/>
                <a:ea typeface="+mj-ea"/>
                <a:cs typeface="Arial" pitchFamily="34" charset="0"/>
              </a:defRPr>
            </a:lvl1pPr>
          </a:lstStyle>
          <a:p>
            <a:pPr lvl="0"/>
            <a:r>
              <a:rPr lang="en-US" dirty="0"/>
              <a:t>Click to edit Master title style</a:t>
            </a:r>
          </a:p>
        </p:txBody>
      </p:sp>
      <p:sp>
        <p:nvSpPr>
          <p:cNvPr id="3" name="Text Placeholder 2"/>
          <p:cNvSpPr>
            <a:spLocks noGrp="1"/>
          </p:cNvSpPr>
          <p:nvPr>
            <p:ph type="body" idx="1"/>
          </p:nvPr>
        </p:nvSpPr>
        <p:spPr>
          <a:xfrm>
            <a:off x="2694333" y="6271591"/>
            <a:ext cx="6906867" cy="571504"/>
          </a:xfrm>
        </p:spPr>
        <p:txBody>
          <a:bodyPr lIns="45720" tIns="0" rIns="45720" bIns="0"/>
          <a:lstStyle>
            <a:lvl1pPr marL="0" indent="0" algn="r" rtl="0" eaLnBrk="0" fontAlgn="base" hangingPunct="0">
              <a:spcBef>
                <a:spcPct val="20000"/>
              </a:spcBef>
              <a:spcAft>
                <a:spcPct val="0"/>
              </a:spcAft>
              <a:buClr>
                <a:schemeClr val="accent1"/>
              </a:buClr>
              <a:buSzPct val="80000"/>
              <a:buFont typeface="Wingdings 2" pitchFamily="18" charset="2"/>
              <a:buNone/>
              <a:defRPr lang="en-US" sz="2400" kern="1200" dirty="0" smtClean="0">
                <a:solidFill>
                  <a:srgbClr val="000000"/>
                </a:solidFill>
                <a:effectLst/>
                <a:latin typeface="Century Gothic" panose="020B0502020202020204" pitchFamily="34" charset="0"/>
                <a:ea typeface="+mn-ea"/>
                <a:cs typeface="Arial"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Click to edit Master text styles</a:t>
            </a:r>
          </a:p>
        </p:txBody>
      </p:sp>
    </p:spTree>
    <p:extLst>
      <p:ext uri="{BB962C8B-B14F-4D97-AF65-F5344CB8AC3E}">
        <p14:creationId xmlns:p14="http://schemas.microsoft.com/office/powerpoint/2010/main" val="1201045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1_Section Header">
    <p:spTree>
      <p:nvGrpSpPr>
        <p:cNvPr id="1" name=""/>
        <p:cNvGrpSpPr/>
        <p:nvPr/>
      </p:nvGrpSpPr>
      <p:grpSpPr>
        <a:xfrm>
          <a:off x="0" y="0"/>
          <a:ext cx="0" cy="0"/>
          <a:chOff x="0" y="0"/>
          <a:chExt cx="0" cy="0"/>
        </a:xfrm>
      </p:grpSpPr>
      <p:pic>
        <p:nvPicPr>
          <p:cNvPr id="4" name="fe2adf20-1617-47b3-8e02-3e59ba63d990" descr="A8663F11-5A68-463D-B35A-896B55D26E2C">
            <a:extLst>
              <a:ext uri="{FF2B5EF4-FFF2-40B4-BE49-F238E27FC236}">
                <a16:creationId xmlns:a16="http://schemas.microsoft.com/office/drawing/2014/main" id="{903ACA0C-1AC6-96DE-DE73-89962E2521A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5875"/>
            <a:ext cx="9906000"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381100" y="2643182"/>
            <a:ext cx="7181850" cy="714380"/>
          </a:xfrm>
        </p:spPr>
        <p:txBody>
          <a:bodyPr tIns="0" bIns="0" anchor="b"/>
          <a:lstStyle>
            <a:lvl1pPr algn="ctr">
              <a:buNone/>
              <a:defRPr lang="en-US" sz="3600" b="1" kern="1200" dirty="0">
                <a:solidFill>
                  <a:srgbClr val="007DBE"/>
                </a:solidFill>
                <a:latin typeface="Century Gothic" panose="020B0502020202020204" pitchFamily="34" charset="0"/>
                <a:ea typeface="+mj-ea"/>
                <a:cs typeface="Arial" pitchFamily="34" charset="0"/>
              </a:defRPr>
            </a:lvl1pPr>
          </a:lstStyle>
          <a:p>
            <a:pPr lvl="0"/>
            <a:r>
              <a:rPr lang="en-US" dirty="0"/>
              <a:t>Click to edit Master title style</a:t>
            </a:r>
          </a:p>
        </p:txBody>
      </p:sp>
      <p:sp>
        <p:nvSpPr>
          <p:cNvPr id="3" name="Text Placeholder 2"/>
          <p:cNvSpPr>
            <a:spLocks noGrp="1"/>
          </p:cNvSpPr>
          <p:nvPr>
            <p:ph type="body" idx="1"/>
          </p:nvPr>
        </p:nvSpPr>
        <p:spPr>
          <a:xfrm>
            <a:off x="1381100" y="3429000"/>
            <a:ext cx="7181850" cy="571504"/>
          </a:xfrm>
        </p:spPr>
        <p:txBody>
          <a:bodyPr lIns="45720" tIns="0" rIns="45720" bIns="0"/>
          <a:lstStyle>
            <a:lvl1pPr marL="0" indent="0" algn="ctr" rtl="0" eaLnBrk="0" fontAlgn="base" hangingPunct="0">
              <a:spcBef>
                <a:spcPct val="20000"/>
              </a:spcBef>
              <a:spcAft>
                <a:spcPct val="0"/>
              </a:spcAft>
              <a:buClr>
                <a:schemeClr val="accent1"/>
              </a:buClr>
              <a:buSzPct val="80000"/>
              <a:buFont typeface="Wingdings 2" pitchFamily="18" charset="2"/>
              <a:buNone/>
              <a:defRPr lang="en-US" sz="2400" kern="1200" dirty="0" smtClean="0">
                <a:solidFill>
                  <a:srgbClr val="007DBE"/>
                </a:solidFill>
                <a:effectLst/>
                <a:latin typeface="Century Gothic" panose="020B0502020202020204" pitchFamily="34" charset="0"/>
                <a:ea typeface="+mn-ea"/>
                <a:cs typeface="Arial"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Click to edit Master text styles</a:t>
            </a:r>
          </a:p>
        </p:txBody>
      </p:sp>
    </p:spTree>
    <p:extLst>
      <p:ext uri="{BB962C8B-B14F-4D97-AF65-F5344CB8AC3E}">
        <p14:creationId xmlns:p14="http://schemas.microsoft.com/office/powerpoint/2010/main" val="2664844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304800"/>
            <a:ext cx="6000792" cy="762000"/>
          </a:xfrm>
        </p:spPr>
        <p:txBody>
          <a:bodyPr>
            <a:noAutofit/>
          </a:bodyPr>
          <a:lstStyle>
            <a:lvl1pPr algn="l" rtl="0" eaLnBrk="0" fontAlgn="base" hangingPunct="0">
              <a:spcBef>
                <a:spcPct val="0"/>
              </a:spcBef>
              <a:spcAft>
                <a:spcPct val="0"/>
              </a:spcAft>
              <a:defRPr lang="en-US" sz="3000" b="1" kern="1200" dirty="0">
                <a:solidFill>
                  <a:srgbClr val="636466"/>
                </a:solidFill>
                <a:latin typeface="Arial" pitchFamily="34" charset="0"/>
                <a:ea typeface="+mj-ea"/>
                <a:cs typeface="Arial" pitchFamily="34" charset="0"/>
              </a:defRPr>
            </a:lvl1pPr>
          </a:lstStyle>
          <a:p>
            <a:r>
              <a:rPr lang="en-US"/>
              <a:t>Click to edit Master title style</a:t>
            </a:r>
            <a:endParaRPr lang="en-US" dirty="0"/>
          </a:p>
        </p:txBody>
      </p:sp>
      <p:sp>
        <p:nvSpPr>
          <p:cNvPr id="3" name="Footer Placeholder 21">
            <a:extLst>
              <a:ext uri="{FF2B5EF4-FFF2-40B4-BE49-F238E27FC236}">
                <a16:creationId xmlns:a16="http://schemas.microsoft.com/office/drawing/2014/main" id="{8CFBF7D0-192D-54DB-F752-960E332B4316}"/>
              </a:ext>
            </a:extLst>
          </p:cNvPr>
          <p:cNvSpPr>
            <a:spLocks noGrp="1"/>
          </p:cNvSpPr>
          <p:nvPr>
            <p:ph type="ftr" sz="quarter" idx="10"/>
          </p:nvPr>
        </p:nvSpPr>
        <p:spPr>
          <a:xfrm>
            <a:off x="6781800" y="6172200"/>
            <a:ext cx="3365500" cy="365125"/>
          </a:xfrm>
          <a:prstGeom prst="rect">
            <a:avLst/>
          </a:prstGeom>
        </p:spPr>
        <p:txBody>
          <a:bodyPr/>
          <a:lstStyle>
            <a:lvl1pPr eaLnBrk="1" hangingPunct="1">
              <a:defRPr>
                <a:latin typeface="Arial" charset="0"/>
                <a:cs typeface="Arial" charset="0"/>
              </a:defRPr>
            </a:lvl1pPr>
          </a:lstStyle>
          <a:p>
            <a:pPr>
              <a:defRPr/>
            </a:pPr>
            <a:r>
              <a:rPr lang="fr-FR"/>
              <a:t>Name of </a:t>
            </a:r>
            <a:r>
              <a:rPr lang="fr-FR" err="1"/>
              <a:t>presentation</a:t>
            </a:r>
            <a:endParaRPr lang="fr-FR"/>
          </a:p>
        </p:txBody>
      </p:sp>
    </p:spTree>
    <p:extLst>
      <p:ext uri="{BB962C8B-B14F-4D97-AF65-F5344CB8AC3E}">
        <p14:creationId xmlns:p14="http://schemas.microsoft.com/office/powerpoint/2010/main" val="1660216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1608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4577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2_Blank">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2784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026" name="Picture 5">
            <a:extLst>
              <a:ext uri="{FF2B5EF4-FFF2-40B4-BE49-F238E27FC236}">
                <a16:creationId xmlns:a16="http://schemas.microsoft.com/office/drawing/2014/main" id="{97DEEEE9-2932-5A7D-69AF-0AEBD59FB5DB}"/>
              </a:ext>
            </a:extLst>
          </p:cNvPr>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Title Placeholder 8">
            <a:extLst>
              <a:ext uri="{FF2B5EF4-FFF2-40B4-BE49-F238E27FC236}">
                <a16:creationId xmlns:a16="http://schemas.microsoft.com/office/drawing/2014/main" id="{9CBA5445-AEB7-D367-9A3D-C8F06ECACB42}"/>
              </a:ext>
            </a:extLst>
          </p:cNvPr>
          <p:cNvSpPr>
            <a:spLocks noGrp="1"/>
          </p:cNvSpPr>
          <p:nvPr>
            <p:ph type="title"/>
          </p:nvPr>
        </p:nvSpPr>
        <p:spPr bwMode="auto">
          <a:xfrm>
            <a:off x="1066800" y="304800"/>
            <a:ext cx="8001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en-US" altLang="fr-FR"/>
              <a:t>Click to edit Master title style</a:t>
            </a:r>
          </a:p>
        </p:txBody>
      </p:sp>
      <p:sp>
        <p:nvSpPr>
          <p:cNvPr id="30" name="Text Placeholder 29">
            <a:extLst>
              <a:ext uri="{FF2B5EF4-FFF2-40B4-BE49-F238E27FC236}">
                <a16:creationId xmlns:a16="http://schemas.microsoft.com/office/drawing/2014/main" id="{493B3F1A-6024-0349-09B0-F12F1589E067}"/>
              </a:ext>
            </a:extLst>
          </p:cNvPr>
          <p:cNvSpPr>
            <a:spLocks noGrp="1"/>
          </p:cNvSpPr>
          <p:nvPr>
            <p:ph type="body" idx="1"/>
          </p:nvPr>
        </p:nvSpPr>
        <p:spPr bwMode="auto">
          <a:xfrm>
            <a:off x="1066800" y="1600200"/>
            <a:ext cx="8001000"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fr-FR"/>
              <a:t>Click to edit Master text styles</a:t>
            </a:r>
          </a:p>
          <a:p>
            <a:pPr lvl="1"/>
            <a:r>
              <a:rPr lang="en-US" altLang="fr-FR"/>
              <a:t>Second level</a:t>
            </a:r>
          </a:p>
          <a:p>
            <a:pPr lvl="2"/>
            <a:r>
              <a:rPr lang="en-US" altLang="fr-FR"/>
              <a:t>Third level</a:t>
            </a:r>
          </a:p>
          <a:p>
            <a:pPr lvl="3"/>
            <a:r>
              <a:rPr lang="en-US" altLang="fr-FR"/>
              <a:t>Fourth level</a:t>
            </a:r>
          </a:p>
          <a:p>
            <a:pPr lvl="4"/>
            <a:r>
              <a:rPr lang="en-US" altLang="fr-FR"/>
              <a:t>Fifth level</a:t>
            </a:r>
          </a:p>
        </p:txBody>
      </p:sp>
    </p:spTree>
  </p:cSld>
  <p:clrMap bg1="lt1" tx1="dk1" bg2="lt2" tx2="dk2" accent1="accent1" accent2="accent2" accent3="accent3" accent4="accent4" accent5="accent5" accent6="accent6" hlink="hlink" folHlink="folHlink"/>
  <p:sldLayoutIdLst>
    <p:sldLayoutId id="2147485150" r:id="rId1"/>
    <p:sldLayoutId id="2147485151" r:id="rId2"/>
    <p:sldLayoutId id="2147485152" r:id="rId3"/>
    <p:sldLayoutId id="2147485153" r:id="rId4"/>
    <p:sldLayoutId id="2147485154" r:id="rId5"/>
    <p:sldLayoutId id="2147485149" r:id="rId6"/>
    <p:sldLayoutId id="2147485155" r:id="rId7"/>
    <p:sldLayoutId id="2147485156" r:id="rId8"/>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nodeType="clickEffect">
                                  <p:stCondLst>
                                    <p:cond delay="0"/>
                                  </p:stCondLst>
                                  <p:childTnLst>
                                    <p:set>
                                      <p:cBhvr>
                                        <p:cTn id="6" dur="1" fill="hold">
                                          <p:stCondLst>
                                            <p:cond delay="0"/>
                                          </p:stCondLst>
                                        </p:cTn>
                                        <p:tgtEl>
                                          <p:spTgt spid="30">
                                            <p:txEl>
                                              <p:pRg st="0" end="0"/>
                                            </p:txEl>
                                          </p:spTgt>
                                        </p:tgtEl>
                                        <p:attrNameLst>
                                          <p:attrName>style.visibility</p:attrName>
                                        </p:attrNameLst>
                                      </p:cBhvr>
                                      <p:to>
                                        <p:strVal val="visible"/>
                                      </p:to>
                                    </p:set>
                                    <p:anim calcmode="lin" valueType="num">
                                      <p:cBhvr additive="base">
                                        <p:cTn id="7"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0">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30">
                                            <p:txEl>
                                              <p:pRg st="1" end="1"/>
                                            </p:txEl>
                                          </p:spTgt>
                                        </p:tgtEl>
                                        <p:attrNameLst>
                                          <p:attrName>style.visibility</p:attrName>
                                        </p:attrNameLst>
                                      </p:cBhvr>
                                      <p:to>
                                        <p:strVal val="visible"/>
                                      </p:to>
                                    </p:set>
                                    <p:anim calcmode="lin" valueType="num">
                                      <p:cBhvr additive="base">
                                        <p:cTn id="11" dur="500" fill="hold"/>
                                        <p:tgtEl>
                                          <p:spTgt spid="30">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0">
                                            <p:txEl>
                                              <p:pRg st="1" end="1"/>
                                            </p:txEl>
                                          </p:spTgt>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30">
                                            <p:txEl>
                                              <p:pRg st="2" end="2"/>
                                            </p:txEl>
                                          </p:spTgt>
                                        </p:tgtEl>
                                        <p:attrNameLst>
                                          <p:attrName>style.visibility</p:attrName>
                                        </p:attrNameLst>
                                      </p:cBhvr>
                                      <p:to>
                                        <p:strVal val="visible"/>
                                      </p:to>
                                    </p:set>
                                    <p:anim calcmode="lin" valueType="num">
                                      <p:cBhvr additive="base">
                                        <p:cTn id="15" dur="500" fill="hold"/>
                                        <p:tgtEl>
                                          <p:spTgt spid="30">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30">
                                            <p:txEl>
                                              <p:pRg st="2" end="2"/>
                                            </p:txEl>
                                          </p:spTgt>
                                        </p:tgtEl>
                                        <p:attrNameLst>
                                          <p:attrName>ppt_y</p:attrName>
                                        </p:attrNameLst>
                                      </p:cBhvr>
                                      <p:tavLst>
                                        <p:tav tm="0">
                                          <p:val>
                                            <p:strVal val="0-#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30">
                                            <p:txEl>
                                              <p:pRg st="3" end="3"/>
                                            </p:txEl>
                                          </p:spTgt>
                                        </p:tgtEl>
                                        <p:attrNameLst>
                                          <p:attrName>style.visibility</p:attrName>
                                        </p:attrNameLst>
                                      </p:cBhvr>
                                      <p:to>
                                        <p:strVal val="visible"/>
                                      </p:to>
                                    </p:set>
                                    <p:anim calcmode="lin" valueType="num">
                                      <p:cBhvr additive="base">
                                        <p:cTn id="19" dur="500" fill="hold"/>
                                        <p:tgtEl>
                                          <p:spTgt spid="30">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0">
                                            <p:txEl>
                                              <p:pRg st="3" end="3"/>
                                            </p:txEl>
                                          </p:spTgt>
                                        </p:tgtEl>
                                        <p:attrNameLst>
                                          <p:attrName>ppt_y</p:attrName>
                                        </p:attrNameLst>
                                      </p:cBhvr>
                                      <p:tavLst>
                                        <p:tav tm="0">
                                          <p:val>
                                            <p:strVal val="0-#ppt_h/2"/>
                                          </p:val>
                                        </p:tav>
                                        <p:tav tm="100000">
                                          <p:val>
                                            <p:strVal val="#ppt_y"/>
                                          </p:val>
                                        </p:tav>
                                      </p:tavLst>
                                    </p:anim>
                                  </p:childTnLst>
                                </p:cTn>
                              </p:par>
                              <p:par>
                                <p:cTn id="21" presetID="2" presetClass="entr" presetSubtype="3" fill="hold" nodeType="withEffect">
                                  <p:stCondLst>
                                    <p:cond delay="0"/>
                                  </p:stCondLst>
                                  <p:childTnLst>
                                    <p:set>
                                      <p:cBhvr>
                                        <p:cTn id="22" dur="1" fill="hold">
                                          <p:stCondLst>
                                            <p:cond delay="0"/>
                                          </p:stCondLst>
                                        </p:cTn>
                                        <p:tgtEl>
                                          <p:spTgt spid="30">
                                            <p:txEl>
                                              <p:pRg st="4" end="4"/>
                                            </p:txEl>
                                          </p:spTgt>
                                        </p:tgtEl>
                                        <p:attrNameLst>
                                          <p:attrName>style.visibility</p:attrName>
                                        </p:attrNameLst>
                                      </p:cBhvr>
                                      <p:to>
                                        <p:strVal val="visible"/>
                                      </p:to>
                                    </p:set>
                                    <p:anim calcmode="lin" valueType="num">
                                      <p:cBhvr additive="base">
                                        <p:cTn id="23" dur="500" fill="hold"/>
                                        <p:tgtEl>
                                          <p:spTgt spid="30">
                                            <p:txEl>
                                              <p:pRg st="4" end="4"/>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0">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uild="p">
        <p:tmplLst>
          <p:tmpl lvl="1">
            <p:tnLst>
              <p:par>
                <p:cTn presetID="2" presetClass="entr" presetSubtype="3" fill="hold" nodeType="click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 lvl="2">
            <p:tnLst>
              <p:par>
                <p:cTn presetID="2" presetClass="entr" presetSubtype="3"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 lvl="3">
            <p:tnLst>
              <p:par>
                <p:cTn presetID="2" presetClass="entr" presetSubtype="3"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 lvl="4">
            <p:tnLst>
              <p:par>
                <p:cTn presetID="2" presetClass="entr" presetSubtype="3"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 lvl="5">
            <p:tnLst>
              <p:par>
                <p:cTn presetID="2" presetClass="entr" presetSubtype="3"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Lst>
      </p:bldP>
    </p:bldLst>
  </p:timing>
  <p:txStyles>
    <p:titleStyle>
      <a:lvl1pPr algn="l" rtl="0" eaLnBrk="0" fontAlgn="base" hangingPunct="0">
        <a:spcBef>
          <a:spcPct val="0"/>
        </a:spcBef>
        <a:spcAft>
          <a:spcPct val="0"/>
        </a:spcAft>
        <a:defRPr sz="3200" b="1" kern="1200">
          <a:solidFill>
            <a:srgbClr val="636466"/>
          </a:solidFill>
          <a:latin typeface="Century Gothic" panose="020B0502020202020204" pitchFamily="34" charset="0"/>
          <a:ea typeface="+mj-ea"/>
          <a:cs typeface="Arial" pitchFamily="34" charset="0"/>
        </a:defRPr>
      </a:lvl1pPr>
      <a:lvl2pPr algn="l" rtl="0" eaLnBrk="0" fontAlgn="base" hangingPunct="0">
        <a:spcBef>
          <a:spcPct val="0"/>
        </a:spcBef>
        <a:spcAft>
          <a:spcPct val="0"/>
        </a:spcAft>
        <a:defRPr sz="3200" b="1">
          <a:solidFill>
            <a:srgbClr val="636466"/>
          </a:solidFill>
          <a:latin typeface="Century Gothic" pitchFamily="34" charset="0"/>
          <a:cs typeface="Arial" charset="0"/>
        </a:defRPr>
      </a:lvl2pPr>
      <a:lvl3pPr algn="l" rtl="0" eaLnBrk="0" fontAlgn="base" hangingPunct="0">
        <a:spcBef>
          <a:spcPct val="0"/>
        </a:spcBef>
        <a:spcAft>
          <a:spcPct val="0"/>
        </a:spcAft>
        <a:defRPr sz="3200" b="1">
          <a:solidFill>
            <a:srgbClr val="636466"/>
          </a:solidFill>
          <a:latin typeface="Century Gothic" pitchFamily="34" charset="0"/>
          <a:cs typeface="Arial" charset="0"/>
        </a:defRPr>
      </a:lvl3pPr>
      <a:lvl4pPr algn="l" rtl="0" eaLnBrk="0" fontAlgn="base" hangingPunct="0">
        <a:spcBef>
          <a:spcPct val="0"/>
        </a:spcBef>
        <a:spcAft>
          <a:spcPct val="0"/>
        </a:spcAft>
        <a:defRPr sz="3200" b="1">
          <a:solidFill>
            <a:srgbClr val="636466"/>
          </a:solidFill>
          <a:latin typeface="Century Gothic" pitchFamily="34" charset="0"/>
          <a:cs typeface="Arial" charset="0"/>
        </a:defRPr>
      </a:lvl4pPr>
      <a:lvl5pPr algn="l" rtl="0" eaLnBrk="0" fontAlgn="base" hangingPunct="0">
        <a:spcBef>
          <a:spcPct val="0"/>
        </a:spcBef>
        <a:spcAft>
          <a:spcPct val="0"/>
        </a:spcAft>
        <a:defRPr sz="3200" b="1">
          <a:solidFill>
            <a:srgbClr val="636466"/>
          </a:solidFill>
          <a:latin typeface="Century Gothic" pitchFamily="34" charset="0"/>
          <a:cs typeface="Arial" charset="0"/>
        </a:defRPr>
      </a:lvl5pPr>
      <a:lvl6pPr marL="457200" algn="l" rtl="0" eaLnBrk="1" fontAlgn="base" hangingPunct="1">
        <a:spcBef>
          <a:spcPct val="0"/>
        </a:spcBef>
        <a:spcAft>
          <a:spcPct val="0"/>
        </a:spcAft>
        <a:defRPr sz="3600">
          <a:solidFill>
            <a:srgbClr val="FFCC00"/>
          </a:solidFill>
          <a:latin typeface="Love LetterTW" pitchFamily="2" charset="0"/>
        </a:defRPr>
      </a:lvl6pPr>
      <a:lvl7pPr marL="914400" algn="l" rtl="0" eaLnBrk="1" fontAlgn="base" hangingPunct="1">
        <a:spcBef>
          <a:spcPct val="0"/>
        </a:spcBef>
        <a:spcAft>
          <a:spcPct val="0"/>
        </a:spcAft>
        <a:defRPr sz="3600">
          <a:solidFill>
            <a:srgbClr val="FFCC00"/>
          </a:solidFill>
          <a:latin typeface="Love LetterTW" pitchFamily="2" charset="0"/>
        </a:defRPr>
      </a:lvl7pPr>
      <a:lvl8pPr marL="1371600" algn="l" rtl="0" eaLnBrk="1" fontAlgn="base" hangingPunct="1">
        <a:spcBef>
          <a:spcPct val="0"/>
        </a:spcBef>
        <a:spcAft>
          <a:spcPct val="0"/>
        </a:spcAft>
        <a:defRPr sz="3600">
          <a:solidFill>
            <a:srgbClr val="FFCC00"/>
          </a:solidFill>
          <a:latin typeface="Love LetterTW" pitchFamily="2" charset="0"/>
        </a:defRPr>
      </a:lvl8pPr>
      <a:lvl9pPr marL="1828800" algn="l" rtl="0" eaLnBrk="1" fontAlgn="base" hangingPunct="1">
        <a:spcBef>
          <a:spcPct val="0"/>
        </a:spcBef>
        <a:spcAft>
          <a:spcPct val="0"/>
        </a:spcAft>
        <a:defRPr sz="3600">
          <a:solidFill>
            <a:srgbClr val="FFCC00"/>
          </a:solidFill>
          <a:latin typeface="Love LetterTW" pitchFamily="2" charset="0"/>
        </a:defRPr>
      </a:lvl9pPr>
    </p:titleStyle>
    <p:body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266" name="fd4153da-6507-4b49-8abc-c3b7f9097c08" descr="A32134B4-CA1E-4557-825A-5EB362DA7246">
            <a:extLst>
              <a:ext uri="{FF2B5EF4-FFF2-40B4-BE49-F238E27FC236}">
                <a16:creationId xmlns:a16="http://schemas.microsoft.com/office/drawing/2014/main" id="{DA57871C-49C2-0AA9-788C-F480E5EC44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 y="-3175"/>
            <a:ext cx="9906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TextBox 6">
            <a:extLst>
              <a:ext uri="{FF2B5EF4-FFF2-40B4-BE49-F238E27FC236}">
                <a16:creationId xmlns:a16="http://schemas.microsoft.com/office/drawing/2014/main" id="{A9B78DE9-3318-C46F-A4A5-C3A5987DDFC6}"/>
              </a:ext>
            </a:extLst>
          </p:cNvPr>
          <p:cNvSpPr txBox="1">
            <a:spLocks noChangeArrowheads="1"/>
          </p:cNvSpPr>
          <p:nvPr/>
        </p:nvSpPr>
        <p:spPr bwMode="auto">
          <a:xfrm>
            <a:off x="3276600" y="4868863"/>
            <a:ext cx="3200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b="1"/>
              <a:t> </a:t>
            </a:r>
            <a:r>
              <a:rPr lang="en-US" altLang="en-US">
                <a:solidFill>
                  <a:srgbClr val="002060"/>
                </a:solidFill>
              </a:rPr>
              <a:t>Dr. Roodheer BEEHARRY </a:t>
            </a:r>
          </a:p>
        </p:txBody>
      </p:sp>
      <p:sp>
        <p:nvSpPr>
          <p:cNvPr id="11268" name="Rectangle 3">
            <a:extLst>
              <a:ext uri="{FF2B5EF4-FFF2-40B4-BE49-F238E27FC236}">
                <a16:creationId xmlns:a16="http://schemas.microsoft.com/office/drawing/2014/main" id="{7AD83E3E-0606-B845-D351-D095F9E92707}"/>
              </a:ext>
            </a:extLst>
          </p:cNvPr>
          <p:cNvSpPr>
            <a:spLocks noChangeArrowheads="1"/>
          </p:cNvSpPr>
          <p:nvPr/>
        </p:nvSpPr>
        <p:spPr bwMode="auto">
          <a:xfrm>
            <a:off x="381000" y="3546475"/>
            <a:ext cx="88392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GB" altLang="en-US" sz="2600" b="1">
                <a:solidFill>
                  <a:srgbClr val="002060"/>
                </a:solidFill>
                <a:latin typeface="Cambria Math" panose="02040503050406030204" pitchFamily="18" charset="0"/>
              </a:rPr>
              <a:t>Unit 1 - Ferrous metals; Manufacturing and Microstructure  </a:t>
            </a:r>
            <a:endParaRPr lang="en-US" altLang="en-US" sz="2600" b="1">
              <a:solidFill>
                <a:srgbClr val="002060"/>
              </a:solidFill>
              <a:latin typeface="Cambria Math" panose="02040503050406030204" pitchFamily="18" charset="0"/>
            </a:endParaRPr>
          </a:p>
        </p:txBody>
      </p:sp>
      <p:sp>
        <p:nvSpPr>
          <p:cNvPr id="11269" name="TextBox 6">
            <a:extLst>
              <a:ext uri="{FF2B5EF4-FFF2-40B4-BE49-F238E27FC236}">
                <a16:creationId xmlns:a16="http://schemas.microsoft.com/office/drawing/2014/main" id="{8986496E-B4C2-6DD5-D17B-EDF0831E8389}"/>
              </a:ext>
            </a:extLst>
          </p:cNvPr>
          <p:cNvSpPr txBox="1">
            <a:spLocks noChangeArrowheads="1"/>
          </p:cNvSpPr>
          <p:nvPr/>
        </p:nvSpPr>
        <p:spPr bwMode="auto">
          <a:xfrm>
            <a:off x="533400" y="2505075"/>
            <a:ext cx="838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GB" altLang="en-US" sz="2800" b="1">
                <a:solidFill>
                  <a:srgbClr val="0000CC"/>
                </a:solidFill>
                <a:latin typeface="Cambria Math" panose="02040503050406030204" pitchFamily="18" charset="0"/>
              </a:rPr>
              <a:t>Metallic and Polymeric Materials for Civil Engineering </a:t>
            </a:r>
            <a:endParaRPr lang="en-US" altLang="en-US" sz="2800" b="1">
              <a:solidFill>
                <a:srgbClr val="566347"/>
              </a:solidFill>
              <a:latin typeface="Cambria Math" panose="02040503050406030204" pitchFamily="18" charset="0"/>
            </a:endParaRPr>
          </a:p>
        </p:txBody>
      </p:sp>
      <p:sp>
        <p:nvSpPr>
          <p:cNvPr id="11270" name="Rectangle 1">
            <a:extLst>
              <a:ext uri="{FF2B5EF4-FFF2-40B4-BE49-F238E27FC236}">
                <a16:creationId xmlns:a16="http://schemas.microsoft.com/office/drawing/2014/main" id="{D751336B-6BFF-B71E-5B54-BBF3D243F218}"/>
              </a:ext>
            </a:extLst>
          </p:cNvPr>
          <p:cNvSpPr>
            <a:spLocks noChangeArrowheads="1"/>
          </p:cNvSpPr>
          <p:nvPr/>
        </p:nvSpPr>
        <p:spPr bwMode="auto">
          <a:xfrm>
            <a:off x="4132263" y="5237163"/>
            <a:ext cx="11842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a:t>Unit Tutor</a:t>
            </a:r>
          </a:p>
        </p:txBody>
      </p:sp>
      <p:sp>
        <p:nvSpPr>
          <p:cNvPr id="11271" name="Rectangle 2">
            <a:extLst>
              <a:ext uri="{FF2B5EF4-FFF2-40B4-BE49-F238E27FC236}">
                <a16:creationId xmlns:a16="http://schemas.microsoft.com/office/drawing/2014/main" id="{46F28BEA-6298-F692-DEB3-964627D83396}"/>
              </a:ext>
            </a:extLst>
          </p:cNvPr>
          <p:cNvSpPr>
            <a:spLocks noChangeArrowheads="1"/>
          </p:cNvSpPr>
          <p:nvPr/>
        </p:nvSpPr>
        <p:spPr bwMode="auto">
          <a:xfrm>
            <a:off x="1676400" y="5605463"/>
            <a:ext cx="66675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GB" altLang="en-US"/>
              <a:t>Civil &amp; Environmental Engineering Department</a:t>
            </a:r>
          </a:p>
        </p:txBody>
      </p:sp>
    </p:spTree>
  </p:cSld>
  <p:clrMapOvr>
    <a:masterClrMapping/>
  </p:clrMapOvr>
  <p:transition>
    <p:wipe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433D88AC-0D8D-3A4A-D501-A503FA3E5EA9}"/>
              </a:ext>
            </a:extLst>
          </p:cNvPr>
          <p:cNvSpPr>
            <a:spLocks noGrp="1"/>
          </p:cNvSpPr>
          <p:nvPr>
            <p:ph type="ctrTitle"/>
          </p:nvPr>
        </p:nvSpPr>
        <p:spPr>
          <a:xfrm>
            <a:off x="762000" y="304800"/>
            <a:ext cx="6324600" cy="609600"/>
          </a:xfrm>
        </p:spPr>
        <p:txBody>
          <a:bodyPr/>
          <a:lstStyle/>
          <a:p>
            <a:r>
              <a:rPr lang="en-GB" altLang="fr-FR" b="0">
                <a:solidFill>
                  <a:srgbClr val="7030A0"/>
                </a:solidFill>
                <a:latin typeface="Cambria" panose="02040503050406030204" pitchFamily="18" charset="0"/>
              </a:rPr>
              <a:t>Crystalline lattice in Metals (steels)</a:t>
            </a:r>
            <a:endParaRPr altLang="en-US"/>
          </a:p>
        </p:txBody>
      </p:sp>
      <p:sp>
        <p:nvSpPr>
          <p:cNvPr id="4" name="Content Placeholder 1">
            <a:extLst>
              <a:ext uri="{FF2B5EF4-FFF2-40B4-BE49-F238E27FC236}">
                <a16:creationId xmlns:a16="http://schemas.microsoft.com/office/drawing/2014/main" id="{89AA7F38-115F-68AD-540C-EF705A31C404}"/>
              </a:ext>
            </a:extLst>
          </p:cNvPr>
          <p:cNvSpPr txBox="1">
            <a:spLocks/>
          </p:cNvSpPr>
          <p:nvPr/>
        </p:nvSpPr>
        <p:spPr>
          <a:xfrm>
            <a:off x="152400" y="914400"/>
            <a:ext cx="9448800" cy="5867400"/>
          </a:xfrm>
          <a:prstGeom prst="rect">
            <a:avLst/>
          </a:prstGeom>
        </p:spPr>
        <p:txBody>
          <a:bodyPr/>
          <a:lst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lnSpc>
                <a:spcPct val="115000"/>
              </a:lnSpc>
              <a:spcAft>
                <a:spcPts val="0"/>
              </a:spcAft>
              <a:buFont typeface="Wingdings" panose="05000000000000000000" pitchFamily="2" charset="2"/>
              <a:buChar char="§"/>
              <a:defRPr/>
            </a:pP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Crystalline lattice - </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upon solidification, the atoms position themselves in an ordered repetitive 3-dimensional array.</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Within each grain the atoms are arranged in a regular lattice, the orientation of the crystal lattice differs from grain to grain. </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 smallest possible part of a crystal lattice, determining the structure, is called </a:t>
            </a: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unit cell</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Many metals (steels) form body-centered-cubic (BCC) or face-centered-cubic (FCC) structures.  </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 BCC unit cell has atoms at each of the eight corners of a cube plus one atom in the center. Each of the corner atoms is the corner of another cube thus shared among eight unit cells. (BCC unit cell = a net total of 2 atoms).</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 FCC unit cell has atoms at each of the corners and the centers of all the cubic faces. Sharing of corner atoms same as BCC. Each of its six face centered atoms is shared with an adjacent atom. (FCC= total 4 atoms)</a:t>
            </a:r>
          </a:p>
          <a:p>
            <a:pPr algn="just">
              <a:lnSpc>
                <a:spcPct val="115000"/>
              </a:lnSpc>
              <a:spcAft>
                <a:spcPts val="0"/>
              </a:spcAft>
              <a:buFont typeface="Wingdings" panose="05000000000000000000" pitchFamily="2" charset="2"/>
              <a:buChar char="§"/>
              <a:defRPr/>
            </a:pPr>
            <a:endPar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endParaRPr>
          </a:p>
        </p:txBody>
      </p:sp>
      <p:pic>
        <p:nvPicPr>
          <p:cNvPr id="21508" name="Picture 1">
            <a:extLst>
              <a:ext uri="{FF2B5EF4-FFF2-40B4-BE49-F238E27FC236}">
                <a16:creationId xmlns:a16="http://schemas.microsoft.com/office/drawing/2014/main" id="{FD73397E-A4EE-70C3-CA2B-E5E2D0FD966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2971800"/>
            <a:ext cx="66992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2">
            <a:extLst>
              <a:ext uri="{FF2B5EF4-FFF2-40B4-BE49-F238E27FC236}">
                <a16:creationId xmlns:a16="http://schemas.microsoft.com/office/drawing/2014/main" id="{D9E13BB0-8186-1539-E2CA-1B97303FD9E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89338" y="3819525"/>
            <a:ext cx="669925" cy="6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1">
            <a:extLst>
              <a:ext uri="{FF2B5EF4-FFF2-40B4-BE49-F238E27FC236}">
                <a16:creationId xmlns:a16="http://schemas.microsoft.com/office/drawing/2014/main" id="{A96B292F-6039-D392-1A21-9D4930431827}"/>
              </a:ext>
            </a:extLst>
          </p:cNvPr>
          <p:cNvSpPr>
            <a:spLocks noGrp="1"/>
          </p:cNvSpPr>
          <p:nvPr>
            <p:ph idx="1"/>
          </p:nvPr>
        </p:nvSpPr>
        <p:spPr>
          <a:xfrm>
            <a:off x="76200" y="1295400"/>
            <a:ext cx="9601200" cy="5181600"/>
          </a:xfrm>
          <a:ln/>
        </p:spPr>
        <p:txBody>
          <a:bodyPr/>
          <a:lstStyle/>
          <a:p>
            <a:pPr marL="342900" indent="-342900" algn="just">
              <a:lnSpc>
                <a:spcPct val="115000"/>
              </a:lnSpc>
              <a:spcBef>
                <a:spcPct val="0"/>
              </a:spcBef>
              <a:buClrTx/>
              <a:buSzTx/>
              <a:buFont typeface="Wingdings" panose="05000000000000000000" pitchFamily="2" charset="2"/>
              <a:buChar char="§"/>
            </a:pPr>
            <a:r>
              <a:rPr lang="en-GB" altLang="en-US" sz="2200" b="1">
                <a:solidFill>
                  <a:srgbClr val="1D2018"/>
                </a:solidFill>
                <a:latin typeface="Cambria" panose="02040503050406030204" pitchFamily="18" charset="0"/>
                <a:ea typeface="Cambria" panose="02040503050406030204" pitchFamily="18" charset="0"/>
                <a:cs typeface="Times New Roman" panose="02020603050405020304" pitchFamily="18" charset="0"/>
              </a:rPr>
              <a:t>Coordination number -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For metals, each atom has the same number of nearest-neighbour or touching atoms, which is the </a:t>
            </a: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coordination number</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a:t>
            </a:r>
          </a:p>
          <a:p>
            <a:pPr marL="342900" indent="-342900" algn="just">
              <a:lnSpc>
                <a:spcPct val="115000"/>
              </a:lnSpc>
              <a:spcBef>
                <a:spcPct val="0"/>
              </a:spcBef>
              <a:buClrTx/>
              <a:buSzTx/>
              <a:buFont typeface="Wingdings" panose="05000000000000000000" pitchFamily="2" charset="2"/>
              <a:buChar cha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The coordination number for the BCC crystal structure is 8; each central atom has as nearest neighbours 8 corner atoms. </a:t>
            </a:r>
          </a:p>
          <a:p>
            <a:pPr marL="342900" indent="-342900" algn="just">
              <a:lnSpc>
                <a:spcPct val="115000"/>
              </a:lnSpc>
              <a:spcBef>
                <a:spcPct val="0"/>
              </a:spcBef>
              <a:buClrTx/>
              <a:buSzTx/>
              <a:buFont typeface="Wingdings" panose="05000000000000000000" pitchFamily="2" charset="2"/>
              <a:buChar cha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For FCC, the coordination number is 12. </a:t>
            </a:r>
          </a:p>
          <a:p>
            <a:pPr marL="342900" indent="-342900" algn="just">
              <a:lnSpc>
                <a:spcPct val="115000"/>
              </a:lnSpc>
              <a:spcBef>
                <a:spcPct val="0"/>
              </a:spcBef>
              <a:buClrTx/>
              <a:buSzTx/>
              <a:buFont typeface="Wingdings" panose="05000000000000000000" pitchFamily="2" charset="2"/>
              <a:buChar cha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The </a:t>
            </a:r>
            <a:r>
              <a:rPr lang="en-GB" altLang="en-US" sz="2200" b="1">
                <a:solidFill>
                  <a:srgbClr val="1D2018"/>
                </a:solidFill>
                <a:latin typeface="Cambria" panose="02040503050406030204" pitchFamily="18" charset="0"/>
                <a:ea typeface="Cambria" panose="02040503050406030204" pitchFamily="18" charset="0"/>
                <a:cs typeface="Times New Roman" panose="02020603050405020304" pitchFamily="18" charset="0"/>
              </a:rPr>
              <a:t>Atomic Packing Factor (APF)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is the sum of the sphere volumes of all atoms within a unit cell (assuming the atomic hard-sphere model) divided by the unit cell volume.</a:t>
            </a:r>
          </a:p>
          <a:p>
            <a:pPr marL="342900" indent="-342900" algn="just">
              <a:lnSpc>
                <a:spcPct val="115000"/>
              </a:lnSpc>
              <a:spcBef>
                <a:spcPct val="0"/>
              </a:spcBef>
              <a:buClrTx/>
              <a:buSzTx/>
              <a:buFont typeface="Wingdings" panose="05000000000000000000" pitchFamily="2" charset="2"/>
              <a:buChar cha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For the BCC lattice, the atomic packing factor is 0.68. </a:t>
            </a:r>
          </a:p>
          <a:p>
            <a:pPr marL="342900" indent="-342900" algn="just">
              <a:lnSpc>
                <a:spcPct val="115000"/>
              </a:lnSpc>
              <a:spcBef>
                <a:spcPct val="0"/>
              </a:spcBef>
              <a:buClrTx/>
              <a:buSzTx/>
              <a:buFont typeface="Wingdings" panose="05000000000000000000" pitchFamily="2" charset="2"/>
              <a:buChar cha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For the FCC lattice, the APF is 0.74, which is the maximum packing possible for spheres all having the same diameter. Metals typically have relatively large atomic packing factors to maximize the shielding provided by the free electron cloud.</a:t>
            </a:r>
            <a:endParaRPr altLang="en-US">
              <a:ea typeface="Cambria" panose="02040503050406030204" pitchFamily="18" charset="0"/>
              <a:cs typeface="Times New Roman" panose="02020603050405020304" pitchFamily="18" charset="0"/>
            </a:endParaRPr>
          </a:p>
        </p:txBody>
      </p:sp>
      <p:sp>
        <p:nvSpPr>
          <p:cNvPr id="22531" name="Title 2">
            <a:extLst>
              <a:ext uri="{FF2B5EF4-FFF2-40B4-BE49-F238E27FC236}">
                <a16:creationId xmlns:a16="http://schemas.microsoft.com/office/drawing/2014/main" id="{84B3B479-E8E4-5B82-C286-6A404BC03E44}"/>
              </a:ext>
            </a:extLst>
          </p:cNvPr>
          <p:cNvSpPr>
            <a:spLocks noGrp="1"/>
          </p:cNvSpPr>
          <p:nvPr>
            <p:ph type="title"/>
          </p:nvPr>
        </p:nvSpPr>
        <p:spPr>
          <a:xfrm>
            <a:off x="685800" y="381000"/>
            <a:ext cx="8610600" cy="533400"/>
          </a:xfrm>
          <a:ln/>
        </p:spPr>
        <p:txBody>
          <a:bodyPr/>
          <a:lstStyle/>
          <a:p>
            <a:r>
              <a:rPr lang="en-GB" altLang="fr-FR" b="0">
                <a:solidFill>
                  <a:srgbClr val="7030A0"/>
                </a:solidFill>
                <a:latin typeface="Cambria" panose="02040503050406030204" pitchFamily="18" charset="0"/>
              </a:rPr>
              <a:t>2 important characteristics of a crystal structure </a:t>
            </a:r>
            <a:endParaRPr lang="en-US"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9A8D53AB-E432-BA6A-DAA3-2F61DC36BBBD}"/>
              </a:ext>
            </a:extLst>
          </p:cNvPr>
          <p:cNvSpPr>
            <a:spLocks noGrp="1"/>
          </p:cNvSpPr>
          <p:nvPr>
            <p:ph type="ctrTitle"/>
          </p:nvPr>
        </p:nvSpPr>
        <p:spPr>
          <a:xfrm>
            <a:off x="1143000" y="457200"/>
            <a:ext cx="7391400" cy="533400"/>
          </a:xfrm>
        </p:spPr>
        <p:txBody>
          <a:bodyPr/>
          <a:lstStyle/>
          <a:p>
            <a:r>
              <a:rPr lang="en-GB" altLang="fr-FR" b="0">
                <a:solidFill>
                  <a:srgbClr val="7030A0"/>
                </a:solidFill>
                <a:latin typeface="Cambria" panose="02040503050406030204" pitchFamily="18" charset="0"/>
              </a:rPr>
              <a:t>Crystalline lattice and Metal Properties</a:t>
            </a:r>
            <a:endParaRPr altLang="en-US"/>
          </a:p>
        </p:txBody>
      </p:sp>
      <p:sp>
        <p:nvSpPr>
          <p:cNvPr id="23555" name="Rectangle 1">
            <a:extLst>
              <a:ext uri="{FF2B5EF4-FFF2-40B4-BE49-F238E27FC236}">
                <a16:creationId xmlns:a16="http://schemas.microsoft.com/office/drawing/2014/main" id="{BC152C4D-D875-D4F1-4D86-9CA6BFF006D6}"/>
              </a:ext>
            </a:extLst>
          </p:cNvPr>
          <p:cNvSpPr>
            <a:spLocks noChangeArrowheads="1"/>
          </p:cNvSpPr>
          <p:nvPr/>
        </p:nvSpPr>
        <p:spPr bwMode="auto">
          <a:xfrm>
            <a:off x="457200" y="1143000"/>
            <a:ext cx="8763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19100" indent="-382588">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spcBef>
                <a:spcPct val="20000"/>
              </a:spcBef>
              <a:buClr>
                <a:srgbClr val="0E100C"/>
              </a:buClr>
              <a:buSzPct val="80000"/>
              <a:buFont typeface="Wingdings 2" panose="05020102010507070707" pitchFamily="18" charset="2"/>
              <a:buChar char=""/>
            </a:pPr>
            <a:endParaRPr lang="en-US" altLang="en-US"/>
          </a:p>
        </p:txBody>
      </p:sp>
      <p:sp>
        <p:nvSpPr>
          <p:cNvPr id="4" name="Content Placeholder 1">
            <a:extLst>
              <a:ext uri="{FF2B5EF4-FFF2-40B4-BE49-F238E27FC236}">
                <a16:creationId xmlns:a16="http://schemas.microsoft.com/office/drawing/2014/main" id="{B69319E4-5218-9CC5-CF45-ED79BE7A525A}"/>
              </a:ext>
            </a:extLst>
          </p:cNvPr>
          <p:cNvSpPr txBox="1">
            <a:spLocks/>
          </p:cNvSpPr>
          <p:nvPr/>
        </p:nvSpPr>
        <p:spPr>
          <a:xfrm>
            <a:off x="114300" y="1016000"/>
            <a:ext cx="9448800" cy="5765800"/>
          </a:xfrm>
          <a:prstGeom prst="rect">
            <a:avLst/>
          </a:prstGeom>
        </p:spPr>
        <p:txBody>
          <a:bodyPr/>
          <a:lst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 BCC arrangement does not allow the atoms to pack together as closely as the FCC. </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When a metal is deformed, the planes of atoms must slip over each other, and this is more difficult in the BCC structure.</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Lattice structures with closely packed planes allow more plastic deformation than those that are not closely packed. </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Cubic lattice structures allow slippage to occur more easily than non-cubic lattices - symmetry provides closely packed planes in several directions. </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A FCC lattice will exhibit more ductility than a BCC as the latter lattice, although cubic, is not closely packed.</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Metals which have a BCC structure are usually harder and less ductile than close-packed metals. </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Also, fine-grained materials are stronger than coarse-grained materials of the same composition.</a:t>
            </a:r>
          </a:p>
          <a:p>
            <a:pPr algn="just">
              <a:lnSpc>
                <a:spcPct val="115000"/>
              </a:lnSpc>
              <a:spcAft>
                <a:spcPts val="0"/>
              </a:spcAft>
              <a:buFont typeface="Wingdings" panose="05000000000000000000" pitchFamily="2" charset="2"/>
              <a:buChar char="§"/>
              <a:defRPr/>
            </a:pPr>
            <a:endPar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C3098E4F-105E-0905-6AB1-99E8F93456F4}"/>
              </a:ext>
            </a:extLst>
          </p:cNvPr>
          <p:cNvSpPr txBox="1">
            <a:spLocks/>
          </p:cNvSpPr>
          <p:nvPr/>
        </p:nvSpPr>
        <p:spPr bwMode="auto">
          <a:xfrm>
            <a:off x="1143000" y="381000"/>
            <a:ext cx="31242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2" panose="05020102010507070707" pitchFamily="18" charset="2"/>
              <a:buChar char=""/>
              <a:defRPr sz="2800">
                <a:solidFill>
                  <a:srgbClr val="636466"/>
                </a:solidFill>
                <a:latin typeface="Century Gothic" panose="020B0502020202020204" pitchFamily="34" charset="0"/>
                <a:cs typeface="Arial" panose="020B0604020202020204" pitchFamily="34" charset="0"/>
              </a:defRPr>
            </a:lvl1pPr>
            <a:lvl2pPr marL="722313" indent="-273050">
              <a:spcBef>
                <a:spcPct val="20000"/>
              </a:spcBef>
              <a:buClr>
                <a:schemeClr val="accent1"/>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2pPr>
            <a:lvl3pPr marL="1004888" indent="-255588">
              <a:spcBef>
                <a:spcPct val="20000"/>
              </a:spcBef>
              <a:buClr>
                <a:srgbClr val="373532"/>
              </a:buClr>
              <a:buSzPct val="85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3pPr>
            <a:lvl4pPr marL="1279525" indent="-236538">
              <a:spcBef>
                <a:spcPct val="20000"/>
              </a:spcBef>
              <a:buClr>
                <a:srgbClr val="8D89A4"/>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4pPr>
            <a:lvl5pPr marL="1489075" indent="-182563">
              <a:spcBef>
                <a:spcPct val="20000"/>
              </a:spcBef>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5pPr>
            <a:lvl6pPr marL="19462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6pPr>
            <a:lvl7pPr marL="24034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7pPr>
            <a:lvl8pPr marL="28606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8pPr>
            <a:lvl9pPr marL="33178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9pPr>
          </a:lstStyle>
          <a:p>
            <a:pPr>
              <a:spcBef>
                <a:spcPct val="0"/>
              </a:spcBef>
              <a:buClrTx/>
              <a:buSzTx/>
              <a:buFontTx/>
              <a:buNone/>
            </a:pPr>
            <a:r>
              <a:rPr lang="en-GB" altLang="fr-FR" sz="3200">
                <a:solidFill>
                  <a:srgbClr val="7030A0"/>
                </a:solidFill>
                <a:latin typeface="Cambria" panose="02040503050406030204" pitchFamily="18" charset="0"/>
              </a:rPr>
              <a:t>Crystal Defects</a:t>
            </a:r>
            <a:endParaRPr lang="en-GB" altLang="en-US" sz="3200" b="1"/>
          </a:p>
        </p:txBody>
      </p:sp>
      <p:sp>
        <p:nvSpPr>
          <p:cNvPr id="3" name="Content Placeholder 1">
            <a:extLst>
              <a:ext uri="{FF2B5EF4-FFF2-40B4-BE49-F238E27FC236}">
                <a16:creationId xmlns:a16="http://schemas.microsoft.com/office/drawing/2014/main" id="{5893C6FA-ADFE-296C-3E4F-32734DC1B572}"/>
              </a:ext>
            </a:extLst>
          </p:cNvPr>
          <p:cNvSpPr txBox="1">
            <a:spLocks/>
          </p:cNvSpPr>
          <p:nvPr/>
        </p:nvSpPr>
        <p:spPr>
          <a:xfrm>
            <a:off x="114300" y="1016000"/>
            <a:ext cx="9448800" cy="5156200"/>
          </a:xfrm>
          <a:prstGeom prst="rect">
            <a:avLst/>
          </a:prstGeom>
        </p:spPr>
        <p:txBody>
          <a:bodyPr/>
          <a:lst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A perfect crystal, with every atom of the same type in the correct position, does not exist. There are 3 classes of defects.</a:t>
            </a:r>
          </a:p>
          <a:p>
            <a:pPr algn="just">
              <a:lnSpc>
                <a:spcPct val="115000"/>
              </a:lnSpc>
              <a:spcAft>
                <a:spcPts val="0"/>
              </a:spcAft>
              <a:buFont typeface="Wingdings" panose="05000000000000000000" pitchFamily="2" charset="2"/>
              <a:buChar char="§"/>
              <a:defRPr/>
            </a:pP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Point defects</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which are places where an atom is missing or irregularly placed in the lattice. Point defects include lattice vacancies, self-interstitial atoms, interstitial impurity atoms and substitution impurity atoms.</a:t>
            </a:r>
          </a:p>
          <a:p>
            <a:pPr algn="just">
              <a:lnSpc>
                <a:spcPct val="115000"/>
              </a:lnSpc>
              <a:spcAft>
                <a:spcPts val="0"/>
              </a:spcAft>
              <a:buFont typeface="Wingdings" panose="05000000000000000000" pitchFamily="2" charset="2"/>
              <a:buChar char="§"/>
              <a:defRPr/>
            </a:pP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Linear defects</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which are groups of atoms in irregular positions,  commonly called </a:t>
            </a: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dislocations</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(Edge &amp; Screw dislocations)</a:t>
            </a:r>
          </a:p>
          <a:p>
            <a:pPr algn="just">
              <a:lnSpc>
                <a:spcPct val="115000"/>
              </a:lnSpc>
              <a:spcAft>
                <a:spcPts val="0"/>
              </a:spcAft>
              <a:buFont typeface="Wingdings" panose="05000000000000000000" pitchFamily="2" charset="2"/>
              <a:buChar char="§"/>
              <a:defRPr/>
            </a:pP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Planar defects</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which are interfaces between homogeneous regions of the material. Planar defects include </a:t>
            </a: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grain boundaries</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Defects have significant (positive) effects on the properties of metals by making it possible to influence the characteristics of a metal by mechanical (strain hardening),thermal processing and/or alloying.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B80800A3-13F4-BC52-74DB-AF41830C5EA4}"/>
              </a:ext>
            </a:extLst>
          </p:cNvPr>
          <p:cNvSpPr txBox="1">
            <a:spLocks/>
          </p:cNvSpPr>
          <p:nvPr/>
        </p:nvSpPr>
        <p:spPr bwMode="auto">
          <a:xfrm>
            <a:off x="1143000" y="381000"/>
            <a:ext cx="7162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2" panose="05020102010507070707" pitchFamily="18" charset="2"/>
              <a:buChar char=""/>
              <a:defRPr sz="2800">
                <a:solidFill>
                  <a:srgbClr val="636466"/>
                </a:solidFill>
                <a:latin typeface="Century Gothic" panose="020B0502020202020204" pitchFamily="34" charset="0"/>
                <a:cs typeface="Arial" panose="020B0604020202020204" pitchFamily="34" charset="0"/>
              </a:defRPr>
            </a:lvl1pPr>
            <a:lvl2pPr marL="722313" indent="-273050">
              <a:spcBef>
                <a:spcPct val="20000"/>
              </a:spcBef>
              <a:buClr>
                <a:schemeClr val="accent1"/>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2pPr>
            <a:lvl3pPr marL="1004888" indent="-255588">
              <a:spcBef>
                <a:spcPct val="20000"/>
              </a:spcBef>
              <a:buClr>
                <a:srgbClr val="373532"/>
              </a:buClr>
              <a:buSzPct val="85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3pPr>
            <a:lvl4pPr marL="1279525" indent="-236538">
              <a:spcBef>
                <a:spcPct val="20000"/>
              </a:spcBef>
              <a:buClr>
                <a:srgbClr val="8D89A4"/>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4pPr>
            <a:lvl5pPr marL="1489075" indent="-182563">
              <a:spcBef>
                <a:spcPct val="20000"/>
              </a:spcBef>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5pPr>
            <a:lvl6pPr marL="19462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6pPr>
            <a:lvl7pPr marL="24034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7pPr>
            <a:lvl8pPr marL="28606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8pPr>
            <a:lvl9pPr marL="33178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9pPr>
          </a:lstStyle>
          <a:p>
            <a:pPr>
              <a:spcBef>
                <a:spcPct val="0"/>
              </a:spcBef>
              <a:buClrTx/>
              <a:buSzTx/>
              <a:buFontTx/>
              <a:buNone/>
            </a:pPr>
            <a:r>
              <a:rPr lang="en-GB" altLang="fr-FR" sz="3200">
                <a:solidFill>
                  <a:srgbClr val="7030A0"/>
                </a:solidFill>
                <a:latin typeface="Cambria" panose="02040503050406030204" pitchFamily="18" charset="0"/>
              </a:rPr>
              <a:t>Crystal Defects &amp; Plastic Deformation</a:t>
            </a:r>
            <a:endParaRPr lang="en-GB" altLang="en-US" sz="3200" b="1"/>
          </a:p>
        </p:txBody>
      </p:sp>
      <p:sp>
        <p:nvSpPr>
          <p:cNvPr id="3" name="Content Placeholder 1">
            <a:extLst>
              <a:ext uri="{FF2B5EF4-FFF2-40B4-BE49-F238E27FC236}">
                <a16:creationId xmlns:a16="http://schemas.microsoft.com/office/drawing/2014/main" id="{86C1AE4E-942F-0D36-076C-77AB059CA158}"/>
              </a:ext>
            </a:extLst>
          </p:cNvPr>
          <p:cNvSpPr txBox="1">
            <a:spLocks/>
          </p:cNvSpPr>
          <p:nvPr/>
        </p:nvSpPr>
        <p:spPr>
          <a:xfrm>
            <a:off x="114300" y="1016000"/>
            <a:ext cx="9448800" cy="5765800"/>
          </a:xfrm>
          <a:prstGeom prst="rect">
            <a:avLst/>
          </a:prstGeom>
        </p:spPr>
        <p:txBody>
          <a:bodyPr/>
          <a:lst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On a microscopic scale, plastic deformation corresponds to the net movement of large numbers of atoms in response to an applied stress whereby interatomic bonds must be ruptured and then re-formed. </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In crystalline solids, plastic deformation most often involves the motion of dislocations (linear crystalline defects).</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Dislocation movement produces additional dislocations, and when dislocations run into each other, it often impedes movement of the dislocations. This drives up the force needed to move the dislocation or, in other words, strengthens the material. </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Millions of dislocations result in plastic forming operations such as rolling and extruding. </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Crystalline defects can allow the flow of the material, or trap it and be an obstacle to crack propagation and deformation, and be responsible for residual and internal stresses.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6948CFE-15E9-B854-276A-6B20C41DC8ED}"/>
              </a:ext>
            </a:extLst>
          </p:cNvPr>
          <p:cNvSpPr>
            <a:spLocks noGrp="1"/>
          </p:cNvSpPr>
          <p:nvPr>
            <p:ph idx="1"/>
          </p:nvPr>
        </p:nvSpPr>
        <p:spPr>
          <a:xfrm>
            <a:off x="76200" y="990600"/>
            <a:ext cx="9677400" cy="5715000"/>
          </a:xfrm>
        </p:spPr>
        <p:txBody>
          <a:bodyPr/>
          <a:lstStyle/>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 strength of a steel can be described as the resistance against the onset of plastic deformation under an external load. </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Plastic deformation - the movement of dislocations through the metal lattice which enables single lattice planes to slip consecutively over one another. </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If this motion is hindered by lattice defects, a higher external load must be applied so that the dislocations can overcome the obstacles. </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Increasing the strength of steels – using defects so as to hinder the movement of dislocations. </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Obstacles to dislocation motion can be classified according to Table below.</a:t>
            </a:r>
          </a:p>
          <a:p>
            <a:pPr marL="36512" indent="0" algn="just">
              <a:lnSpc>
                <a:spcPct val="115000"/>
              </a:lnSpc>
              <a:spcAft>
                <a:spcPts val="0"/>
              </a:spcAft>
              <a:buFont typeface="Wingdings 2" pitchFamily="18" charset="2"/>
              <a:buNone/>
              <a:defRPr/>
            </a:pPr>
            <a:endPar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endParaRPr>
          </a:p>
          <a:p>
            <a:pPr algn="just">
              <a:lnSpc>
                <a:spcPct val="115000"/>
              </a:lnSpc>
              <a:spcAft>
                <a:spcPts val="0"/>
              </a:spcAft>
              <a:buFont typeface="Wingdings" panose="05000000000000000000" pitchFamily="2" charset="2"/>
              <a:buChar char="§"/>
              <a:defRPr/>
            </a:pPr>
            <a:endPar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endParaRPr>
          </a:p>
          <a:p>
            <a:pPr algn="just">
              <a:lnSpc>
                <a:spcPct val="115000"/>
              </a:lnSpc>
              <a:spcAft>
                <a:spcPts val="0"/>
              </a:spcAft>
              <a:buFont typeface="Wingdings" panose="05000000000000000000" pitchFamily="2" charset="2"/>
              <a:buChar char="§"/>
              <a:defRPr/>
            </a:pPr>
            <a:endParaRPr sz="2200"/>
          </a:p>
        </p:txBody>
      </p:sp>
      <p:sp>
        <p:nvSpPr>
          <p:cNvPr id="26627" name="Title 2">
            <a:extLst>
              <a:ext uri="{FF2B5EF4-FFF2-40B4-BE49-F238E27FC236}">
                <a16:creationId xmlns:a16="http://schemas.microsoft.com/office/drawing/2014/main" id="{E977A3EC-9B1F-AD91-B0F9-DD93D452AA5B}"/>
              </a:ext>
            </a:extLst>
          </p:cNvPr>
          <p:cNvSpPr>
            <a:spLocks noGrp="1"/>
          </p:cNvSpPr>
          <p:nvPr>
            <p:ph type="title"/>
          </p:nvPr>
        </p:nvSpPr>
        <p:spPr>
          <a:xfrm>
            <a:off x="1271588" y="333375"/>
            <a:ext cx="7239000" cy="685800"/>
          </a:xfrm>
          <a:ln/>
        </p:spPr>
        <p:txBody>
          <a:bodyPr/>
          <a:lstStyle/>
          <a:p>
            <a:r>
              <a:rPr lang="en-GB" altLang="fr-FR" b="0">
                <a:solidFill>
                  <a:srgbClr val="7030A0"/>
                </a:solidFill>
                <a:latin typeface="Cambria" panose="02040503050406030204" pitchFamily="18" charset="0"/>
              </a:rPr>
              <a:t>Crystal Defects &amp; Strengthening of Steels</a:t>
            </a:r>
            <a:br>
              <a:rPr lang="en-GB" altLang="en-US"/>
            </a:br>
            <a:endParaRPr lang="en-US" altLang="en-US"/>
          </a:p>
        </p:txBody>
      </p:sp>
      <p:graphicFrame>
        <p:nvGraphicFramePr>
          <p:cNvPr id="6" name="Table 5">
            <a:extLst>
              <a:ext uri="{FF2B5EF4-FFF2-40B4-BE49-F238E27FC236}">
                <a16:creationId xmlns:a16="http://schemas.microsoft.com/office/drawing/2014/main" id="{DDF5B53C-173E-02AA-EEEE-0A2FEFAF2DEB}"/>
              </a:ext>
            </a:extLst>
          </p:cNvPr>
          <p:cNvGraphicFramePr>
            <a:graphicFrameLocks noGrp="1"/>
          </p:cNvGraphicFramePr>
          <p:nvPr/>
        </p:nvGraphicFramePr>
        <p:xfrm>
          <a:off x="1600200" y="4800600"/>
          <a:ext cx="6934200" cy="1817688"/>
        </p:xfrm>
        <a:graphic>
          <a:graphicData uri="http://schemas.openxmlformats.org/drawingml/2006/table">
            <a:tbl>
              <a:tblPr firstRow="1" firstCol="1" bandRow="1"/>
              <a:tblGrid>
                <a:gridCol w="1992101">
                  <a:extLst>
                    <a:ext uri="{9D8B030D-6E8A-4147-A177-3AD203B41FA5}">
                      <a16:colId xmlns:a16="http://schemas.microsoft.com/office/drawing/2014/main" val="2886400210"/>
                    </a:ext>
                  </a:extLst>
                </a:gridCol>
                <a:gridCol w="1680210">
                  <a:extLst>
                    <a:ext uri="{9D8B030D-6E8A-4147-A177-3AD203B41FA5}">
                      <a16:colId xmlns:a16="http://schemas.microsoft.com/office/drawing/2014/main" val="3828709921"/>
                    </a:ext>
                  </a:extLst>
                </a:gridCol>
                <a:gridCol w="3261889">
                  <a:extLst>
                    <a:ext uri="{9D8B030D-6E8A-4147-A177-3AD203B41FA5}">
                      <a16:colId xmlns:a16="http://schemas.microsoft.com/office/drawing/2014/main" val="1125297143"/>
                    </a:ext>
                  </a:extLst>
                </a:gridCol>
              </a:tblGrid>
              <a:tr h="391576">
                <a:tc>
                  <a:txBody>
                    <a:bodyPr/>
                    <a:lstStyle/>
                    <a:p>
                      <a:pPr algn="ctr">
                        <a:lnSpc>
                          <a:spcPct val="115000"/>
                        </a:lnSpc>
                        <a:spcAft>
                          <a:spcPts val="1000"/>
                        </a:spcAft>
                      </a:pPr>
                      <a:r>
                        <a:rPr lang="en-US" sz="1800" b="1" dirty="0">
                          <a:effectLst/>
                          <a:latin typeface="Cambria" panose="02040503050406030204" pitchFamily="18" charset="0"/>
                          <a:ea typeface="Cambria" panose="02040503050406030204" pitchFamily="18" charset="0"/>
                          <a:cs typeface="Times New Roman" panose="02020603050405020304" pitchFamily="18" charset="0"/>
                        </a:rPr>
                        <a:t>Dimension</a:t>
                      </a:r>
                    </a:p>
                  </a:txBody>
                  <a:tcPr marL="38100" marR="38100" marT="38073" marB="3807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1800" b="1">
                          <a:effectLst/>
                          <a:latin typeface="Cambria" panose="02040503050406030204" pitchFamily="18" charset="0"/>
                          <a:ea typeface="Cambria" panose="02040503050406030204" pitchFamily="18" charset="0"/>
                          <a:cs typeface="Times New Roman" panose="02020603050405020304" pitchFamily="18" charset="0"/>
                        </a:rPr>
                        <a:t>Generator</a:t>
                      </a:r>
                    </a:p>
                  </a:txBody>
                  <a:tcPr marL="38100" marR="38100" marT="38073" marB="3807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1800" b="1" dirty="0">
                          <a:effectLst/>
                          <a:latin typeface="Cambria" panose="02040503050406030204" pitchFamily="18" charset="0"/>
                          <a:ea typeface="Cambria" panose="02040503050406030204" pitchFamily="18" charset="0"/>
                          <a:cs typeface="Times New Roman" panose="02020603050405020304" pitchFamily="18" charset="0"/>
                        </a:rPr>
                        <a:t>Mechanism</a:t>
                      </a:r>
                    </a:p>
                  </a:txBody>
                  <a:tcPr marL="38100" marR="38100" marT="38073" marB="3807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69697169"/>
                  </a:ext>
                </a:extLst>
              </a:tr>
              <a:tr h="356528">
                <a:tc>
                  <a:txBody>
                    <a:bodyPr/>
                    <a:lstStyle/>
                    <a:p>
                      <a:pPr>
                        <a:lnSpc>
                          <a:spcPct val="115000"/>
                        </a:lnSpc>
                        <a:spcAft>
                          <a:spcPts val="1000"/>
                        </a:spcAft>
                      </a:pPr>
                      <a:r>
                        <a:rPr lang="en-US" sz="1600">
                          <a:effectLst/>
                          <a:latin typeface="Cambria" panose="02040503050406030204" pitchFamily="18" charset="0"/>
                          <a:ea typeface="Cambria" panose="02040503050406030204" pitchFamily="18" charset="0"/>
                          <a:cs typeface="Times New Roman" panose="02020603050405020304" pitchFamily="18" charset="0"/>
                        </a:rPr>
                        <a:t>0 (point)</a:t>
                      </a:r>
                    </a:p>
                  </a:txBody>
                  <a:tcPr marL="38100" marR="38100" marT="38073" marB="3807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a:effectLst/>
                          <a:latin typeface="Cambria" panose="02040503050406030204" pitchFamily="18" charset="0"/>
                          <a:ea typeface="Cambria" panose="02040503050406030204" pitchFamily="18" charset="0"/>
                          <a:cs typeface="Times New Roman" panose="02020603050405020304" pitchFamily="18" charset="0"/>
                        </a:rPr>
                        <a:t>solute atoms</a:t>
                      </a:r>
                    </a:p>
                  </a:txBody>
                  <a:tcPr marL="38100" marR="38100" marT="38073" marB="3807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dirty="0">
                          <a:effectLst/>
                          <a:latin typeface="Cambria" panose="02040503050406030204" pitchFamily="18" charset="0"/>
                          <a:ea typeface="Cambria" panose="02040503050406030204" pitchFamily="18" charset="0"/>
                          <a:cs typeface="Times New Roman" panose="02020603050405020304" pitchFamily="18" charset="0"/>
                        </a:rPr>
                        <a:t>solid solution hardening</a:t>
                      </a:r>
                    </a:p>
                  </a:txBody>
                  <a:tcPr marL="38100" marR="38100" marT="38073" marB="3807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8052142"/>
                  </a:ext>
                </a:extLst>
              </a:tr>
              <a:tr h="356528">
                <a:tc>
                  <a:txBody>
                    <a:bodyPr/>
                    <a:lstStyle/>
                    <a:p>
                      <a:pPr>
                        <a:lnSpc>
                          <a:spcPct val="115000"/>
                        </a:lnSpc>
                        <a:spcAft>
                          <a:spcPts val="1000"/>
                        </a:spcAft>
                      </a:pPr>
                      <a:r>
                        <a:rPr lang="en-US" sz="1600">
                          <a:effectLst/>
                          <a:latin typeface="Cambria" panose="02040503050406030204" pitchFamily="18" charset="0"/>
                          <a:ea typeface="Cambria" panose="02040503050406030204" pitchFamily="18" charset="0"/>
                          <a:cs typeface="Times New Roman" panose="02020603050405020304" pitchFamily="18" charset="0"/>
                        </a:rPr>
                        <a:t>1 (linear)</a:t>
                      </a:r>
                    </a:p>
                  </a:txBody>
                  <a:tcPr marL="38100" marR="38100" marT="38073" marB="3807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dirty="0">
                          <a:effectLst/>
                          <a:latin typeface="Cambria" panose="02040503050406030204" pitchFamily="18" charset="0"/>
                          <a:ea typeface="Cambria" panose="02040503050406030204" pitchFamily="18" charset="0"/>
                          <a:cs typeface="Times New Roman" panose="02020603050405020304" pitchFamily="18" charset="0"/>
                        </a:rPr>
                        <a:t>dislocations</a:t>
                      </a:r>
                    </a:p>
                  </a:txBody>
                  <a:tcPr marL="38100" marR="38100" marT="38073" marB="3807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dirty="0">
                          <a:effectLst/>
                          <a:latin typeface="Cambria" panose="02040503050406030204" pitchFamily="18" charset="0"/>
                          <a:ea typeface="Cambria" panose="02040503050406030204" pitchFamily="18" charset="0"/>
                          <a:cs typeface="Times New Roman" panose="02020603050405020304" pitchFamily="18" charset="0"/>
                        </a:rPr>
                        <a:t>strain hardening</a:t>
                      </a:r>
                    </a:p>
                  </a:txBody>
                  <a:tcPr marL="38100" marR="38100" marT="38073" marB="3807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3260933"/>
                  </a:ext>
                </a:extLst>
              </a:tr>
              <a:tr h="356528">
                <a:tc>
                  <a:txBody>
                    <a:bodyPr/>
                    <a:lstStyle/>
                    <a:p>
                      <a:pPr>
                        <a:lnSpc>
                          <a:spcPct val="115000"/>
                        </a:lnSpc>
                        <a:spcAft>
                          <a:spcPts val="1000"/>
                        </a:spcAft>
                      </a:pPr>
                      <a:r>
                        <a:rPr lang="en-US" sz="1600">
                          <a:effectLst/>
                          <a:latin typeface="Cambria" panose="02040503050406030204" pitchFamily="18" charset="0"/>
                          <a:ea typeface="Cambria" panose="02040503050406030204" pitchFamily="18" charset="0"/>
                          <a:cs typeface="Times New Roman" panose="02020603050405020304" pitchFamily="18" charset="0"/>
                        </a:rPr>
                        <a:t>2 (plane)</a:t>
                      </a:r>
                    </a:p>
                  </a:txBody>
                  <a:tcPr marL="38100" marR="38100" marT="38073" marB="3807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dirty="0">
                          <a:effectLst/>
                          <a:latin typeface="Cambria" panose="02040503050406030204" pitchFamily="18" charset="0"/>
                          <a:ea typeface="Cambria" panose="02040503050406030204" pitchFamily="18" charset="0"/>
                          <a:cs typeface="Times New Roman" panose="02020603050405020304" pitchFamily="18" charset="0"/>
                        </a:rPr>
                        <a:t>grain boundaries</a:t>
                      </a:r>
                    </a:p>
                  </a:txBody>
                  <a:tcPr marL="38100" marR="38100" marT="38073" marB="3807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dirty="0">
                          <a:effectLst/>
                          <a:latin typeface="Cambria" panose="02040503050406030204" pitchFamily="18" charset="0"/>
                          <a:ea typeface="Cambria" panose="02040503050406030204" pitchFamily="18" charset="0"/>
                          <a:cs typeface="Times New Roman" panose="02020603050405020304" pitchFamily="18" charset="0"/>
                        </a:rPr>
                        <a:t>grain refinement (reducing sizes)</a:t>
                      </a:r>
                    </a:p>
                  </a:txBody>
                  <a:tcPr marL="38100" marR="38100" marT="38073" marB="3807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399939"/>
                  </a:ext>
                </a:extLst>
              </a:tr>
              <a:tr h="356528">
                <a:tc>
                  <a:txBody>
                    <a:bodyPr/>
                    <a:lstStyle/>
                    <a:p>
                      <a:pPr>
                        <a:lnSpc>
                          <a:spcPct val="115000"/>
                        </a:lnSpc>
                        <a:spcAft>
                          <a:spcPts val="1000"/>
                        </a:spcAft>
                      </a:pPr>
                      <a:r>
                        <a:rPr lang="en-US" sz="1600">
                          <a:effectLst/>
                          <a:latin typeface="Cambria" panose="02040503050406030204" pitchFamily="18" charset="0"/>
                          <a:ea typeface="Cambria" panose="02040503050406030204" pitchFamily="18" charset="0"/>
                          <a:cs typeface="Times New Roman" panose="02020603050405020304" pitchFamily="18" charset="0"/>
                        </a:rPr>
                        <a:t>3 (spatial)</a:t>
                      </a:r>
                    </a:p>
                  </a:txBody>
                  <a:tcPr marL="38100" marR="38100" marT="38073" marB="3807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a:effectLst/>
                          <a:latin typeface="Cambria" panose="02040503050406030204" pitchFamily="18" charset="0"/>
                          <a:ea typeface="Cambria" panose="02040503050406030204" pitchFamily="18" charset="0"/>
                          <a:cs typeface="Times New Roman" panose="02020603050405020304" pitchFamily="18" charset="0"/>
                        </a:rPr>
                        <a:t>particles</a:t>
                      </a:r>
                    </a:p>
                  </a:txBody>
                  <a:tcPr marL="38100" marR="38100" marT="38073" marB="3807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dirty="0">
                          <a:effectLst/>
                          <a:latin typeface="Cambria" panose="02040503050406030204" pitchFamily="18" charset="0"/>
                          <a:ea typeface="Cambria" panose="02040503050406030204" pitchFamily="18" charset="0"/>
                          <a:cs typeface="Times New Roman" panose="02020603050405020304" pitchFamily="18" charset="0"/>
                        </a:rPr>
                        <a:t>precipitation/dispersion hardening</a:t>
                      </a:r>
                    </a:p>
                  </a:txBody>
                  <a:tcPr marL="38100" marR="38100" marT="38073" marB="3807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712739"/>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1DE3257-6DAA-64B1-CA61-59E39891CBB6}"/>
              </a:ext>
            </a:extLst>
          </p:cNvPr>
          <p:cNvSpPr>
            <a:spLocks noGrp="1"/>
          </p:cNvSpPr>
          <p:nvPr>
            <p:ph idx="1"/>
          </p:nvPr>
        </p:nvSpPr>
        <p:spPr>
          <a:xfrm>
            <a:off x="304800" y="914400"/>
            <a:ext cx="5105400" cy="5715000"/>
          </a:xfrm>
        </p:spPr>
        <p:txBody>
          <a:bodyPr/>
          <a:lstStyle/>
          <a:p>
            <a:pPr algn="just">
              <a:defRPr/>
            </a:pPr>
            <a:r>
              <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Continuous casting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produces </a:t>
            </a:r>
            <a:r>
              <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semi-finished products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of high quality due to </a:t>
            </a:r>
            <a:r>
              <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directional solidification</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a:t>
            </a:r>
            <a:r>
              <a:rPr lang="en-GB" sz="18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Ingot casting - individual moulds are filled with molten steel to produce steel ingots</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Molten metal – poured into a tundish, flows through a water-cooled mould and solidifies there in the peripheral zone. In an arch-shaped cooling chamber, the strand is deflected and sprayed with water before it is finally straightened and cut to length.</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Semi-finished products – </a:t>
            </a:r>
            <a:r>
              <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Blooms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150 </a:t>
            </a:r>
            <a:r>
              <a:rPr sz="2200">
                <a:solidFill>
                  <a:srgbClr val="00334D"/>
                </a:solidFill>
                <a:latin typeface="Cambria" panose="02040503050406030204" pitchFamily="18" charset="0"/>
                <a:ea typeface="Cambria" panose="02040503050406030204" pitchFamily="18" charset="0"/>
                <a:cs typeface="Times New Roman" panose="02020603050405020304" pitchFamily="18" charset="0"/>
              </a:rPr>
              <a:t>mm</a:t>
            </a:r>
            <a:r>
              <a:rPr sz="2200" baseline="30000">
                <a:solidFill>
                  <a:srgbClr val="00334D"/>
                </a:solidFill>
                <a:latin typeface="Cambria" panose="02040503050406030204" pitchFamily="18" charset="0"/>
                <a:ea typeface="Cambria" panose="02040503050406030204" pitchFamily="18" charset="0"/>
                <a:cs typeface="Times New Roman" panose="02020603050405020304" pitchFamily="18" charset="0"/>
              </a:rPr>
              <a:t>2</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a:t>
            </a:r>
            <a:r>
              <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Billets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40 </a:t>
            </a:r>
            <a:r>
              <a:rPr sz="2200">
                <a:solidFill>
                  <a:srgbClr val="00334D"/>
                </a:solidFill>
                <a:latin typeface="Cambria" panose="02040503050406030204" pitchFamily="18" charset="0"/>
                <a:ea typeface="Cambria" panose="02040503050406030204" pitchFamily="18" charset="0"/>
                <a:cs typeface="Times New Roman" panose="02020603050405020304" pitchFamily="18" charset="0"/>
              </a:rPr>
              <a:t>mm</a:t>
            </a:r>
            <a:r>
              <a:rPr sz="2200" baseline="30000">
                <a:solidFill>
                  <a:srgbClr val="00334D"/>
                </a:solidFill>
                <a:latin typeface="Cambria" panose="02040503050406030204" pitchFamily="18" charset="0"/>
                <a:ea typeface="Cambria" panose="02040503050406030204" pitchFamily="18" charset="0"/>
                <a:cs typeface="Times New Roman" panose="02020603050405020304" pitchFamily="18" charset="0"/>
              </a:rPr>
              <a:t>2</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&amp; </a:t>
            </a:r>
            <a:r>
              <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Slabs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(rectangular cross section of ≥ 250 mm width and thickness ≥ 40 mm)</a:t>
            </a:r>
            <a:endParaRPr/>
          </a:p>
        </p:txBody>
      </p:sp>
      <p:sp>
        <p:nvSpPr>
          <p:cNvPr id="27651" name="Title 2">
            <a:extLst>
              <a:ext uri="{FF2B5EF4-FFF2-40B4-BE49-F238E27FC236}">
                <a16:creationId xmlns:a16="http://schemas.microsoft.com/office/drawing/2014/main" id="{584C153D-7D02-113E-B93B-74893D4F2BE8}"/>
              </a:ext>
            </a:extLst>
          </p:cNvPr>
          <p:cNvSpPr>
            <a:spLocks noGrp="1"/>
          </p:cNvSpPr>
          <p:nvPr>
            <p:ph type="title"/>
          </p:nvPr>
        </p:nvSpPr>
        <p:spPr>
          <a:xfrm>
            <a:off x="838200" y="381000"/>
            <a:ext cx="7977188" cy="381000"/>
          </a:xfrm>
          <a:ln/>
        </p:spPr>
        <p:txBody>
          <a:bodyPr/>
          <a:lstStyle/>
          <a:p>
            <a:r>
              <a:rPr lang="en-GB" altLang="fr-FR" b="0">
                <a:solidFill>
                  <a:srgbClr val="7030A0"/>
                </a:solidFill>
                <a:latin typeface="Cambria" panose="02040503050406030204" pitchFamily="18" charset="0"/>
              </a:rPr>
              <a:t>Steel solidification – </a:t>
            </a:r>
            <a:r>
              <a:rPr lang="en-GB" altLang="fr-FR" sz="2800">
                <a:solidFill>
                  <a:srgbClr val="7030A0"/>
                </a:solidFill>
                <a:latin typeface="Cambria" panose="02040503050406030204" pitchFamily="18" charset="0"/>
              </a:rPr>
              <a:t>Continuous Casting</a:t>
            </a:r>
            <a:endParaRPr lang="en-GB" altLang="en-US" sz="2800"/>
          </a:p>
        </p:txBody>
      </p:sp>
      <p:pic>
        <p:nvPicPr>
          <p:cNvPr id="27652" name="Picture 6" descr="Schematic of continuous casting process">
            <a:extLst>
              <a:ext uri="{FF2B5EF4-FFF2-40B4-BE49-F238E27FC236}">
                <a16:creationId xmlns:a16="http://schemas.microsoft.com/office/drawing/2014/main" id="{17DAF1E7-3D7A-93C1-BDEC-83A0468080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914400"/>
            <a:ext cx="41148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3" name="Picture 4">
            <a:extLst>
              <a:ext uri="{FF2B5EF4-FFF2-40B4-BE49-F238E27FC236}">
                <a16:creationId xmlns:a16="http://schemas.microsoft.com/office/drawing/2014/main" id="{B27EE096-9DE7-09FE-DAA8-2C0C7FF5E5A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3962400"/>
            <a:ext cx="40386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43AB416-71D9-5FB3-6C40-077B23CDA01D}"/>
              </a:ext>
            </a:extLst>
          </p:cNvPr>
          <p:cNvSpPr>
            <a:spLocks noGrp="1"/>
          </p:cNvSpPr>
          <p:nvPr>
            <p:ph idx="1"/>
          </p:nvPr>
        </p:nvSpPr>
        <p:spPr>
          <a:xfrm>
            <a:off x="0" y="1143000"/>
            <a:ext cx="9601200" cy="5562600"/>
          </a:xfrm>
        </p:spPr>
        <p:txBody>
          <a:bodyPr/>
          <a:lstStyle/>
          <a:p>
            <a:pPr>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Metal forming is used to create various products, including structural steel shapes, rails, tubes, pipes, metal sheets, sheet piles, fasteners, wires, etc.</a:t>
            </a:r>
          </a:p>
          <a:p>
            <a:pPr>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Metal forming involves the reshaping of metals while still in the solid state.</a:t>
            </a:r>
          </a:p>
          <a:p>
            <a:pPr>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Hot working deforms metal above its recrystallization temperature (0.5 </a:t>
            </a:r>
            <a:r>
              <a:rPr sz="2200">
                <a:solidFill>
                  <a:srgbClr val="00334D"/>
                </a:solidFill>
                <a:latin typeface="Cambria" panose="02040503050406030204" pitchFamily="18" charset="0"/>
                <a:ea typeface="Cambria" panose="02040503050406030204" pitchFamily="18" charset="0"/>
                <a:cs typeface="Times New Roman" panose="02020603050405020304" pitchFamily="18" charset="0"/>
              </a:rPr>
              <a:t>T</a:t>
            </a:r>
            <a:r>
              <a:rPr sz="2200" baseline="-25000">
                <a:solidFill>
                  <a:srgbClr val="00334D"/>
                </a:solidFill>
                <a:latin typeface="Cambria" panose="02040503050406030204" pitchFamily="18" charset="0"/>
                <a:ea typeface="Cambria" panose="02040503050406030204" pitchFamily="18" charset="0"/>
                <a:cs typeface="Times New Roman" panose="02020603050405020304" pitchFamily="18" charset="0"/>
              </a:rPr>
              <a:t>m</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- 0.75 </a:t>
            </a:r>
            <a:r>
              <a:rPr sz="2200">
                <a:solidFill>
                  <a:srgbClr val="00334D"/>
                </a:solidFill>
                <a:latin typeface="Cambria" panose="02040503050406030204" pitchFamily="18" charset="0"/>
                <a:ea typeface="Cambria" panose="02040503050406030204" pitchFamily="18" charset="0"/>
                <a:cs typeface="Times New Roman" panose="02020603050405020304" pitchFamily="18" charset="0"/>
              </a:rPr>
              <a:t>T</a:t>
            </a:r>
            <a:r>
              <a:rPr sz="2200" baseline="-25000">
                <a:solidFill>
                  <a:srgbClr val="00334D"/>
                </a:solidFill>
                <a:latin typeface="Cambria" panose="02040503050406030204" pitchFamily="18" charset="0"/>
                <a:ea typeface="Cambria" panose="02040503050406030204" pitchFamily="18" charset="0"/>
                <a:cs typeface="Times New Roman" panose="02020603050405020304" pitchFamily="18" charset="0"/>
              </a:rPr>
              <a:t>m</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whereby new stress-free grains are formed in the metal.</a:t>
            </a:r>
          </a:p>
          <a:p>
            <a:pPr>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Hot working is best used when a large amount of deformation is needed. It takes a smaller amount of force to form hot metal, and hot forming allows the metal to stretch far more than in cold forming. It doesn’t work harden the metal, which allows the metal to keep its ductility. </a:t>
            </a:r>
          </a:p>
          <a:p>
            <a:pPr>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However, it produces a rougher surface finish, lower dimensional accuracy, surface oxidation and a shorter tool life.</a:t>
            </a:r>
          </a:p>
          <a:p>
            <a:pPr>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The principal methods of hot working are: Rolling, Piercing, Drawing, Spinning, Extruding &amp; Forging.</a:t>
            </a:r>
          </a:p>
          <a:p>
            <a:pPr>
              <a:defRPr/>
            </a:pPr>
            <a:r>
              <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Hot shortness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When a metal is worked at or near its melting point, it crumble into pieces during deformation.</a:t>
            </a:r>
            <a:endParaRPr/>
          </a:p>
        </p:txBody>
      </p:sp>
      <p:sp>
        <p:nvSpPr>
          <p:cNvPr id="28675" name="Title 2">
            <a:extLst>
              <a:ext uri="{FF2B5EF4-FFF2-40B4-BE49-F238E27FC236}">
                <a16:creationId xmlns:a16="http://schemas.microsoft.com/office/drawing/2014/main" id="{C3FCD1D4-CD89-3E61-6285-8D1B0052AD08}"/>
              </a:ext>
            </a:extLst>
          </p:cNvPr>
          <p:cNvSpPr>
            <a:spLocks noGrp="1"/>
          </p:cNvSpPr>
          <p:nvPr>
            <p:ph type="title"/>
          </p:nvPr>
        </p:nvSpPr>
        <p:spPr>
          <a:xfrm>
            <a:off x="914400" y="609600"/>
            <a:ext cx="6781800" cy="457200"/>
          </a:xfrm>
          <a:ln/>
        </p:spPr>
        <p:txBody>
          <a:bodyPr/>
          <a:lstStyle/>
          <a:p>
            <a:r>
              <a:rPr lang="en-GB" altLang="fr-FR" b="0">
                <a:solidFill>
                  <a:srgbClr val="7030A0"/>
                </a:solidFill>
                <a:latin typeface="Cambria" panose="02040503050406030204" pitchFamily="18" charset="0"/>
              </a:rPr>
              <a:t>Steel forming processes – </a:t>
            </a:r>
            <a:r>
              <a:rPr lang="en-GB" altLang="fr-FR" sz="2800">
                <a:solidFill>
                  <a:srgbClr val="7030A0"/>
                </a:solidFill>
                <a:latin typeface="Cambria" panose="02040503050406030204" pitchFamily="18" charset="0"/>
              </a:rPr>
              <a:t>Hot Working </a:t>
            </a:r>
            <a:endParaRPr lang="en-US"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28BADCA-3943-A491-0590-7246BCD5637C}"/>
              </a:ext>
            </a:extLst>
          </p:cNvPr>
          <p:cNvSpPr>
            <a:spLocks noGrp="1"/>
          </p:cNvSpPr>
          <p:nvPr>
            <p:ph idx="1"/>
          </p:nvPr>
        </p:nvSpPr>
        <p:spPr>
          <a:xfrm>
            <a:off x="71438" y="1066800"/>
            <a:ext cx="9525000" cy="5410200"/>
          </a:xfrm>
        </p:spPr>
        <p:txBody>
          <a:bodyPr/>
          <a:lstStyle/>
          <a:p>
            <a:pPr>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Cold working is the process of metal forming in which deformation of the metal occurs below its recrystallization temperature (room temp - 0.3</a:t>
            </a:r>
            <a:r>
              <a:rPr sz="2200">
                <a:solidFill>
                  <a:srgbClr val="00334D"/>
                </a:solidFill>
                <a:latin typeface="Cambria" panose="02040503050406030204" pitchFamily="18" charset="0"/>
                <a:ea typeface="Cambria" panose="02040503050406030204" pitchFamily="18" charset="0"/>
                <a:cs typeface="Times New Roman" panose="02020603050405020304" pitchFamily="18" charset="0"/>
              </a:rPr>
              <a:t> T</a:t>
            </a:r>
            <a:r>
              <a:rPr sz="2200" baseline="-25000">
                <a:solidFill>
                  <a:srgbClr val="00334D"/>
                </a:solidFill>
                <a:latin typeface="Cambria" panose="02040503050406030204" pitchFamily="18" charset="0"/>
                <a:ea typeface="Cambria" panose="02040503050406030204" pitchFamily="18" charset="0"/>
                <a:cs typeface="Times New Roman" panose="02020603050405020304" pitchFamily="18" charset="0"/>
              </a:rPr>
              <a:t>m</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a:t>
            </a:r>
          </a:p>
          <a:p>
            <a:pPr>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Cold-working is employed chiefly as a finishing operation, following the shaping of the metal by hot-working. </a:t>
            </a:r>
          </a:p>
          <a:p>
            <a:pPr>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It allows more accurate dimensions to be maintained and a smooth surface finish is produced, requiring minimum machining afterwards. </a:t>
            </a:r>
          </a:p>
          <a:p>
            <a:pPr>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It increases the tensile strength, yield strength and hardness of steel (work hardening), but lowers its ductility. </a:t>
            </a:r>
          </a:p>
          <a:p>
            <a:pPr>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Internal stresses are set up which remain in the metal unless they are removed by proper heat-treatment. </a:t>
            </a:r>
          </a:p>
          <a:p>
            <a:pPr>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The amount of forming that can be accomplished is limited due to strain hardening.</a:t>
            </a:r>
          </a:p>
          <a:p>
            <a:pPr>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The principal methods of cold-working are : Cold rolling, Cold forging, Cold drawing, Cold bending, Cold spinning, Cold extruding &amp; Cold Squeezing.</a:t>
            </a:r>
          </a:p>
          <a:p>
            <a:pPr>
              <a:defRPr/>
            </a:pPr>
            <a:endPar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a:p>
            <a:pPr>
              <a:defRPr/>
            </a:pPr>
            <a:endPar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29699" name="Title 2">
            <a:extLst>
              <a:ext uri="{FF2B5EF4-FFF2-40B4-BE49-F238E27FC236}">
                <a16:creationId xmlns:a16="http://schemas.microsoft.com/office/drawing/2014/main" id="{167E7249-B3FC-81D4-7238-83E5F6B092FE}"/>
              </a:ext>
            </a:extLst>
          </p:cNvPr>
          <p:cNvSpPr>
            <a:spLocks noGrp="1"/>
          </p:cNvSpPr>
          <p:nvPr>
            <p:ph type="title"/>
          </p:nvPr>
        </p:nvSpPr>
        <p:spPr>
          <a:xfrm>
            <a:off x="1209675" y="304800"/>
            <a:ext cx="7248525" cy="457200"/>
          </a:xfrm>
          <a:ln/>
        </p:spPr>
        <p:txBody>
          <a:bodyPr/>
          <a:lstStyle/>
          <a:p>
            <a:r>
              <a:rPr lang="en-GB" altLang="fr-FR" b="0">
                <a:solidFill>
                  <a:srgbClr val="7030A0"/>
                </a:solidFill>
                <a:latin typeface="Cambria" panose="02040503050406030204" pitchFamily="18" charset="0"/>
              </a:rPr>
              <a:t>Steel forming processes – </a:t>
            </a:r>
            <a:r>
              <a:rPr lang="en-GB" altLang="fr-FR" sz="2800">
                <a:solidFill>
                  <a:srgbClr val="7030A0"/>
                </a:solidFill>
                <a:latin typeface="Cambria" panose="02040503050406030204" pitchFamily="18" charset="0"/>
              </a:rPr>
              <a:t>Cold Working </a:t>
            </a:r>
            <a:endParaRPr lang="en-US"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a:extLst>
              <a:ext uri="{FF2B5EF4-FFF2-40B4-BE49-F238E27FC236}">
                <a16:creationId xmlns:a16="http://schemas.microsoft.com/office/drawing/2014/main" id="{61717BBE-8C2C-E463-D88D-11E0E633C7F8}"/>
              </a:ext>
            </a:extLst>
          </p:cNvPr>
          <p:cNvSpPr>
            <a:spLocks noGrp="1"/>
          </p:cNvSpPr>
          <p:nvPr>
            <p:ph type="title"/>
          </p:nvPr>
        </p:nvSpPr>
        <p:spPr>
          <a:xfrm>
            <a:off x="1371600" y="2819400"/>
            <a:ext cx="7181850" cy="1095375"/>
          </a:xfrm>
        </p:spPr>
        <p:txBody>
          <a:bodyPr/>
          <a:lstStyle/>
          <a:p>
            <a:r>
              <a:rPr lang="en-GB" altLang="en-US" sz="6600"/>
              <a:t>THANK YOU</a:t>
            </a:r>
            <a:endParaRPr altLang="en-US" sz="66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F97E06-A1F2-6FB4-A4CA-A80207DAF132}"/>
              </a:ext>
            </a:extLst>
          </p:cNvPr>
          <p:cNvSpPr>
            <a:spLocks noGrp="1"/>
          </p:cNvSpPr>
          <p:nvPr>
            <p:ph idx="1"/>
          </p:nvPr>
        </p:nvSpPr>
        <p:spPr>
          <a:xfrm>
            <a:off x="381000" y="914400"/>
            <a:ext cx="9332913" cy="5791200"/>
          </a:xfrm>
        </p:spPr>
        <p:txBody>
          <a:bodyPr/>
          <a:lstStyle/>
          <a:p>
            <a:pPr>
              <a:lnSpc>
                <a:spcPct val="150000"/>
              </a:lnSpc>
              <a:buFont typeface="Wingdings" panose="05000000000000000000" pitchFamily="2" charset="2"/>
              <a:buChar char="Ø"/>
              <a:defRPr/>
            </a:pPr>
            <a:r>
              <a:rPr sz="2400">
                <a:solidFill>
                  <a:schemeClr val="accent1">
                    <a:lumMod val="50000"/>
                  </a:schemeClr>
                </a:solidFill>
                <a:latin typeface="Cambria" panose="02040503050406030204" pitchFamily="18" charset="0"/>
                <a:ea typeface="Cambria" panose="02040503050406030204" pitchFamily="18" charset="0"/>
              </a:rPr>
              <a:t>Extractive metallurgy of iron</a:t>
            </a:r>
          </a:p>
          <a:p>
            <a:pPr>
              <a:lnSpc>
                <a:spcPct val="150000"/>
              </a:lnSpc>
              <a:buFont typeface="Wingdings" panose="05000000000000000000" pitchFamily="2" charset="2"/>
              <a:buChar char="Ø"/>
              <a:defRPr/>
            </a:pPr>
            <a:r>
              <a:rPr lang="en-GB" sz="2400">
                <a:solidFill>
                  <a:schemeClr val="accent1">
                    <a:lumMod val="50000"/>
                  </a:schemeClr>
                </a:solidFill>
                <a:latin typeface="Cambria" panose="02040503050406030204" pitchFamily="18" charset="0"/>
                <a:ea typeface="Cambria" panose="02040503050406030204" pitchFamily="18" charset="0"/>
              </a:rPr>
              <a:t>Types of Cast Irons</a:t>
            </a:r>
            <a:endParaRPr sz="2400">
              <a:solidFill>
                <a:schemeClr val="accent1">
                  <a:lumMod val="50000"/>
                </a:schemeClr>
              </a:solidFill>
              <a:latin typeface="Cambria" panose="02040503050406030204" pitchFamily="18" charset="0"/>
              <a:ea typeface="Cambria" panose="02040503050406030204" pitchFamily="18" charset="0"/>
            </a:endParaRPr>
          </a:p>
          <a:p>
            <a:pPr>
              <a:lnSpc>
                <a:spcPct val="150000"/>
              </a:lnSpc>
              <a:buFont typeface="Wingdings" panose="05000000000000000000" pitchFamily="2" charset="2"/>
              <a:buChar char="Ø"/>
              <a:defRPr/>
            </a:pPr>
            <a:r>
              <a:rPr lang="en-GB" sz="2400">
                <a:solidFill>
                  <a:schemeClr val="accent1">
                    <a:lumMod val="50000"/>
                  </a:schemeClr>
                </a:solidFill>
                <a:latin typeface="Cambria" panose="02040503050406030204" pitchFamily="18" charset="0"/>
                <a:ea typeface="Cambria" panose="02040503050406030204" pitchFamily="18" charset="0"/>
              </a:rPr>
              <a:t>Steel Making processes</a:t>
            </a:r>
          </a:p>
          <a:p>
            <a:pPr>
              <a:lnSpc>
                <a:spcPct val="150000"/>
              </a:lnSpc>
              <a:buFont typeface="Wingdings" panose="05000000000000000000" pitchFamily="2" charset="2"/>
              <a:buChar char="Ø"/>
              <a:defRPr/>
            </a:pPr>
            <a:r>
              <a:rPr lang="en-GB" sz="2400">
                <a:solidFill>
                  <a:schemeClr val="accent1">
                    <a:lumMod val="50000"/>
                  </a:schemeClr>
                </a:solidFill>
                <a:latin typeface="Cambria" panose="02040503050406030204" pitchFamily="18" charset="0"/>
                <a:ea typeface="Cambria" panose="02040503050406030204" pitchFamily="18" charset="0"/>
              </a:rPr>
              <a:t>Crystal structure of Metals </a:t>
            </a:r>
          </a:p>
          <a:p>
            <a:pPr>
              <a:lnSpc>
                <a:spcPct val="150000"/>
              </a:lnSpc>
              <a:buFont typeface="Wingdings" panose="05000000000000000000" pitchFamily="2" charset="2"/>
              <a:buChar char="Ø"/>
              <a:defRPr/>
            </a:pPr>
            <a:r>
              <a:rPr lang="en-GB" sz="2400">
                <a:solidFill>
                  <a:schemeClr val="accent1">
                    <a:lumMod val="50000"/>
                  </a:schemeClr>
                </a:solidFill>
                <a:latin typeface="Cambria" panose="02040503050406030204" pitchFamily="18" charset="0"/>
                <a:ea typeface="Cambria" panose="02040503050406030204" pitchFamily="18" charset="0"/>
              </a:rPr>
              <a:t>Crystalline lattice in Metals</a:t>
            </a:r>
          </a:p>
          <a:p>
            <a:pPr>
              <a:lnSpc>
                <a:spcPct val="150000"/>
              </a:lnSpc>
              <a:buFont typeface="Wingdings" panose="05000000000000000000" pitchFamily="2" charset="2"/>
              <a:buChar char="Ø"/>
              <a:defRPr/>
            </a:pPr>
            <a:r>
              <a:rPr lang="en-GB" sz="2400">
                <a:solidFill>
                  <a:schemeClr val="accent1">
                    <a:lumMod val="50000"/>
                  </a:schemeClr>
                </a:solidFill>
                <a:latin typeface="Cambria" panose="02040503050406030204" pitchFamily="18" charset="0"/>
                <a:ea typeface="Cambria" panose="02040503050406030204" pitchFamily="18" charset="0"/>
              </a:rPr>
              <a:t>Crystalline lattice and metal properties</a:t>
            </a:r>
          </a:p>
          <a:p>
            <a:pPr>
              <a:lnSpc>
                <a:spcPct val="150000"/>
              </a:lnSpc>
              <a:buFont typeface="Wingdings" panose="05000000000000000000" pitchFamily="2" charset="2"/>
              <a:buChar char="Ø"/>
              <a:defRPr/>
            </a:pPr>
            <a:r>
              <a:rPr sz="2400">
                <a:solidFill>
                  <a:schemeClr val="accent1">
                    <a:lumMod val="50000"/>
                  </a:schemeClr>
                </a:solidFill>
                <a:latin typeface="Cambria" panose="02040503050406030204" pitchFamily="18" charset="0"/>
                <a:ea typeface="Cambria" panose="02040503050406030204" pitchFamily="18" charset="0"/>
              </a:rPr>
              <a:t>Crystal defects</a:t>
            </a:r>
          </a:p>
          <a:p>
            <a:pPr>
              <a:lnSpc>
                <a:spcPct val="150000"/>
              </a:lnSpc>
              <a:buFont typeface="Wingdings" panose="05000000000000000000" pitchFamily="2" charset="2"/>
              <a:buChar char="Ø"/>
              <a:defRPr/>
            </a:pPr>
            <a:r>
              <a:rPr sz="2400">
                <a:solidFill>
                  <a:schemeClr val="accent1">
                    <a:lumMod val="50000"/>
                  </a:schemeClr>
                </a:solidFill>
                <a:latin typeface="Cambria" panose="02040503050406030204" pitchFamily="18" charset="0"/>
                <a:ea typeface="Cambria" panose="02040503050406030204" pitchFamily="18" charset="0"/>
              </a:rPr>
              <a:t>Metal forming processes</a:t>
            </a:r>
          </a:p>
          <a:p>
            <a:pPr>
              <a:lnSpc>
                <a:spcPct val="150000"/>
              </a:lnSpc>
              <a:buFont typeface="Wingdings" panose="05000000000000000000" pitchFamily="2" charset="2"/>
              <a:buChar char="Ø"/>
              <a:defRPr/>
            </a:pPr>
            <a:r>
              <a:rPr sz="2400">
                <a:solidFill>
                  <a:schemeClr val="accent1">
                    <a:lumMod val="50000"/>
                  </a:schemeClr>
                </a:solidFill>
                <a:latin typeface="Cambria" panose="02040503050406030204" pitchFamily="18" charset="0"/>
                <a:ea typeface="Cambria" panose="02040503050406030204" pitchFamily="18" charset="0"/>
              </a:rPr>
              <a:t>Hot rolling &amp; Cold rolling  </a:t>
            </a:r>
          </a:p>
        </p:txBody>
      </p:sp>
      <p:sp>
        <p:nvSpPr>
          <p:cNvPr id="13315" name="Title 2">
            <a:extLst>
              <a:ext uri="{FF2B5EF4-FFF2-40B4-BE49-F238E27FC236}">
                <a16:creationId xmlns:a16="http://schemas.microsoft.com/office/drawing/2014/main" id="{71FE6EC4-AB4F-CA90-F1E1-1B922CA07DB4}"/>
              </a:ext>
            </a:extLst>
          </p:cNvPr>
          <p:cNvSpPr>
            <a:spLocks noGrp="1"/>
          </p:cNvSpPr>
          <p:nvPr>
            <p:ph type="title"/>
          </p:nvPr>
        </p:nvSpPr>
        <p:spPr>
          <a:xfrm>
            <a:off x="1209675" y="152400"/>
            <a:ext cx="1838325" cy="762000"/>
          </a:xfrm>
          <a:ln/>
        </p:spPr>
        <p:txBody>
          <a:bodyPr/>
          <a:lstStyle/>
          <a:p>
            <a:r>
              <a:rPr lang="en-GB" altLang="en-US" sz="2800" b="0">
                <a:solidFill>
                  <a:srgbClr val="7030A0"/>
                </a:solidFill>
                <a:latin typeface="Cambria" panose="02040503050406030204" pitchFamily="18" charset="0"/>
              </a:rPr>
              <a:t>Content</a:t>
            </a:r>
            <a:endParaRPr lang="en-US" altLang="en-US" sz="2800" b="0">
              <a:solidFill>
                <a:srgbClr val="7030A0"/>
              </a:solidFill>
              <a:latin typeface="Cambria" panose="020405030504060302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673E0D-26CF-AA06-8A7B-DB4C5842C124}"/>
              </a:ext>
            </a:extLst>
          </p:cNvPr>
          <p:cNvSpPr>
            <a:spLocks noGrp="1"/>
          </p:cNvSpPr>
          <p:nvPr>
            <p:ph idx="1"/>
          </p:nvPr>
        </p:nvSpPr>
        <p:spPr>
          <a:xfrm>
            <a:off x="457200" y="914400"/>
            <a:ext cx="6019800" cy="5791200"/>
          </a:xfrm>
        </p:spPr>
        <p:txBody>
          <a:bodyPr/>
          <a:lstStyle/>
          <a:p>
            <a:pPr algn="just">
              <a:buClr>
                <a:srgbClr val="39412F">
                  <a:lumMod val="25000"/>
                </a:srgbClr>
              </a:buClr>
              <a:buFont typeface="Wingdings" panose="05000000000000000000" pitchFamily="2" charset="2"/>
              <a:buChar char="Ø"/>
              <a:defRPr/>
            </a:pPr>
            <a:r>
              <a:rPr lang="en-GB" sz="2400">
                <a:solidFill>
                  <a:srgbClr val="566347">
                    <a:lumMod val="50000"/>
                  </a:srgbClr>
                </a:solidFill>
                <a:latin typeface="Cambria" panose="02040503050406030204" pitchFamily="18" charset="0"/>
                <a:ea typeface="Cambria" panose="02040503050406030204" pitchFamily="18" charset="0"/>
              </a:rPr>
              <a:t>Raw materials in the blast furnace:</a:t>
            </a:r>
          </a:p>
          <a:p>
            <a:pPr algn="just">
              <a:buClr>
                <a:srgbClr val="39412F">
                  <a:lumMod val="25000"/>
                </a:srgbClr>
              </a:buClr>
              <a:buFont typeface="Wingdings" panose="05000000000000000000" pitchFamily="2" charset="2"/>
              <a:buChar char="§"/>
              <a:defRPr/>
            </a:pPr>
            <a:r>
              <a:rPr lang="en-GB" sz="2400">
                <a:solidFill>
                  <a:srgbClr val="566347">
                    <a:lumMod val="50000"/>
                  </a:srgbClr>
                </a:solidFill>
                <a:latin typeface="Cambria" panose="02040503050406030204" pitchFamily="18" charset="0"/>
                <a:ea typeface="Cambria" panose="02040503050406030204" pitchFamily="18" charset="0"/>
              </a:rPr>
              <a:t>Iron ores (magnetite, hematite) – iron oxides with earth impurities;</a:t>
            </a:r>
          </a:p>
          <a:p>
            <a:pPr algn="just">
              <a:buClr>
                <a:srgbClr val="39412F">
                  <a:lumMod val="25000"/>
                </a:srgbClr>
              </a:buClr>
              <a:buFont typeface="Wingdings" panose="05000000000000000000" pitchFamily="2" charset="2"/>
              <a:buChar char="§"/>
              <a:defRPr/>
            </a:pPr>
            <a:r>
              <a:rPr lang="en-GB" sz="2400">
                <a:solidFill>
                  <a:srgbClr val="566347">
                    <a:lumMod val="50000"/>
                  </a:srgbClr>
                </a:solidFill>
                <a:latin typeface="Cambria" panose="02040503050406030204" pitchFamily="18" charset="0"/>
                <a:ea typeface="Cambria" panose="02040503050406030204" pitchFamily="18" charset="0"/>
              </a:rPr>
              <a:t>Coke, which is both reducing agent and fuel, providing heat for melting the metal and slag.</a:t>
            </a:r>
          </a:p>
          <a:p>
            <a:pPr algn="just">
              <a:buClr>
                <a:srgbClr val="39412F">
                  <a:lumMod val="25000"/>
                </a:srgbClr>
              </a:buClr>
              <a:buFont typeface="Wingdings" panose="05000000000000000000" pitchFamily="2" charset="2"/>
              <a:buChar char="§"/>
              <a:defRPr/>
            </a:pPr>
            <a:r>
              <a:rPr lang="en-GB" sz="2400">
                <a:solidFill>
                  <a:srgbClr val="566347">
                    <a:lumMod val="50000"/>
                  </a:srgbClr>
                </a:solidFill>
                <a:latin typeface="Cambria" panose="02040503050406030204" pitchFamily="18" charset="0"/>
                <a:ea typeface="Cambria" panose="02040503050406030204" pitchFamily="18" charset="0"/>
              </a:rPr>
              <a:t>Limestone – calcium silicate fluxes, forming a fluid slag for removal of gangue from the ore</a:t>
            </a:r>
            <a:endParaRPr sz="200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buFont typeface="Courier New" panose="02070309020205020404" pitchFamily="49" charset="0"/>
              <a:buChar char="o"/>
              <a:defRPr/>
            </a:pPr>
            <a:r>
              <a:rPr lang="en-GB" sz="2400">
                <a:latin typeface="Cambria" panose="02040503050406030204" pitchFamily="18" charset="0"/>
                <a:ea typeface="Calibri" panose="020F0502020204030204" pitchFamily="34" charset="0"/>
                <a:cs typeface="Times New Roman" panose="02020603050405020304" pitchFamily="18" charset="0"/>
              </a:rPr>
              <a:t>CaCO</a:t>
            </a:r>
            <a:r>
              <a:rPr lang="en-GB" sz="2400" baseline="-25000">
                <a:latin typeface="Cambria" panose="02040503050406030204" pitchFamily="18" charset="0"/>
                <a:ea typeface="Calibri" panose="020F0502020204030204" pitchFamily="34" charset="0"/>
                <a:cs typeface="Times New Roman" panose="02020603050405020304" pitchFamily="18" charset="0"/>
              </a:rPr>
              <a:t>3</a:t>
            </a:r>
            <a:r>
              <a:rPr lang="en-GB" sz="2400">
                <a:latin typeface="Cambria" panose="02040503050406030204" pitchFamily="18" charset="0"/>
                <a:ea typeface="Calibri" panose="020F0502020204030204" pitchFamily="34" charset="0"/>
                <a:cs typeface="Times New Roman" panose="02020603050405020304" pitchFamily="18" charset="0"/>
              </a:rPr>
              <a:t> →CaO+CO</a:t>
            </a:r>
            <a:r>
              <a:rPr lang="en-GB" sz="2400" baseline="-25000">
                <a:latin typeface="Cambria" panose="02040503050406030204" pitchFamily="18" charset="0"/>
                <a:ea typeface="Calibri" panose="020F0502020204030204" pitchFamily="34" charset="0"/>
                <a:cs typeface="Times New Roman" panose="02020603050405020304" pitchFamily="18" charset="0"/>
              </a:rPr>
              <a:t>2</a:t>
            </a:r>
            <a:endParaRPr sz="200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buFont typeface="Courier New" panose="02070309020205020404" pitchFamily="49" charset="0"/>
              <a:buChar char="o"/>
              <a:defRPr/>
            </a:pPr>
            <a:r>
              <a:rPr lang="en-GB" sz="2400">
                <a:latin typeface="Cambria" panose="02040503050406030204" pitchFamily="18" charset="0"/>
                <a:ea typeface="Calibri" panose="020F0502020204030204" pitchFamily="34" charset="0"/>
                <a:cs typeface="Times New Roman" panose="02020603050405020304" pitchFamily="18" charset="0"/>
              </a:rPr>
              <a:t>CaO+SiO</a:t>
            </a:r>
            <a:r>
              <a:rPr lang="en-GB" sz="2400" baseline="-25000">
                <a:latin typeface="Cambria" panose="02040503050406030204" pitchFamily="18" charset="0"/>
                <a:ea typeface="Calibri" panose="020F0502020204030204" pitchFamily="34" charset="0"/>
                <a:cs typeface="Times New Roman" panose="02020603050405020304" pitchFamily="18" charset="0"/>
              </a:rPr>
              <a:t>2</a:t>
            </a:r>
            <a:r>
              <a:rPr lang="en-GB" sz="2400">
                <a:latin typeface="Cambria" panose="02040503050406030204" pitchFamily="18" charset="0"/>
                <a:ea typeface="Calibri" panose="020F0502020204030204" pitchFamily="34" charset="0"/>
                <a:cs typeface="Times New Roman" panose="02020603050405020304" pitchFamily="18" charset="0"/>
              </a:rPr>
              <a:t> →CaSiO</a:t>
            </a:r>
            <a:r>
              <a:rPr lang="en-GB" sz="2400" baseline="-25000">
                <a:latin typeface="Cambria" panose="02040503050406030204" pitchFamily="18" charset="0"/>
                <a:ea typeface="Calibri" panose="020F0502020204030204" pitchFamily="34" charset="0"/>
                <a:cs typeface="Times New Roman" panose="02020603050405020304" pitchFamily="18" charset="0"/>
              </a:rPr>
              <a:t>3 </a:t>
            </a:r>
            <a:r>
              <a:rPr lang="en-GB" sz="2400">
                <a:latin typeface="Cambria" panose="02040503050406030204" pitchFamily="18" charset="0"/>
                <a:ea typeface="Calibri" panose="020F0502020204030204" pitchFamily="34" charset="0"/>
                <a:cs typeface="Times New Roman" panose="02020603050405020304" pitchFamily="18" charset="0"/>
              </a:rPr>
              <a:t>(calcium silicate)</a:t>
            </a:r>
            <a:endParaRPr sz="2000">
              <a:latin typeface="Calibri" panose="020F0502020204030204" pitchFamily="34" charset="0"/>
              <a:ea typeface="Calibri" panose="020F0502020204030204" pitchFamily="34" charset="0"/>
              <a:cs typeface="Times New Roman" panose="02020603050405020304" pitchFamily="18" charset="0"/>
            </a:endParaRPr>
          </a:p>
          <a:p>
            <a:pPr algn="just">
              <a:buFont typeface="Courier New" panose="02070309020205020404" pitchFamily="49" charset="0"/>
              <a:buChar char="o"/>
              <a:defRPr/>
            </a:pPr>
            <a:r>
              <a:rPr lang="en-GB" sz="2400">
                <a:latin typeface="Cambria" panose="02040503050406030204" pitchFamily="18" charset="0"/>
                <a:ea typeface="Calibri" panose="020F0502020204030204" pitchFamily="34" charset="0"/>
                <a:cs typeface="Times New Roman" panose="02020603050405020304" pitchFamily="18" charset="0"/>
              </a:rPr>
              <a:t>The calcium silicate melts and runs down through the furnace to form a layer on top of the molten iron.</a:t>
            </a:r>
            <a:endParaRPr lang="en-GB" altLang="en-US" sz="2400" b="1">
              <a:solidFill>
                <a:srgbClr val="00B0F0"/>
              </a:solidFill>
              <a:latin typeface="Arial Narrow" panose="020B0606020202030204" pitchFamily="34" charset="0"/>
            </a:endParaRPr>
          </a:p>
        </p:txBody>
      </p:sp>
      <p:sp>
        <p:nvSpPr>
          <p:cNvPr id="14339" name="Title 2">
            <a:extLst>
              <a:ext uri="{FF2B5EF4-FFF2-40B4-BE49-F238E27FC236}">
                <a16:creationId xmlns:a16="http://schemas.microsoft.com/office/drawing/2014/main" id="{040CDFB7-BA61-278C-932E-C27F2C744E3E}"/>
              </a:ext>
            </a:extLst>
          </p:cNvPr>
          <p:cNvSpPr>
            <a:spLocks noGrp="1"/>
          </p:cNvSpPr>
          <p:nvPr>
            <p:ph type="title"/>
          </p:nvPr>
        </p:nvSpPr>
        <p:spPr>
          <a:xfrm>
            <a:off x="914400" y="304800"/>
            <a:ext cx="7391400" cy="685800"/>
          </a:xfrm>
          <a:ln/>
        </p:spPr>
        <p:txBody>
          <a:bodyPr/>
          <a:lstStyle/>
          <a:p>
            <a:r>
              <a:rPr lang="en-GB" altLang="en-US" sz="2800" b="0">
                <a:solidFill>
                  <a:srgbClr val="7030A0"/>
                </a:solidFill>
                <a:latin typeface="Cambria" panose="02040503050406030204" pitchFamily="18" charset="0"/>
              </a:rPr>
              <a:t>Extractive metallurgy of iron – </a:t>
            </a:r>
            <a:r>
              <a:rPr lang="en-GB" altLang="en-US" sz="2400">
                <a:solidFill>
                  <a:srgbClr val="7030A0"/>
                </a:solidFill>
                <a:latin typeface="Cambria" panose="02040503050406030204" pitchFamily="18" charset="0"/>
              </a:rPr>
              <a:t>Raw Materials</a:t>
            </a:r>
          </a:p>
        </p:txBody>
      </p:sp>
      <p:pic>
        <p:nvPicPr>
          <p:cNvPr id="14340" name="Picture 2">
            <a:extLst>
              <a:ext uri="{FF2B5EF4-FFF2-40B4-BE49-F238E27FC236}">
                <a16:creationId xmlns:a16="http://schemas.microsoft.com/office/drawing/2014/main" id="{36EBF823-6EF2-884F-DB68-BF632D4DD2B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629400" y="1219200"/>
            <a:ext cx="30480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624A7A04-15EA-A45E-7A35-5C1070578752}"/>
              </a:ext>
            </a:extLst>
          </p:cNvPr>
          <p:cNvSpPr>
            <a:spLocks noGrp="1"/>
          </p:cNvSpPr>
          <p:nvPr>
            <p:ph type="title"/>
          </p:nvPr>
        </p:nvSpPr>
        <p:spPr>
          <a:xfrm>
            <a:off x="838200" y="457200"/>
            <a:ext cx="8839200" cy="546100"/>
          </a:xfrm>
          <a:ln/>
        </p:spPr>
        <p:txBody>
          <a:bodyPr/>
          <a:lstStyle/>
          <a:p>
            <a:r>
              <a:rPr lang="en-GB" altLang="en-US" sz="2800" b="0">
                <a:solidFill>
                  <a:srgbClr val="7030A0"/>
                </a:solidFill>
                <a:latin typeface="Cambria" panose="02040503050406030204" pitchFamily="18" charset="0"/>
              </a:rPr>
              <a:t>Extractive metallurgy of iron-</a:t>
            </a:r>
            <a:r>
              <a:rPr lang="en-GB" altLang="en-US" sz="2400">
                <a:solidFill>
                  <a:srgbClr val="7030A0"/>
                </a:solidFill>
                <a:latin typeface="Cambria" panose="02040503050406030204" pitchFamily="18" charset="0"/>
              </a:rPr>
              <a:t>The Reduction of the Ore</a:t>
            </a:r>
            <a:endParaRPr lang="en-US" altLang="fr-FR" sz="2400">
              <a:solidFill>
                <a:srgbClr val="7030A0"/>
              </a:solidFill>
            </a:endParaRPr>
          </a:p>
        </p:txBody>
      </p:sp>
      <p:sp>
        <p:nvSpPr>
          <p:cNvPr id="2" name="Content Placeholder 1">
            <a:extLst>
              <a:ext uri="{FF2B5EF4-FFF2-40B4-BE49-F238E27FC236}">
                <a16:creationId xmlns:a16="http://schemas.microsoft.com/office/drawing/2014/main" id="{22449429-ABF1-1483-B923-7D2981EAF510}"/>
              </a:ext>
            </a:extLst>
          </p:cNvPr>
          <p:cNvSpPr>
            <a:spLocks noGrp="1"/>
          </p:cNvSpPr>
          <p:nvPr>
            <p:ph idx="1"/>
          </p:nvPr>
        </p:nvSpPr>
        <p:spPr>
          <a:xfrm>
            <a:off x="304800" y="1143000"/>
            <a:ext cx="9220200" cy="4876800"/>
          </a:xfrm>
        </p:spPr>
        <p:txBody>
          <a:bodyPr/>
          <a:lstStyle/>
          <a:p>
            <a:pPr algn="just">
              <a:lnSpc>
                <a:spcPct val="115000"/>
              </a:lnSpc>
              <a:spcAft>
                <a:spcPts val="0"/>
              </a:spcAft>
              <a:buFont typeface="Wingdings" panose="05000000000000000000" pitchFamily="2" charset="2"/>
              <a:buChar char="§"/>
              <a:defRPr/>
            </a:pPr>
            <a:r>
              <a:rPr lang="en-GB" sz="24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Air heated to 1200°C is blown through the tuyeres at the bottom. Oxygen in air reacts with the coke, producing carbon monoxide: 2C + O</a:t>
            </a:r>
            <a:r>
              <a:rPr lang="en-GB" sz="2400" baseline="-25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2</a:t>
            </a:r>
            <a:r>
              <a:rPr lang="en-GB" sz="24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2CO</a:t>
            </a:r>
            <a:endParaRPr sz="24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endParaRPr>
          </a:p>
          <a:p>
            <a:pPr algn="just">
              <a:lnSpc>
                <a:spcPct val="115000"/>
              </a:lnSpc>
              <a:spcAft>
                <a:spcPts val="0"/>
              </a:spcAft>
              <a:buFont typeface="Wingdings" panose="05000000000000000000" pitchFamily="2" charset="2"/>
              <a:buChar char="§"/>
              <a:defRPr/>
            </a:pPr>
            <a:r>
              <a:rPr lang="en-GB" sz="24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Hot gases pass up through the descending materials, causing reduction of the iron oxides to iron according to the following reactions:</a:t>
            </a:r>
            <a:endParaRPr sz="24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endParaRPr>
          </a:p>
          <a:p>
            <a:pPr algn="just">
              <a:lnSpc>
                <a:spcPct val="115000"/>
              </a:lnSpc>
              <a:spcAft>
                <a:spcPts val="0"/>
              </a:spcAft>
              <a:buFont typeface="Wingdings" panose="05000000000000000000" pitchFamily="2" charset="2"/>
              <a:buChar char="§"/>
              <a:defRPr/>
            </a:pPr>
            <a:r>
              <a:rPr lang="en-GB" sz="24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3Fe</a:t>
            </a:r>
            <a:r>
              <a:rPr lang="en-GB" sz="2400" baseline="-25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2</a:t>
            </a:r>
            <a:r>
              <a:rPr lang="en-GB" sz="24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O</a:t>
            </a:r>
            <a:r>
              <a:rPr lang="en-GB" sz="2400" baseline="-25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3</a:t>
            </a:r>
            <a:r>
              <a:rPr lang="en-GB" sz="24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 CO = 2Fe</a:t>
            </a:r>
            <a:r>
              <a:rPr lang="en-GB" sz="2400" baseline="-25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3</a:t>
            </a:r>
            <a:r>
              <a:rPr lang="en-GB" sz="24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O</a:t>
            </a:r>
            <a:r>
              <a:rPr lang="en-GB" sz="2400" baseline="-25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4 </a:t>
            </a:r>
            <a:r>
              <a:rPr lang="en-GB" sz="24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CO</a:t>
            </a:r>
            <a:r>
              <a:rPr lang="en-GB" sz="2400" baseline="-25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2</a:t>
            </a:r>
            <a:endParaRPr sz="24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endParaRPr>
          </a:p>
          <a:p>
            <a:pPr algn="just">
              <a:lnSpc>
                <a:spcPct val="115000"/>
              </a:lnSpc>
              <a:spcAft>
                <a:spcPts val="0"/>
              </a:spcAft>
              <a:buFont typeface="Wingdings" panose="05000000000000000000" pitchFamily="2" charset="2"/>
              <a:buChar char="§"/>
              <a:defRPr/>
            </a:pPr>
            <a:r>
              <a:rPr lang="en-GB" sz="24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Fe</a:t>
            </a:r>
            <a:r>
              <a:rPr lang="en-GB" sz="2400" baseline="-25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3</a:t>
            </a:r>
            <a:r>
              <a:rPr lang="en-GB" sz="24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O</a:t>
            </a:r>
            <a:r>
              <a:rPr lang="en-GB" sz="2400" baseline="-25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4</a:t>
            </a:r>
            <a:r>
              <a:rPr lang="en-GB" sz="24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 CO = 3FeO + CO</a:t>
            </a:r>
            <a:r>
              <a:rPr lang="en-GB" sz="2400" baseline="-25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2</a:t>
            </a:r>
            <a:endParaRPr sz="24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endParaRPr>
          </a:p>
          <a:p>
            <a:pPr>
              <a:spcAft>
                <a:spcPts val="0"/>
              </a:spcAft>
              <a:buFont typeface="Wingdings" panose="05000000000000000000" pitchFamily="2" charset="2"/>
              <a:buChar char="§"/>
              <a:defRPr/>
            </a:pPr>
            <a:r>
              <a:rPr lang="en-GB" sz="24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FeO + CO = Fe + CO</a:t>
            </a:r>
            <a:r>
              <a:rPr lang="en-GB" sz="2400" baseline="-25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2</a:t>
            </a:r>
            <a:endParaRPr sz="24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endParaRPr>
          </a:p>
          <a:p>
            <a:pPr>
              <a:buFont typeface="Wingdings" panose="05000000000000000000" pitchFamily="2" charset="2"/>
              <a:buChar char="Ø"/>
              <a:defRPr/>
            </a:pPr>
            <a:r>
              <a:rPr lang="en-GB" sz="2400">
                <a:solidFill>
                  <a:srgbClr val="000000"/>
                </a:solidFill>
                <a:latin typeface="Cambria" panose="02040503050406030204" pitchFamily="18" charset="0"/>
                <a:ea typeface="Cambria" panose="02040503050406030204" pitchFamily="18" charset="0"/>
              </a:rPr>
              <a:t>For more details go  to: </a:t>
            </a:r>
            <a:r>
              <a:rPr lang="en-GB" sz="2400">
                <a:solidFill>
                  <a:srgbClr val="0070C0"/>
                </a:solidFill>
                <a:latin typeface="Cambria" panose="02040503050406030204" pitchFamily="18" charset="0"/>
                <a:ea typeface="Cambria" panose="02040503050406030204" pitchFamily="18" charset="0"/>
              </a:rPr>
              <a:t>https://en.wikipedia.org/wiki/Cast_iron</a:t>
            </a:r>
          </a:p>
          <a:p>
            <a:pPr>
              <a:buFont typeface="Wingdings" panose="05000000000000000000" pitchFamily="2" charset="2"/>
              <a:buChar char="Ø"/>
              <a:defRPr/>
            </a:pPr>
            <a:endParaRPr sz="2400">
              <a:solidFill>
                <a:srgbClr val="0070C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014B0A4A-F8DA-7F34-2E9C-1B6B15A0950C}"/>
              </a:ext>
            </a:extLst>
          </p:cNvPr>
          <p:cNvSpPr>
            <a:spLocks noGrp="1"/>
          </p:cNvSpPr>
          <p:nvPr>
            <p:ph type="ctrTitle"/>
          </p:nvPr>
        </p:nvSpPr>
        <p:spPr>
          <a:xfrm>
            <a:off x="838200" y="533400"/>
            <a:ext cx="1828800" cy="685800"/>
          </a:xfrm>
        </p:spPr>
        <p:txBody>
          <a:bodyPr/>
          <a:lstStyle/>
          <a:p>
            <a:r>
              <a:rPr lang="en-GB" altLang="fr-FR" sz="2800" b="0">
                <a:solidFill>
                  <a:srgbClr val="002060"/>
                </a:solidFill>
                <a:latin typeface="Cambria" panose="02040503050406030204" pitchFamily="18" charset="0"/>
              </a:rPr>
              <a:t>     </a:t>
            </a:r>
            <a:r>
              <a:rPr lang="en-GB" altLang="fr-FR" sz="2800" b="0">
                <a:solidFill>
                  <a:srgbClr val="7030A0"/>
                </a:solidFill>
                <a:latin typeface="Cambria" panose="02040503050406030204" pitchFamily="18" charset="0"/>
              </a:rPr>
              <a:t>Pig Iron </a:t>
            </a:r>
            <a:endParaRPr altLang="fr-FR" sz="2800" b="0">
              <a:solidFill>
                <a:srgbClr val="7030A0"/>
              </a:solidFill>
            </a:endParaRPr>
          </a:p>
        </p:txBody>
      </p:sp>
      <p:sp>
        <p:nvSpPr>
          <p:cNvPr id="4" name="Content Placeholder 1">
            <a:extLst>
              <a:ext uri="{FF2B5EF4-FFF2-40B4-BE49-F238E27FC236}">
                <a16:creationId xmlns:a16="http://schemas.microsoft.com/office/drawing/2014/main" id="{9EEEF76A-867D-A0DE-1530-9C162DE4C828}"/>
              </a:ext>
            </a:extLst>
          </p:cNvPr>
          <p:cNvSpPr txBox="1">
            <a:spLocks/>
          </p:cNvSpPr>
          <p:nvPr/>
        </p:nvSpPr>
        <p:spPr>
          <a:xfrm>
            <a:off x="304800" y="1143000"/>
            <a:ext cx="9220200" cy="4876800"/>
          </a:xfrm>
          <a:prstGeom prst="rect">
            <a:avLst/>
          </a:prstGeom>
        </p:spPr>
        <p:txBody>
          <a:bodyPr/>
          <a:lst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lnSpc>
                <a:spcPct val="115000"/>
              </a:lnSpc>
              <a:spcAft>
                <a:spcPts val="0"/>
              </a:spcAft>
              <a:buFont typeface="Wingdings" panose="05000000000000000000" pitchFamily="2" charset="2"/>
              <a:buChar char="§"/>
              <a:defRPr/>
            </a:pPr>
            <a:r>
              <a:rPr lang="en-GB" sz="24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It is the first product in the process of converting iron ore into ferrous metals. (crude iron - is an intermediate product)</a:t>
            </a:r>
          </a:p>
          <a:p>
            <a:pPr algn="just">
              <a:lnSpc>
                <a:spcPct val="115000"/>
              </a:lnSpc>
              <a:spcAft>
                <a:spcPts val="0"/>
              </a:spcAft>
              <a:buFont typeface="Wingdings" panose="05000000000000000000" pitchFamily="2" charset="2"/>
              <a:buChar char="§"/>
              <a:defRPr/>
            </a:pPr>
            <a:r>
              <a:rPr lang="en-GB" sz="24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It contains the following approximate levels of impurities:</a:t>
            </a:r>
          </a:p>
          <a:p>
            <a:pPr algn="just">
              <a:lnSpc>
                <a:spcPct val="115000"/>
              </a:lnSpc>
              <a:spcAft>
                <a:spcPts val="0"/>
              </a:spcAft>
              <a:buFont typeface="Courier New" panose="02070309020205020404" pitchFamily="49" charset="0"/>
              <a:buChar char="o"/>
              <a:defRPr/>
            </a:pPr>
            <a:r>
              <a:rPr lang="en-GB" sz="24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3 to 5 per cent carbon,</a:t>
            </a:r>
          </a:p>
          <a:p>
            <a:pPr algn="just">
              <a:lnSpc>
                <a:spcPct val="115000"/>
              </a:lnSpc>
              <a:spcAft>
                <a:spcPts val="0"/>
              </a:spcAft>
              <a:buFont typeface="Courier New" panose="02070309020205020404" pitchFamily="49" charset="0"/>
              <a:buChar char="o"/>
              <a:defRPr/>
            </a:pPr>
            <a:r>
              <a:rPr lang="en-GB" sz="24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up to 2 per cent manganese,</a:t>
            </a:r>
          </a:p>
          <a:p>
            <a:pPr algn="just">
              <a:lnSpc>
                <a:spcPct val="115000"/>
              </a:lnSpc>
              <a:spcAft>
                <a:spcPts val="0"/>
              </a:spcAft>
              <a:buFont typeface="Courier New" panose="02070309020205020404" pitchFamily="49" charset="0"/>
              <a:buChar char="o"/>
              <a:defRPr/>
            </a:pPr>
            <a:r>
              <a:rPr lang="en-GB" sz="24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1 to 4 per cent silicon,</a:t>
            </a:r>
          </a:p>
          <a:p>
            <a:pPr algn="just">
              <a:lnSpc>
                <a:spcPct val="115000"/>
              </a:lnSpc>
              <a:spcAft>
                <a:spcPts val="0"/>
              </a:spcAft>
              <a:buFont typeface="Courier New" panose="02070309020205020404" pitchFamily="49" charset="0"/>
              <a:buChar char="o"/>
              <a:defRPr/>
            </a:pPr>
            <a:r>
              <a:rPr lang="en-GB" sz="24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up to 0.12 per cent sulphur and</a:t>
            </a:r>
          </a:p>
          <a:p>
            <a:pPr algn="just">
              <a:lnSpc>
                <a:spcPct val="115000"/>
              </a:lnSpc>
              <a:spcAft>
                <a:spcPts val="0"/>
              </a:spcAft>
              <a:buFont typeface="Courier New" panose="02070309020205020404" pitchFamily="49" charset="0"/>
              <a:buChar char="o"/>
              <a:defRPr/>
            </a:pPr>
            <a:r>
              <a:rPr lang="en-GB" sz="24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up to 2.5 per cent phosphorus</a:t>
            </a:r>
          </a:p>
          <a:p>
            <a:pPr algn="just">
              <a:lnSpc>
                <a:spcPct val="115000"/>
              </a:lnSpc>
              <a:spcAft>
                <a:spcPts val="0"/>
              </a:spcAft>
              <a:buFont typeface="Wingdings" panose="05000000000000000000" pitchFamily="2" charset="2"/>
              <a:buChar char="§"/>
              <a:defRPr/>
            </a:pPr>
            <a:r>
              <a:rPr lang="en-GB" sz="24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Pig iron is refined further for production of Cast Irons and/or Steels</a:t>
            </a:r>
            <a:endParaRPr lang="en-GB" sz="2400" dirty="0">
              <a:solidFill>
                <a:srgbClr val="0070C0"/>
              </a:solidFill>
            </a:endParaRPr>
          </a:p>
        </p:txBody>
      </p:sp>
      <p:pic>
        <p:nvPicPr>
          <p:cNvPr id="16388" name="Picture 4">
            <a:extLst>
              <a:ext uri="{FF2B5EF4-FFF2-40B4-BE49-F238E27FC236}">
                <a16:creationId xmlns:a16="http://schemas.microsoft.com/office/drawing/2014/main" id="{27D4CBE2-DEB3-A31C-019F-312CFA1CCC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2514600"/>
            <a:ext cx="3346450" cy="248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64145-0B80-D75A-59BA-64024BB1DC6B}"/>
              </a:ext>
            </a:extLst>
          </p:cNvPr>
          <p:cNvSpPr>
            <a:spLocks noGrp="1"/>
          </p:cNvSpPr>
          <p:nvPr>
            <p:ph type="ctrTitle"/>
          </p:nvPr>
        </p:nvSpPr>
        <p:spPr>
          <a:xfrm>
            <a:off x="914400" y="228600"/>
            <a:ext cx="6400800" cy="457200"/>
          </a:xfrm>
        </p:spPr>
        <p:txBody>
          <a:bodyPr/>
          <a:lstStyle/>
          <a:p>
            <a:pPr>
              <a:defRPr/>
            </a:pPr>
            <a:r>
              <a:rPr lang="en-GB" altLang="fr-FR" sz="2800" b="0">
                <a:solidFill>
                  <a:srgbClr val="7030A0"/>
                </a:solidFill>
                <a:latin typeface="Cambria" panose="02040503050406030204" pitchFamily="18" charset="0"/>
                <a:ea typeface="Cambria" panose="02040503050406030204" pitchFamily="18" charset="0"/>
              </a:rPr>
              <a:t>Common Types of  Cast Irons </a:t>
            </a:r>
            <a:br>
              <a:rPr altLang="en-US" sz="3600" b="0">
                <a:solidFill>
                  <a:srgbClr val="566347"/>
                </a:solidFill>
                <a:latin typeface="Arial" panose="020B0604020202020204" pitchFamily="34" charset="0"/>
                <a:ea typeface="+mn-ea"/>
              </a:rPr>
            </a:br>
            <a:endParaRPr/>
          </a:p>
        </p:txBody>
      </p:sp>
      <p:sp>
        <p:nvSpPr>
          <p:cNvPr id="4" name="Content Placeholder 1">
            <a:extLst>
              <a:ext uri="{FF2B5EF4-FFF2-40B4-BE49-F238E27FC236}">
                <a16:creationId xmlns:a16="http://schemas.microsoft.com/office/drawing/2014/main" id="{D91C5938-BCA7-0DC0-60F3-F8EC444D8BD4}"/>
              </a:ext>
            </a:extLst>
          </p:cNvPr>
          <p:cNvSpPr txBox="1">
            <a:spLocks/>
          </p:cNvSpPr>
          <p:nvPr/>
        </p:nvSpPr>
        <p:spPr>
          <a:xfrm>
            <a:off x="304800" y="838200"/>
            <a:ext cx="9448800" cy="5638800"/>
          </a:xfrm>
          <a:prstGeom prst="rect">
            <a:avLst/>
          </a:prstGeom>
        </p:spPr>
        <p:txBody>
          <a:bodyPr/>
          <a:lst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lnSpc>
                <a:spcPct val="115000"/>
              </a:lnSpc>
              <a:spcAft>
                <a:spcPts val="0"/>
              </a:spcAft>
              <a:buFont typeface="Wingdings" panose="05000000000000000000" pitchFamily="2" charset="2"/>
              <a:buChar char="§"/>
              <a:defRPr/>
            </a:pPr>
            <a:r>
              <a:rPr lang="en-GB" sz="24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 term cast iron identifies a large family of ferrous alloys.</a:t>
            </a:r>
          </a:p>
          <a:p>
            <a:pPr algn="just">
              <a:lnSpc>
                <a:spcPct val="115000"/>
              </a:lnSpc>
              <a:spcAft>
                <a:spcPts val="0"/>
              </a:spcAft>
              <a:buFont typeface="Wingdings" panose="05000000000000000000" pitchFamily="2" charset="2"/>
              <a:buChar char="§"/>
              <a:defRPr/>
            </a:pPr>
            <a:r>
              <a:rPr lang="en-GB" sz="24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In making cast irons from pig iron, coke and limestone are added to pig iron and scrap iron in a furnace. </a:t>
            </a:r>
          </a:p>
          <a:p>
            <a:pPr algn="just">
              <a:lnSpc>
                <a:spcPct val="115000"/>
              </a:lnSpc>
              <a:spcAft>
                <a:spcPts val="0"/>
              </a:spcAft>
              <a:buFont typeface="Wingdings" panose="05000000000000000000" pitchFamily="2" charset="2"/>
              <a:buChar char="§"/>
              <a:defRPr/>
            </a:pPr>
            <a:r>
              <a:rPr lang="en-GB" sz="24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 most common types of Cast Irons are: Grey cast irons, White cast irons, Malleable cast irons, Ductile cast irons &amp; Alloy cast irons </a:t>
            </a:r>
          </a:p>
          <a:p>
            <a:pPr algn="just">
              <a:lnSpc>
                <a:spcPct val="115000"/>
              </a:lnSpc>
              <a:spcAft>
                <a:spcPts val="0"/>
              </a:spcAft>
              <a:buFont typeface="Courier New" panose="02070309020205020404" pitchFamily="49" charset="0"/>
              <a:buChar char="o"/>
              <a:defRPr/>
            </a:pPr>
            <a:r>
              <a:rPr lang="en-GB" sz="2400" b="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Grey cast irons </a:t>
            </a:r>
            <a:r>
              <a:rPr lang="en-GB" sz="24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produced at slow cooling and solidifying rate, and consists of ferrite and dispersed graphite flakes. Brittle, high compressive strength (600 – 750 Mpa), fatigue resistance and wear resistance. Its ultimate tensile strength varies between 120 - 300 Mpa. It is very runny when it is molten and doesn't shrink much when it solidifies. It is therefore ideal for making castings.</a:t>
            </a:r>
            <a:r>
              <a:rPr lang="en-GB" sz="24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 hardness ranges from 150 to 240 BHN. Common applications : manhole covers, guttering &amp; drainpipes</a:t>
            </a:r>
          </a:p>
          <a:p>
            <a:pPr algn="just">
              <a:lnSpc>
                <a:spcPct val="115000"/>
              </a:lnSpc>
              <a:spcAft>
                <a:spcPts val="0"/>
              </a:spcAft>
              <a:buFont typeface="Courier New" panose="02070309020205020404" pitchFamily="49" charset="0"/>
              <a:buChar char="o"/>
              <a:defRPr/>
            </a:pPr>
            <a:endParaRPr lang="en-GB" sz="24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7586001-AACB-D247-F241-55338F2C2017}"/>
              </a:ext>
            </a:extLst>
          </p:cNvPr>
          <p:cNvSpPr>
            <a:spLocks noGrp="1"/>
          </p:cNvSpPr>
          <p:nvPr>
            <p:ph idx="1"/>
          </p:nvPr>
        </p:nvSpPr>
        <p:spPr>
          <a:xfrm>
            <a:off x="152400" y="762000"/>
            <a:ext cx="9677400" cy="5943600"/>
          </a:xfrm>
        </p:spPr>
        <p:txBody>
          <a:bodyPr/>
          <a:lstStyle/>
          <a:p>
            <a:pPr algn="just">
              <a:defRPr/>
            </a:pPr>
            <a:r>
              <a:rPr lang="en-GB" sz="2200" b="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White cast iron -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obtained by rapid cooling and low Si content (&lt; 1.0 %), most of the carbon exists as cementite instead of graphite. It is very hard and brittle. It has limited application due to the difficulty of machining. Mostly used for production of malleable cast iron and steel.</a:t>
            </a:r>
          </a:p>
          <a:p>
            <a:pPr algn="just">
              <a:defRPr/>
            </a:pPr>
            <a:r>
              <a:rPr lang="en-GB" sz="2200" b="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Malleable cast iron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is produced by heat treatment of white cast irons. Whiteheart malleable cast iron is obtained when white cast iron undergo a heat treatment in a decarburizing atmosphere. Blackheart malleable cast iron is obtained when white cast iron is given a non-decarburizing heat treatment. Uses include pipe fittings, tools and wrenches. </a:t>
            </a:r>
          </a:p>
          <a:p>
            <a:pPr algn="just">
              <a:defRPr/>
            </a:pPr>
            <a:r>
              <a:rPr lang="en-GB" sz="2200" b="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Ductile cast iron (Nodular iron)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obtains its special properties through the addition of magnesium and/or cerium to the grey iron before casting whereby the graphite forms as nodules. Uses include heavy duty gears, pipes and pipe fittings, and bollards near vehicular traffic.</a:t>
            </a:r>
          </a:p>
          <a:p>
            <a:pPr algn="just">
              <a:defRPr/>
            </a:pPr>
            <a:r>
              <a:rPr lang="en-GB" sz="2200" b="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Alloy cast irons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are classified as two types: corrosion-resistant and elevated-temperature service. Corrosion-resistant alloyed cast iron parts are used in environment such as sea water, sour well oils, acids and alkalis. Elevated-temperature service alloyed iron can resist heat up to 600°C. </a:t>
            </a:r>
          </a:p>
          <a:p>
            <a:pPr>
              <a:defRPr/>
            </a:pPr>
            <a:endPar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a:p>
            <a:pPr>
              <a:defRPr/>
            </a:pPr>
            <a:endParaRPr/>
          </a:p>
        </p:txBody>
      </p:sp>
      <p:sp>
        <p:nvSpPr>
          <p:cNvPr id="18435" name="Title 2">
            <a:extLst>
              <a:ext uri="{FF2B5EF4-FFF2-40B4-BE49-F238E27FC236}">
                <a16:creationId xmlns:a16="http://schemas.microsoft.com/office/drawing/2014/main" id="{EF92E005-078D-BCCC-E66F-DBED9152B42E}"/>
              </a:ext>
            </a:extLst>
          </p:cNvPr>
          <p:cNvSpPr>
            <a:spLocks noGrp="1"/>
          </p:cNvSpPr>
          <p:nvPr>
            <p:ph type="title"/>
          </p:nvPr>
        </p:nvSpPr>
        <p:spPr>
          <a:xfrm>
            <a:off x="1209675" y="152400"/>
            <a:ext cx="4657725" cy="609600"/>
          </a:xfrm>
          <a:ln/>
        </p:spPr>
        <p:txBody>
          <a:bodyPr/>
          <a:lstStyle/>
          <a:p>
            <a:r>
              <a:rPr lang="en-GB" altLang="fr-FR" sz="2800" b="0">
                <a:solidFill>
                  <a:srgbClr val="7030A0"/>
                </a:solidFill>
                <a:latin typeface="Cambria" panose="02040503050406030204" pitchFamily="18" charset="0"/>
              </a:rPr>
              <a:t>Common Types of Cast Irons</a:t>
            </a:r>
            <a:endParaRPr lang="en-US" altLang="en-US" sz="2800" b="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2">
            <a:extLst>
              <a:ext uri="{FF2B5EF4-FFF2-40B4-BE49-F238E27FC236}">
                <a16:creationId xmlns:a16="http://schemas.microsoft.com/office/drawing/2014/main" id="{9BAF23B7-EA06-44FC-784E-F40D38809BA3}"/>
              </a:ext>
            </a:extLst>
          </p:cNvPr>
          <p:cNvSpPr>
            <a:spLocks noGrp="1"/>
          </p:cNvSpPr>
          <p:nvPr>
            <p:ph type="title"/>
          </p:nvPr>
        </p:nvSpPr>
        <p:spPr>
          <a:xfrm>
            <a:off x="762000" y="381000"/>
            <a:ext cx="5943600" cy="609600"/>
          </a:xfrm>
          <a:ln/>
        </p:spPr>
        <p:txBody>
          <a:bodyPr/>
          <a:lstStyle/>
          <a:p>
            <a:r>
              <a:rPr lang="en-GB" altLang="fr-FR" b="0">
                <a:solidFill>
                  <a:srgbClr val="7030A0"/>
                </a:solidFill>
                <a:latin typeface="Cambria" panose="02040503050406030204" pitchFamily="18" charset="0"/>
              </a:rPr>
              <a:t>Steel Making – </a:t>
            </a:r>
            <a:r>
              <a:rPr lang="en-GB" altLang="fr-FR" sz="2800">
                <a:solidFill>
                  <a:srgbClr val="7030A0"/>
                </a:solidFill>
                <a:latin typeface="Cambria" panose="02040503050406030204" pitchFamily="18" charset="0"/>
              </a:rPr>
              <a:t>Common processes</a:t>
            </a:r>
            <a:endParaRPr lang="en-US" altLang="en-US"/>
          </a:p>
        </p:txBody>
      </p:sp>
      <p:sp>
        <p:nvSpPr>
          <p:cNvPr id="5" name="Content Placeholder 1">
            <a:extLst>
              <a:ext uri="{FF2B5EF4-FFF2-40B4-BE49-F238E27FC236}">
                <a16:creationId xmlns:a16="http://schemas.microsoft.com/office/drawing/2014/main" id="{ED8A5857-E6EC-DE75-34D2-40953B5DA814}"/>
              </a:ext>
            </a:extLst>
          </p:cNvPr>
          <p:cNvSpPr>
            <a:spLocks noGrp="1"/>
          </p:cNvSpPr>
          <p:nvPr>
            <p:ph idx="1"/>
          </p:nvPr>
        </p:nvSpPr>
        <p:spPr>
          <a:xfrm>
            <a:off x="228600" y="914400"/>
            <a:ext cx="9448800" cy="5867400"/>
          </a:xfrm>
        </p:spPr>
        <p:txBody>
          <a:bodyPr/>
          <a:lstStyle/>
          <a:p>
            <a:pPr algn="just">
              <a:lnSpc>
                <a:spcPct val="115000"/>
              </a:lnSpc>
              <a:spcAft>
                <a:spcPts val="0"/>
              </a:spcAft>
              <a:buFont typeface="Wingdings" panose="05000000000000000000" pitchFamily="2" charset="2"/>
              <a:buChar char="§"/>
              <a:defRPr/>
            </a:pPr>
            <a:r>
              <a:rPr lang="en-GB" sz="24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Steel making involves removing impurities (excess C, Mn, P, S &amp; Si) by chemical reaction, from pig iron (with steel scrap), made by the Bessemer converter, Siemens-Martin open hearth, basic oxygen ((L D converter)  and electric furnace processes.</a:t>
            </a:r>
          </a:p>
          <a:p>
            <a:pPr algn="just">
              <a:lnSpc>
                <a:spcPct val="115000"/>
              </a:lnSpc>
              <a:spcAft>
                <a:spcPts val="0"/>
              </a:spcAft>
              <a:buFont typeface="Wingdings" panose="05000000000000000000" pitchFamily="2" charset="2"/>
              <a:buChar char="§"/>
              <a:defRPr/>
            </a:pPr>
            <a:r>
              <a:rPr lang="en-GB" sz="24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a:t>
            </a:r>
            <a:r>
              <a:rPr lang="en-GB" sz="2200" b="1">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 Bessemer process </a:t>
            </a: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consists of blowing air through molten pig iron contained in a special furnace known as a converter.</a:t>
            </a:r>
          </a:p>
          <a:p>
            <a:pPr algn="just">
              <a:lnSpc>
                <a:spcPct val="115000"/>
              </a:lnSpc>
              <a:spcAft>
                <a:spcPts val="0"/>
              </a:spcAft>
              <a:buFont typeface="Wingdings" panose="05000000000000000000" pitchFamily="2" charset="2"/>
              <a:buChar char="§"/>
              <a:defRPr/>
            </a:pPr>
            <a:r>
              <a:rPr lang="en-GB" sz="2200" b="1">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 LD-converter </a:t>
            </a: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is a refined version of the Bessemer converter where blowing of air is replaced with blowing oxygen. </a:t>
            </a:r>
          </a:p>
          <a:p>
            <a:pPr algn="just">
              <a:lnSpc>
                <a:spcPct val="115000"/>
              </a:lnSpc>
              <a:spcAft>
                <a:spcPts val="0"/>
              </a:spcAft>
              <a:buFont typeface="Wingdings" panose="05000000000000000000" pitchFamily="2" charset="2"/>
              <a:buChar char="§"/>
              <a:defRPr/>
            </a:pPr>
            <a:r>
              <a:rPr lang="en-GB" sz="2200" b="1">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 Siemens-Martin </a:t>
            </a: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open hearth furnace is used in the open hearth process whereby pig iron, steel scrap are melted in an open hearth.</a:t>
            </a:r>
          </a:p>
          <a:p>
            <a:pPr algn="just">
              <a:lnSpc>
                <a:spcPct val="115000"/>
              </a:lnSpc>
              <a:spcAft>
                <a:spcPts val="0"/>
              </a:spcAft>
              <a:buFont typeface="Wingdings" panose="05000000000000000000" pitchFamily="2" charset="2"/>
              <a:buChar char="§"/>
              <a:defRPr/>
            </a:pPr>
            <a:r>
              <a:rPr lang="en-GB" sz="2200" b="1">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 Electric Furnace Process</a:t>
            </a: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the heat required is generated by electric arcs struck between carbon electrodes and the metal bath. Used for making highly alloyed steel such as stainless, heat-resisting and high-speed steels. </a:t>
            </a:r>
            <a:endParaRPr sz="2200">
              <a:solidFill>
                <a:srgbClr val="0070C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545C4CDC-BD11-FFF4-976D-CD005082E544}"/>
              </a:ext>
            </a:extLst>
          </p:cNvPr>
          <p:cNvSpPr>
            <a:spLocks noGrp="1"/>
          </p:cNvSpPr>
          <p:nvPr>
            <p:ph type="ctrTitle"/>
          </p:nvPr>
        </p:nvSpPr>
        <p:spPr>
          <a:xfrm>
            <a:off x="685800" y="304800"/>
            <a:ext cx="7010400" cy="609600"/>
          </a:xfrm>
        </p:spPr>
        <p:txBody>
          <a:bodyPr/>
          <a:lstStyle/>
          <a:p>
            <a:r>
              <a:rPr lang="en-GB" altLang="fr-FR" b="0">
                <a:solidFill>
                  <a:srgbClr val="7030A0"/>
                </a:solidFill>
                <a:latin typeface="Cambria" panose="02040503050406030204" pitchFamily="18" charset="0"/>
              </a:rPr>
              <a:t>Solidification &amp; Grain Growth in Metals </a:t>
            </a:r>
            <a:endParaRPr altLang="en-US"/>
          </a:p>
        </p:txBody>
      </p:sp>
      <p:sp>
        <p:nvSpPr>
          <p:cNvPr id="4" name="Content Placeholder 1">
            <a:extLst>
              <a:ext uri="{FF2B5EF4-FFF2-40B4-BE49-F238E27FC236}">
                <a16:creationId xmlns:a16="http://schemas.microsoft.com/office/drawing/2014/main" id="{EFA9B576-BE87-E813-DAFE-7D14CAEF0CB9}"/>
              </a:ext>
            </a:extLst>
          </p:cNvPr>
          <p:cNvSpPr txBox="1">
            <a:spLocks/>
          </p:cNvSpPr>
          <p:nvPr/>
        </p:nvSpPr>
        <p:spPr>
          <a:xfrm>
            <a:off x="228600" y="914400"/>
            <a:ext cx="9448800" cy="5867400"/>
          </a:xfrm>
          <a:prstGeom prst="rect">
            <a:avLst/>
          </a:prstGeom>
        </p:spPr>
        <p:txBody>
          <a:bodyPr/>
          <a:lst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During </a:t>
            </a: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solidification</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the atomic arrangement changes from a short-range order (random) to a long range order or </a:t>
            </a: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crystal structure</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Metals are aggregations of many crystals, commonly called </a:t>
            </a: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grains</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Grains are formed because solidification does not take place all at once but through </a:t>
            </a: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nucleation</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at multiple locations in the molten metal mass.</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Nucleation occurs when a small nucleus begins to form in the liquid, the nuclei then grow as atoms from the liquid are attached to it.</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Multiple crystals begin to grow simultaneously in the liquid.</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Grains grow until they interfere with their neighbours where further growth ceases forming </a:t>
            </a: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grain boundaries</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with varying grain sizes. </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Grain (crystal) structure of a solid is an arrangement of differently oriented grains, of varying grain sizes, surrounded by grain boundaries where there are lines of mismatch in the atomic arrangement.</a:t>
            </a:r>
          </a:p>
          <a:p>
            <a:pPr algn="just">
              <a:lnSpc>
                <a:spcPct val="115000"/>
              </a:lnSpc>
              <a:spcAft>
                <a:spcPts val="0"/>
              </a:spcAft>
              <a:buFont typeface="Wingdings" panose="05000000000000000000" pitchFamily="2" charset="2"/>
              <a:buChar char="§"/>
              <a:defRPr/>
            </a:pPr>
            <a:endPar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Presentation">
  <a:themeElements>
    <a:clrScheme name="Custom 24">
      <a:dk1>
        <a:srgbClr val="566347"/>
      </a:dk1>
      <a:lt1>
        <a:srgbClr val="B0BCA2"/>
      </a:lt1>
      <a:dk2>
        <a:srgbClr val="39412F"/>
      </a:dk2>
      <a:lt2>
        <a:srgbClr val="D4D2D0"/>
      </a:lt2>
      <a:accent1>
        <a:srgbClr val="566347"/>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lnDef>
      <a:spPr>
        <a:ln w="28575" cap="sq">
          <a:solidFill>
            <a:schemeClr val="tx1"/>
          </a:solidFill>
          <a:prstDash val="solid"/>
          <a:bevel/>
          <a:headEnd type="none"/>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59830</TotalTime>
  <Words>2390</Words>
  <Application>Microsoft Office PowerPoint</Application>
  <PresentationFormat>A4 Paper (210x297 mm)</PresentationFormat>
  <Paragraphs>141</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Presentation</vt:lpstr>
      <vt:lpstr>PowerPoint Presentation</vt:lpstr>
      <vt:lpstr>Content</vt:lpstr>
      <vt:lpstr>Extractive metallurgy of iron – Raw Materials</vt:lpstr>
      <vt:lpstr>Extractive metallurgy of iron-The Reduction of the Ore</vt:lpstr>
      <vt:lpstr>     Pig Iron </vt:lpstr>
      <vt:lpstr>Common Types of  Cast Irons  </vt:lpstr>
      <vt:lpstr>Common Types of Cast Irons</vt:lpstr>
      <vt:lpstr>Steel Making – Common processes</vt:lpstr>
      <vt:lpstr>Solidification &amp; Grain Growth in Metals </vt:lpstr>
      <vt:lpstr>Crystalline lattice in Metals (steels)</vt:lpstr>
      <vt:lpstr>2 important characteristics of a crystal structure </vt:lpstr>
      <vt:lpstr>Crystalline lattice and Metal Properties</vt:lpstr>
      <vt:lpstr>PowerPoint Presentation</vt:lpstr>
      <vt:lpstr>PowerPoint Presentation</vt:lpstr>
      <vt:lpstr>Crystal Defects &amp; Strengthening of Steels </vt:lpstr>
      <vt:lpstr>Steel solidification – Continuous Casting</vt:lpstr>
      <vt:lpstr>Steel forming processes – Hot Working </vt:lpstr>
      <vt:lpstr>Steel forming processes – Cold Working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Christelle</dc:creator>
  <cp:lastModifiedBy>Dr. Roodheer Beeharry</cp:lastModifiedBy>
  <cp:revision>457</cp:revision>
  <dcterms:created xsi:type="dcterms:W3CDTF">2012-05-16T13:06:51Z</dcterms:created>
  <dcterms:modified xsi:type="dcterms:W3CDTF">2025-07-14T06:13:44Z</dcterms:modified>
</cp:coreProperties>
</file>