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4"/>
  </p:notesMasterIdLst>
  <p:handoutMasterIdLst>
    <p:handoutMasterId r:id="rId15"/>
  </p:handoutMasterIdLst>
  <p:sldIdLst>
    <p:sldId id="298" r:id="rId5"/>
    <p:sldId id="300" r:id="rId6"/>
    <p:sldId id="301" r:id="rId7"/>
    <p:sldId id="302" r:id="rId8"/>
    <p:sldId id="303" r:id="rId9"/>
    <p:sldId id="304" r:id="rId10"/>
    <p:sldId id="305" r:id="rId11"/>
    <p:sldId id="306" r:id="rId12"/>
    <p:sldId id="307" r:id="rId13"/>
  </p:sldIdLst>
  <p:sldSz cx="12192000" cy="6858000"/>
  <p:notesSz cx="6858000" cy="9144000"/>
  <p:defaultTextStyle>
    <a:defPPr rtl="0"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32" autoAdjust="0"/>
    <p:restoredTop sz="94619" autoAdjust="0"/>
  </p:normalViewPr>
  <p:slideViewPr>
    <p:cSldViewPr snapToGrid="0">
      <p:cViewPr varScale="1">
        <p:scale>
          <a:sx n="71" d="100"/>
          <a:sy n="71" d="100"/>
        </p:scale>
        <p:origin x="7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375B1A-6DB7-4CED-A54B-377FE5577673}" type="datetime1">
              <a:rPr lang="en-GB" smtClean="0"/>
              <a:t>08/05/2023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6EA438-8B65-4D13-AA42-BA57E155A6C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07088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B58DBC-65F2-4BD2-9AD8-2B73EA439260}" type="datetime1">
              <a:rPr lang="en-GB" noProof="0" smtClean="0"/>
              <a:t>08/05/2023</a:t>
            </a:fld>
            <a:endParaRPr lang="en-GB" noProof="0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DF151F-66B2-4EE0-8956-9F20DBE8F1A8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8015483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7628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69075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9740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76578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62796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7164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41479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36686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2037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rtlCol="0"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 rtlCol="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en-US" noProof="0"/>
              <a:t>Click to edit Master subtitle style</a:t>
            </a:r>
            <a:endParaRPr lang="en-GB" noProof="0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4B47CC9-938B-4541-B481-E31574CB0C96}" type="datetime1">
              <a:rPr lang="en-GB" noProof="0" smtClean="0"/>
              <a:t>08/05/2023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623437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CBB0E3E-2D44-4E62-B790-FEF74818D1B8}" type="datetime1">
              <a:rPr lang="en-GB" noProof="0" smtClean="0"/>
              <a:t>08/05/2023</a:t>
            </a:fld>
            <a:endParaRPr lang="en-GB" noProof="0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540465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rtlCol="0"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rtlCol="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5007FCF-E8BA-43A0-91CA-069142741CF2}" type="datetime1">
              <a:rPr lang="en-GB" noProof="0" smtClean="0"/>
              <a:t>08/05/2023</a:t>
            </a:fld>
            <a:endParaRPr lang="en-GB" noProof="0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762783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C5FAB88-1B1E-4CCF-800A-E8B8F70870E9}" type="datetime1">
              <a:rPr lang="en-GB" noProof="0" smtClean="0"/>
              <a:t>08/05/2023</a:t>
            </a:fld>
            <a:endParaRPr lang="en-GB" noProof="0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588359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6AAE631-BA18-4136-9A30-D5746C437046}" type="datetime1">
              <a:rPr lang="en-GB" noProof="0" smtClean="0"/>
              <a:t>08/05/2023</a:t>
            </a:fld>
            <a:endParaRPr lang="en-GB" noProof="0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963925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90DF7EE-89B0-4ED7-A169-C9E278BFC4F8}" type="datetime1">
              <a:rPr lang="en-GB" noProof="0" smtClean="0"/>
              <a:t>08/05/2023</a:t>
            </a:fld>
            <a:endParaRPr lang="en-GB" noProof="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268543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35C22B9-AE40-46D1-95EF-6F38A3213529}" type="datetime1">
              <a:rPr lang="en-GB" noProof="0" smtClean="0"/>
              <a:t>08/05/2023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33393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rtlCol="0"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 rtlCol="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fld id="{D3DED581-478E-49B3-AFA7-E4919570B281}" type="datetime1">
              <a:rPr lang="en-GB" noProof="0" smtClean="0"/>
              <a:t>08/05/2023</a:t>
            </a:fld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 rtlCol="0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3A98EE3D-8CD1-4C3F-BD1C-C98C9596463C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771184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rtlCol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 rtlCol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fld id="{245F460F-C71D-4649-9D64-5BFD37510D02}" type="datetime1">
              <a:rPr lang="en-GB" noProof="0" smtClean="0"/>
              <a:t>08/05/2023</a:t>
            </a:fld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 rtlCol="0"/>
          <a:lstStyle/>
          <a:p>
            <a:pPr algn="l" rtl="0"/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01613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 rtl="0"/>
            <a:r>
              <a:rPr lang="en-GB" noProof="0" dirty="0"/>
              <a:t>Click to edit Master text styles</a:t>
            </a:r>
          </a:p>
          <a:p>
            <a:pPr lvl="1" rtl="0"/>
            <a:r>
              <a:rPr lang="en-GB" noProof="0" dirty="0"/>
              <a:t>Second level</a:t>
            </a:r>
          </a:p>
          <a:p>
            <a:pPr lvl="2" rtl="0"/>
            <a:r>
              <a:rPr lang="en-GB" noProof="0" dirty="0"/>
              <a:t>Third level</a:t>
            </a:r>
          </a:p>
          <a:p>
            <a:pPr lvl="3" rtl="0"/>
            <a:r>
              <a:rPr lang="en-GB" noProof="0" dirty="0"/>
              <a:t>Quarter level</a:t>
            </a:r>
          </a:p>
          <a:p>
            <a:pPr lvl="4" rtl="0"/>
            <a:r>
              <a:rPr lang="en-GB" noProof="0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pPr rtl="0"/>
            <a:fld id="{4BDF0783-7615-4503-8DA8-A0B2AC7FF7D1}" type="datetime1">
              <a:rPr lang="en-GB" noProof="0" smtClean="0"/>
              <a:t>08/05/2023</a:t>
            </a:fld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</a:defRPr>
            </a:lvl1pPr>
          </a:lstStyle>
          <a:p>
            <a:pPr rtl="0"/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</a:defRPr>
            </a:lvl1pPr>
          </a:lstStyle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603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700" i="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2FDF0794-1B86-42B2-B8C7-F60123E63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pic>
        <p:nvPicPr>
          <p:cNvPr id="4" name="Picture 3" descr="A close up of a piece of paper with a pencil laying on top">
            <a:extLst>
              <a:ext uri="{FF2B5EF4-FFF2-40B4-BE49-F238E27FC236}">
                <a16:creationId xmlns:a16="http://schemas.microsoft.com/office/drawing/2014/main" id="{65810330-F0B5-43C9-BC34-094FFB5C052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975"/>
            <a:ext cx="12191980" cy="6858000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C5373426-E26E-431D-959C-5DB96C0B62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12607" y="1238442"/>
            <a:ext cx="3635926" cy="435575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B2EA78-AEB3-469B-9025-3B17201A45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14448" y="1475234"/>
            <a:ext cx="3323276" cy="2901694"/>
          </a:xfrm>
        </p:spPr>
        <p:txBody>
          <a:bodyPr rtlCol="0" anchor="b">
            <a:normAutofit/>
          </a:bodyPr>
          <a:lstStyle/>
          <a:p>
            <a:pPr rtl="0"/>
            <a:r>
              <a:rPr lang="en-GB" sz="4000" dirty="0">
                <a:solidFill>
                  <a:schemeClr val="tx1"/>
                </a:solidFill>
                <a:latin typeface="Raleway SemiBold" panose="020B0703030101060003" pitchFamily="34" charset="0"/>
              </a:rPr>
              <a:t>Principles of Management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5E1F2F-E259-4EA8-9FFD-3A10AF5418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27750" y="4608576"/>
            <a:ext cx="3205640" cy="774186"/>
          </a:xfrm>
        </p:spPr>
        <p:txBody>
          <a:bodyPr rtlCol="0" anchor="t">
            <a:normAutofit/>
          </a:bodyPr>
          <a:lstStyle/>
          <a:p>
            <a:pPr rtl="0">
              <a:lnSpc>
                <a:spcPct val="100000"/>
              </a:lnSpc>
            </a:pPr>
            <a:r>
              <a:rPr lang="en-GB" sz="1600" dirty="0"/>
              <a:t>N K BETCHOO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6D07482-83A3-4451-943C-B46961082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76090" y="4508519"/>
            <a:ext cx="310896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EDC90921-9082-491B-940E-827D679F34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262626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6DD6810F-CBB8-A691-66C3-117CBE334C2A}"/>
              </a:ext>
            </a:extLst>
          </p:cNvPr>
          <p:cNvSpPr/>
          <p:nvPr/>
        </p:nvSpPr>
        <p:spPr>
          <a:xfrm>
            <a:off x="2335298" y="1475234"/>
            <a:ext cx="3888192" cy="2305398"/>
          </a:xfrm>
          <a:prstGeom prst="roundRect">
            <a:avLst/>
          </a:prstGeom>
          <a:solidFill>
            <a:schemeClr val="accent4">
              <a:lumMod val="50000"/>
              <a:alpha val="38000"/>
            </a:schemeClr>
          </a:solidFill>
          <a:ln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 5</a:t>
            </a:r>
          </a:p>
          <a:p>
            <a:pPr algn="ctr"/>
            <a:r>
              <a:rPr lang="en-GB" sz="3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Organisational Concepts</a:t>
            </a:r>
          </a:p>
        </p:txBody>
      </p:sp>
    </p:spTree>
    <p:extLst>
      <p:ext uri="{BB962C8B-B14F-4D97-AF65-F5344CB8AC3E}">
        <p14:creationId xmlns:p14="http://schemas.microsoft.com/office/powerpoint/2010/main" val="1931439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function of Organising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Organising</a:t>
            </a:r>
            <a:r>
              <a:rPr lang="en-US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concerned with the firm’s activities.  It is a process for:</a:t>
            </a: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determining, grouping and structuring activities.</a:t>
            </a: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devising and allocating roles arising from the grouping and structuring of activities.</a:t>
            </a: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assigning accountability for results to both groups and individuals.</a:t>
            </a: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determining detailed rules and systems of working, including those for communication, decision-making and conflict-resolution.</a:t>
            </a: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3514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function of Organising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Organising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basically refers to the allocation of tasks and activities to the right person in the firm.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also involves preparing time tables and carrying out work scheduling.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role of the </a:t>
            </a:r>
            <a:r>
              <a:rPr lang="en-US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organiser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the manager must be capable of designing and implementing an </a:t>
            </a:r>
            <a:r>
              <a:rPr lang="en-US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organisation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structure that will highlight the role and position of each individual in the firm. </a:t>
            </a: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997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Organisation Structure and Design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Defining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organisation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structure and design</a:t>
            </a: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organisation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structure is expressed by its degree of complexity,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formalisation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centralisation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Complexity</a:t>
            </a:r>
            <a:endParaRPr lang="en-GB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Complexity considers the amount of differentiation in an </a:t>
            </a:r>
            <a:r>
              <a:rPr lang="en-US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organisation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The more differentiated and tall and </a:t>
            </a:r>
            <a:r>
              <a:rPr lang="en-US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organisation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the more complex it becomes.  Simple and lean </a:t>
            </a:r>
            <a:r>
              <a:rPr lang="en-US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oreganisations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have a lesser degree of complexity..</a:t>
            </a: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7214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Formalisation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b="1" dirty="0" err="1">
                <a:solidFill>
                  <a:schemeClr val="tx1"/>
                </a:solidFill>
              </a:rPr>
              <a:t>Formalisation</a:t>
            </a:r>
            <a:endParaRPr lang="en-GB" sz="2400" b="1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err="1">
                <a:solidFill>
                  <a:schemeClr val="tx1"/>
                </a:solidFill>
              </a:rPr>
              <a:t>Formalisation</a:t>
            </a:r>
            <a:r>
              <a:rPr lang="en-US" sz="2400" dirty="0">
                <a:solidFill>
                  <a:schemeClr val="tx1"/>
                </a:solidFill>
              </a:rPr>
              <a:t> refers to the degree to which an </a:t>
            </a:r>
            <a:r>
              <a:rPr lang="en-US" sz="2400" dirty="0" err="1">
                <a:solidFill>
                  <a:schemeClr val="tx1"/>
                </a:solidFill>
              </a:rPr>
              <a:t>organisation</a:t>
            </a:r>
            <a:r>
              <a:rPr lang="en-US" sz="2400" dirty="0">
                <a:solidFill>
                  <a:schemeClr val="tx1"/>
                </a:solidFill>
              </a:rPr>
              <a:t> relies on rules and procedures to direct the </a:t>
            </a:r>
            <a:r>
              <a:rPr lang="en-US" sz="2400" dirty="0" err="1">
                <a:solidFill>
                  <a:schemeClr val="tx1"/>
                </a:solidFill>
              </a:rPr>
              <a:t>behaviour</a:t>
            </a:r>
            <a:r>
              <a:rPr lang="en-US" sz="2400" dirty="0">
                <a:solidFill>
                  <a:schemeClr val="tx1"/>
                </a:solidFill>
              </a:rPr>
              <a:t> of employees.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Normally, in taller structures there can be a higher degree of </a:t>
            </a:r>
            <a:r>
              <a:rPr lang="en-US" sz="2400" dirty="0" err="1">
                <a:solidFill>
                  <a:schemeClr val="tx1"/>
                </a:solidFill>
              </a:rPr>
              <a:t>formalisation</a:t>
            </a:r>
            <a:r>
              <a:rPr lang="en-US" sz="2400" dirty="0">
                <a:solidFill>
                  <a:schemeClr val="tx1"/>
                </a:solidFill>
              </a:rPr>
              <a:t>.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In smaller and flatter </a:t>
            </a:r>
            <a:r>
              <a:rPr lang="en-US" sz="2400" dirty="0" err="1">
                <a:solidFill>
                  <a:schemeClr val="tx1"/>
                </a:solidFill>
              </a:rPr>
              <a:t>organisations</a:t>
            </a:r>
            <a:r>
              <a:rPr lang="en-US" sz="2400" dirty="0">
                <a:solidFill>
                  <a:schemeClr val="tx1"/>
                </a:solidFill>
              </a:rPr>
              <a:t>, this may be reduced to a great extent.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err="1">
                <a:solidFill>
                  <a:schemeClr val="tx1"/>
                </a:solidFill>
              </a:rPr>
              <a:t>Formalisation</a:t>
            </a:r>
            <a:r>
              <a:rPr lang="en-US" sz="2400" dirty="0">
                <a:solidFill>
                  <a:schemeClr val="tx1"/>
                </a:solidFill>
              </a:rPr>
              <a:t> may be acceptable in certain instances but not necessarily fit in all situations.</a:t>
            </a:r>
            <a:endParaRPr lang="en-GB" sz="2400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1775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Centralsation</a:t>
            </a:r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Decentralisation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000" b="1" dirty="0" err="1">
                <a:solidFill>
                  <a:schemeClr val="tx1"/>
                </a:solidFill>
              </a:rPr>
              <a:t>Centralisation</a:t>
            </a:r>
            <a:endParaRPr lang="en-GB" sz="2000" b="1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 err="1">
                <a:solidFill>
                  <a:schemeClr val="tx1"/>
                </a:solidFill>
              </a:rPr>
              <a:t>Centralisation</a:t>
            </a:r>
            <a:r>
              <a:rPr lang="en-US" sz="2000" dirty="0">
                <a:solidFill>
                  <a:schemeClr val="tx1"/>
                </a:solidFill>
              </a:rPr>
              <a:t> is concerned with the concentration of decision-making authority in upper management.  In the former communist system, there was a high degree of </a:t>
            </a:r>
            <a:r>
              <a:rPr lang="en-US" sz="2000" dirty="0" err="1">
                <a:solidFill>
                  <a:schemeClr val="tx1"/>
                </a:solidFill>
              </a:rPr>
              <a:t>centralisation</a:t>
            </a:r>
            <a:r>
              <a:rPr lang="en-US" sz="2000" dirty="0">
                <a:solidFill>
                  <a:schemeClr val="tx1"/>
                </a:solidFill>
              </a:rPr>
              <a:t>.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1"/>
                </a:solidFill>
              </a:rPr>
              <a:t>Power and authority resided in the hands of leaders and presidents.  The opposite is </a:t>
            </a:r>
            <a:r>
              <a:rPr lang="en-US" sz="2000" dirty="0" err="1">
                <a:solidFill>
                  <a:schemeClr val="tx1"/>
                </a:solidFill>
              </a:rPr>
              <a:t>decentralisation</a:t>
            </a:r>
            <a:r>
              <a:rPr lang="en-US" sz="2000" dirty="0">
                <a:solidFill>
                  <a:schemeClr val="tx1"/>
                </a:solidFill>
              </a:rPr>
              <a:t>.</a:t>
            </a:r>
            <a:endParaRPr lang="en-GB" sz="2000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1"/>
                </a:solidFill>
              </a:rPr>
              <a:t> </a:t>
            </a:r>
            <a:r>
              <a:rPr lang="en-US" sz="2000" b="1" dirty="0" err="1">
                <a:solidFill>
                  <a:schemeClr val="tx1"/>
                </a:solidFill>
              </a:rPr>
              <a:t>Decentralisation</a:t>
            </a:r>
            <a:endParaRPr lang="en-GB" sz="2000" b="1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 err="1">
                <a:solidFill>
                  <a:schemeClr val="tx1"/>
                </a:solidFill>
              </a:rPr>
              <a:t>Organisations</a:t>
            </a:r>
            <a:r>
              <a:rPr lang="en-US" sz="2000" dirty="0">
                <a:solidFill>
                  <a:schemeClr val="tx1"/>
                </a:solidFill>
              </a:rPr>
              <a:t> that develop and expand definitely need to </a:t>
            </a:r>
            <a:r>
              <a:rPr lang="en-US" sz="2000" dirty="0" err="1">
                <a:solidFill>
                  <a:schemeClr val="tx1"/>
                </a:solidFill>
              </a:rPr>
              <a:t>decentralise</a:t>
            </a:r>
            <a:r>
              <a:rPr lang="en-US" sz="2000" dirty="0">
                <a:solidFill>
                  <a:schemeClr val="tx1"/>
                </a:solidFill>
              </a:rPr>
              <a:t> their operations for two reasons. They want to produce elsewhere at a lower price.</a:t>
            </a:r>
            <a:endParaRPr lang="en-GB" sz="2000" dirty="0">
              <a:solidFill>
                <a:schemeClr val="tx1"/>
              </a:solidFill>
            </a:endParaRPr>
          </a:p>
          <a:p>
            <a:pPr lvl="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1"/>
                </a:solidFill>
              </a:rPr>
              <a:t>Such </a:t>
            </a:r>
            <a:r>
              <a:rPr lang="en-US" sz="2000" dirty="0" err="1">
                <a:solidFill>
                  <a:schemeClr val="tx1"/>
                </a:solidFill>
              </a:rPr>
              <a:t>organisations</a:t>
            </a:r>
            <a:r>
              <a:rPr lang="en-US" sz="2000" dirty="0">
                <a:solidFill>
                  <a:schemeClr val="tx1"/>
                </a:solidFill>
              </a:rPr>
              <a:t> are closer to the needs of the market.</a:t>
            </a:r>
            <a:endParaRPr lang="en-GB" sz="2000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4147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Authority and Responsibility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endParaRPr lang="en-GB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0D34C49-98C5-83FC-17A0-486E52629E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830802"/>
              </p:ext>
            </p:extLst>
          </p:nvPr>
        </p:nvGraphicFramePr>
        <p:xfrm>
          <a:off x="1438835" y="2089562"/>
          <a:ext cx="8955741" cy="3760788"/>
        </p:xfrm>
        <a:graphic>
          <a:graphicData uri="http://schemas.openxmlformats.org/drawingml/2006/table">
            <a:tbl>
              <a:tblPr/>
              <a:tblGrid>
                <a:gridCol w="2985247">
                  <a:extLst>
                    <a:ext uri="{9D8B030D-6E8A-4147-A177-3AD203B41FA5}">
                      <a16:colId xmlns:a16="http://schemas.microsoft.com/office/drawing/2014/main" val="3460704238"/>
                    </a:ext>
                  </a:extLst>
                </a:gridCol>
                <a:gridCol w="2985247">
                  <a:extLst>
                    <a:ext uri="{9D8B030D-6E8A-4147-A177-3AD203B41FA5}">
                      <a16:colId xmlns:a16="http://schemas.microsoft.com/office/drawing/2014/main" val="3901882997"/>
                    </a:ext>
                  </a:extLst>
                </a:gridCol>
                <a:gridCol w="2985247">
                  <a:extLst>
                    <a:ext uri="{9D8B030D-6E8A-4147-A177-3AD203B41FA5}">
                      <a16:colId xmlns:a16="http://schemas.microsoft.com/office/drawing/2014/main" val="3448721958"/>
                    </a:ext>
                  </a:extLst>
                </a:gridCol>
              </a:tblGrid>
              <a:tr h="598307"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GB" sz="2000" b="1" cap="all" dirty="0">
                          <a:effectLst/>
                        </a:rPr>
                        <a:t>BASIS FOR COMPARISON</a:t>
                      </a:r>
                    </a:p>
                  </a:txBody>
                  <a:tcPr marL="85472" marR="85472" marT="42736" marB="427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GB" sz="2000" b="1" cap="all">
                          <a:effectLst/>
                        </a:rPr>
                        <a:t>AUTHORITY</a:t>
                      </a:r>
                    </a:p>
                  </a:txBody>
                  <a:tcPr marL="85472" marR="85472" marT="42736" marB="427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GB" sz="2000" b="1" cap="all">
                          <a:effectLst/>
                        </a:rPr>
                        <a:t>RESPONSIBILITY</a:t>
                      </a:r>
                    </a:p>
                  </a:txBody>
                  <a:tcPr marL="85472" marR="85472" marT="42736" marB="427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3289560"/>
                  </a:ext>
                </a:extLst>
              </a:tr>
              <a:tr h="3162481">
                <a:tc>
                  <a:txBody>
                    <a:bodyPr/>
                    <a:lstStyle/>
                    <a:p>
                      <a:pPr algn="l" fontAlgn="t"/>
                      <a:r>
                        <a:rPr lang="en-GB" sz="2000" dirty="0">
                          <a:effectLst/>
                        </a:rPr>
                        <a:t>Meaning</a:t>
                      </a:r>
                    </a:p>
                  </a:txBody>
                  <a:tcPr marL="85472" marR="85472" marT="42736" marB="4273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2000" dirty="0">
                          <a:effectLst/>
                        </a:rPr>
                        <a:t>Authority refers to the power or right, attached to a particular job or designation, to give orders, enforce rules, make decisions and exact compliance.</a:t>
                      </a:r>
                    </a:p>
                  </a:txBody>
                  <a:tcPr marL="85472" marR="85472" marT="42736" marB="4273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2000" dirty="0">
                          <a:effectLst/>
                        </a:rPr>
                        <a:t>Responsibility denotes duty or obligation to undertake or accomplish a task successfully, assigned by the senior or established by one's own commitment or circumstances.</a:t>
                      </a:r>
                    </a:p>
                  </a:txBody>
                  <a:tcPr marL="85472" marR="85472" marT="42736" marB="4273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46082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6875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Authority and Responsibility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332156" y="2632637"/>
            <a:ext cx="11417450" cy="4751504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endParaRPr lang="en-GB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0BC2A362-4274-F892-EB12-C23655FD53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2486" y="2398619"/>
            <a:ext cx="6338201" cy="35449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0122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Span of Control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106496"/>
            <a:ext cx="11417450" cy="4751504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endParaRPr lang="en-GB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ECE04A-C976-1101-A7A5-D2C0CDEEF7A8}"/>
              </a:ext>
            </a:extLst>
          </p:cNvPr>
          <p:cNvSpPr txBox="1"/>
          <p:nvPr/>
        </p:nvSpPr>
        <p:spPr>
          <a:xfrm>
            <a:off x="1264023" y="2106496"/>
            <a:ext cx="9345705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2400" b="0" i="0" dirty="0">
                <a:solidFill>
                  <a:srgbClr val="212B3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 </a:t>
            </a:r>
            <a:r>
              <a:rPr lang="en-GB" sz="2400" b="1" i="0" dirty="0">
                <a:solidFill>
                  <a:srgbClr val="212B3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span of control</a:t>
            </a:r>
            <a:r>
              <a:rPr lang="en-GB" sz="2400" b="0" i="0" dirty="0">
                <a:solidFill>
                  <a:srgbClr val="212B3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refers to the number of subordinates under the manager’s direct control. </a:t>
            </a:r>
          </a:p>
          <a:p>
            <a:pPr marL="342900" indent="-342900"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en-GB" sz="2400" dirty="0">
              <a:solidFill>
                <a:srgbClr val="212B3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2400" b="0" i="0" dirty="0">
                <a:solidFill>
                  <a:srgbClr val="212B3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span of control refers to the number of subordinates that can be managed effectively and efficiently by supervisors or managers in an organisation.</a:t>
            </a:r>
          </a:p>
          <a:p>
            <a:pPr marL="342900" indent="-342900"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en-GB" sz="2400" dirty="0">
              <a:solidFill>
                <a:srgbClr val="212B3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2400" b="0" i="0" dirty="0">
                <a:solidFill>
                  <a:srgbClr val="212B3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Span of control depends upon: organisation size, nature of organisation  and job, skills and competences of manager and employee.</a:t>
            </a:r>
          </a:p>
          <a:p>
            <a:pPr marL="342900" indent="-342900"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en-GB" sz="2400" dirty="0">
              <a:solidFill>
                <a:srgbClr val="212B3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en-GB" sz="2400" b="0" i="0" dirty="0">
              <a:solidFill>
                <a:srgbClr val="212B3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0779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theme/theme1.xml><?xml version="1.0" encoding="utf-8"?>
<a:theme xmlns:a="http://schemas.openxmlformats.org/drawingml/2006/main" name="1_RetrospectVTI">
  <a:themeElements>
    <a:clrScheme name="Custom 34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EC7016"/>
      </a:accent1>
      <a:accent2>
        <a:srgbClr val="F8931D"/>
      </a:accent2>
      <a:accent3>
        <a:srgbClr val="CE8D3E"/>
      </a:accent3>
      <a:accent4>
        <a:srgbClr val="E64823"/>
      </a:accent4>
      <a:accent5>
        <a:srgbClr val="FFCA08"/>
      </a:accent5>
      <a:accent6>
        <a:srgbClr val="9C6A6A"/>
      </a:accent6>
      <a:hlink>
        <a:srgbClr val="2998E3"/>
      </a:hlink>
      <a:folHlink>
        <a:srgbClr val="7F723D"/>
      </a:folHlink>
    </a:clrScheme>
    <a:fontScheme name="Retrospect">
      <a:majorFont>
        <a:latin typeface="Bookman Old Style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4286109_TF22712842.potx" id="{66207373-B99E-4885-8182-B73EA986FCBA}" vid="{BA3EABD1-0925-4BFC-B6D5-F3CE9D96400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2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3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4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5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6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7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8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9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93932EF5-314F-409E-8020-FEE5FA0795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A3F7EDC-E5B4-4BBC-9D2A-CBE6D46C37A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03EEFF0-FB57-4CB4-8BFC-DF397689E2ED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{425108D4-C87B-4949-8B03-50A06D43E743}tf22712842_win32</Template>
  <TotalTime>0</TotalTime>
  <Words>498</Words>
  <Application>Microsoft Office PowerPoint</Application>
  <PresentationFormat>Widescreen</PresentationFormat>
  <Paragraphs>56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Bookman Old Style</vt:lpstr>
      <vt:lpstr>Calibri</vt:lpstr>
      <vt:lpstr>Franklin Gothic Book</vt:lpstr>
      <vt:lpstr>Raleway SemiBold</vt:lpstr>
      <vt:lpstr>Wingdings</vt:lpstr>
      <vt:lpstr>1_RetrospectVTI</vt:lpstr>
      <vt:lpstr>Principles of Management</vt:lpstr>
      <vt:lpstr>The function of Organising</vt:lpstr>
      <vt:lpstr>The function of Organising</vt:lpstr>
      <vt:lpstr>Organisation Structure and Design</vt:lpstr>
      <vt:lpstr>Formalisation</vt:lpstr>
      <vt:lpstr>Centralsation and Decentralisation</vt:lpstr>
      <vt:lpstr>Authority and Responsibility</vt:lpstr>
      <vt:lpstr>Authority and Responsibility</vt:lpstr>
      <vt:lpstr>Span of Control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Principles of Management</dc:title>
  <dc:creator>Dr. Nirmal Betchoo</dc:creator>
  <cp:lastModifiedBy>Dr. Nirmal Betchoo</cp:lastModifiedBy>
  <cp:revision>14</cp:revision>
  <dcterms:created xsi:type="dcterms:W3CDTF">2023-04-21T05:49:28Z</dcterms:created>
  <dcterms:modified xsi:type="dcterms:W3CDTF">2023-05-08T09:03:53Z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