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2" r:id="rId17"/>
    <p:sldId id="271" r:id="rId18"/>
    <p:sldId id="276" r:id="rId19"/>
    <p:sldId id="273" r:id="rId20"/>
    <p:sldId id="274" r:id="rId21"/>
    <p:sldId id="275" r:id="rId22"/>
    <p:sldId id="277" r:id="rId23"/>
    <p:sldId id="278" r:id="rId24"/>
    <p:sldId id="279" r:id="rId25"/>
    <p:sldId id="287" r:id="rId26"/>
    <p:sldId id="280" r:id="rId27"/>
    <p:sldId id="282" r:id="rId28"/>
    <p:sldId id="281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>
      <p:cViewPr varScale="1">
        <p:scale>
          <a:sx n="80" d="100"/>
          <a:sy n="80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C006EE-AEC5-433D-AA13-10FD52841B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6F55B6-255E-47E7-A598-6390F7DBAD67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  <a:latin typeface="+mj-lt"/>
            </a:rPr>
            <a:t>Strategic Choices</a:t>
          </a:r>
        </a:p>
      </dgm:t>
    </dgm:pt>
    <dgm:pt modelId="{EC29A2D9-100D-482C-977D-91913DEC1A76}" type="parTrans" cxnId="{93F48BAA-77C4-496C-93F7-659385F991B1}">
      <dgm:prSet/>
      <dgm:spPr/>
      <dgm:t>
        <a:bodyPr/>
        <a:lstStyle/>
        <a:p>
          <a:endParaRPr lang="en-US"/>
        </a:p>
      </dgm:t>
    </dgm:pt>
    <dgm:pt modelId="{79A9878A-4715-44AD-8577-ED4FAD436EE1}" type="sibTrans" cxnId="{93F48BAA-77C4-496C-93F7-659385F991B1}">
      <dgm:prSet/>
      <dgm:spPr/>
      <dgm:t>
        <a:bodyPr/>
        <a:lstStyle/>
        <a:p>
          <a:endParaRPr lang="en-US"/>
        </a:p>
      </dgm:t>
    </dgm:pt>
    <dgm:pt modelId="{C7BC912D-D162-4651-BCAD-E595ECEC9DF6}">
      <dgm:prSet phldrT="[Text]" custT="1"/>
      <dgm:spPr>
        <a:ln>
          <a:solidFill>
            <a:srgbClr val="FF0000"/>
          </a:solidFill>
        </a:ln>
      </dgm:spPr>
      <dgm:t>
        <a:bodyPr/>
        <a:lstStyle/>
        <a:p>
          <a:r>
            <a:rPr lang="en-US" sz="2000" b="1" dirty="0"/>
            <a:t>Bases of Competitive Strategy</a:t>
          </a:r>
        </a:p>
      </dgm:t>
    </dgm:pt>
    <dgm:pt modelId="{06300A25-1D50-4D1E-80B8-0E5CC4DC1CB4}" type="parTrans" cxnId="{FD3F4FDB-0E48-43B4-B508-941AD73986F3}">
      <dgm:prSet/>
      <dgm:spPr/>
      <dgm:t>
        <a:bodyPr/>
        <a:lstStyle/>
        <a:p>
          <a:endParaRPr lang="en-US"/>
        </a:p>
      </dgm:t>
    </dgm:pt>
    <dgm:pt modelId="{69CCA8A9-B130-4721-BCE7-4AA6FA5505F9}" type="sibTrans" cxnId="{FD3F4FDB-0E48-43B4-B508-941AD73986F3}">
      <dgm:prSet/>
      <dgm:spPr/>
      <dgm:t>
        <a:bodyPr/>
        <a:lstStyle/>
        <a:p>
          <a:endParaRPr lang="en-US"/>
        </a:p>
      </dgm:t>
    </dgm:pt>
    <dgm:pt modelId="{9A5CCFBB-9F29-4BAF-A595-79849AF93226}">
      <dgm:prSet phldrT="[Text]"/>
      <dgm:spPr/>
      <dgm:t>
        <a:bodyPr/>
        <a:lstStyle/>
        <a:p>
          <a:r>
            <a:rPr lang="en-US" b="1" dirty="0"/>
            <a:t>The choices as to how an organisation positions itself in relation to competitors</a:t>
          </a:r>
        </a:p>
      </dgm:t>
    </dgm:pt>
    <dgm:pt modelId="{00FD9199-FCA4-4986-B605-12A2A40C2A91}" type="parTrans" cxnId="{F5BC7A09-0569-4E76-87BF-B749036B98E3}">
      <dgm:prSet/>
      <dgm:spPr/>
      <dgm:t>
        <a:bodyPr/>
        <a:lstStyle/>
        <a:p>
          <a:endParaRPr lang="en-US"/>
        </a:p>
      </dgm:t>
    </dgm:pt>
    <dgm:pt modelId="{BF028EA8-F3EA-400B-A55A-2837D3BDF88D}" type="sibTrans" cxnId="{F5BC7A09-0569-4E76-87BF-B749036B98E3}">
      <dgm:prSet/>
      <dgm:spPr/>
      <dgm:t>
        <a:bodyPr/>
        <a:lstStyle/>
        <a:p>
          <a:endParaRPr lang="en-US"/>
        </a:p>
      </dgm:t>
    </dgm:pt>
    <dgm:pt modelId="{A89DAD4A-246D-4F23-B0AF-C10A89A80B5E}">
      <dgm:prSet phldrT="[Text]" custT="1"/>
      <dgm:spPr>
        <a:ln>
          <a:solidFill>
            <a:srgbClr val="FF0000"/>
          </a:solidFill>
        </a:ln>
      </dgm:spPr>
      <dgm:t>
        <a:bodyPr/>
        <a:lstStyle/>
        <a:p>
          <a:r>
            <a:rPr lang="en-US" sz="2800" b="1" dirty="0"/>
            <a:t>Strategy</a:t>
          </a:r>
          <a:r>
            <a:rPr lang="en-US" sz="1600" dirty="0"/>
            <a:t> </a:t>
          </a:r>
          <a:r>
            <a:rPr lang="en-US" sz="2400" b="1" dirty="0"/>
            <a:t>Directions</a:t>
          </a:r>
        </a:p>
      </dgm:t>
    </dgm:pt>
    <dgm:pt modelId="{87293000-FB06-42FC-A716-26C1C5BEC2A1}" type="parTrans" cxnId="{621CFB47-19FE-4D1A-BE79-1E81C1204435}">
      <dgm:prSet/>
      <dgm:spPr/>
      <dgm:t>
        <a:bodyPr/>
        <a:lstStyle/>
        <a:p>
          <a:endParaRPr lang="en-US"/>
        </a:p>
      </dgm:t>
    </dgm:pt>
    <dgm:pt modelId="{4B522801-0871-4A23-988D-871714D4540B}" type="sibTrans" cxnId="{621CFB47-19FE-4D1A-BE79-1E81C1204435}">
      <dgm:prSet/>
      <dgm:spPr/>
      <dgm:t>
        <a:bodyPr/>
        <a:lstStyle/>
        <a:p>
          <a:endParaRPr lang="en-US"/>
        </a:p>
      </dgm:t>
    </dgm:pt>
    <dgm:pt modelId="{E595EAE4-F53D-4BA7-A9EE-E1BAB3E9DB3C}">
      <dgm:prSet phldrT="[Text]"/>
      <dgm:spPr/>
      <dgm:t>
        <a:bodyPr/>
        <a:lstStyle/>
        <a:p>
          <a:r>
            <a:rPr lang="en-US" b="1"/>
            <a:t>The choices of products and markets available to an organisation</a:t>
          </a:r>
        </a:p>
      </dgm:t>
    </dgm:pt>
    <dgm:pt modelId="{DAC83A00-5A20-4ADA-8AC5-5415D70FC5E9}" type="parTrans" cxnId="{C1864981-CF28-4C7F-BE63-4F1759247802}">
      <dgm:prSet/>
      <dgm:spPr/>
      <dgm:t>
        <a:bodyPr/>
        <a:lstStyle/>
        <a:p>
          <a:endParaRPr lang="en-US"/>
        </a:p>
      </dgm:t>
    </dgm:pt>
    <dgm:pt modelId="{B3C804C7-B64E-4895-983A-D19D76475D95}" type="sibTrans" cxnId="{C1864981-CF28-4C7F-BE63-4F1759247802}">
      <dgm:prSet/>
      <dgm:spPr/>
      <dgm:t>
        <a:bodyPr/>
        <a:lstStyle/>
        <a:p>
          <a:endParaRPr lang="en-US"/>
        </a:p>
      </dgm:t>
    </dgm:pt>
    <dgm:pt modelId="{318FA9E6-881D-40AF-9C4B-72E6638A2DD8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en-US" sz="1800" b="1"/>
            <a:t>Methods for Pursuing Strategies</a:t>
          </a:r>
        </a:p>
      </dgm:t>
    </dgm:pt>
    <dgm:pt modelId="{BDEDECF5-EEFB-45C4-A26E-A35FA12AF860}" type="parTrans" cxnId="{F404A8D4-FF3D-4190-8C13-1DD6BFF45D71}">
      <dgm:prSet/>
      <dgm:spPr/>
      <dgm:t>
        <a:bodyPr/>
        <a:lstStyle/>
        <a:p>
          <a:endParaRPr lang="en-US"/>
        </a:p>
      </dgm:t>
    </dgm:pt>
    <dgm:pt modelId="{FCFC6D3A-FADB-42BA-B900-8E116C07A728}" type="sibTrans" cxnId="{F404A8D4-FF3D-4190-8C13-1DD6BFF45D71}">
      <dgm:prSet/>
      <dgm:spPr/>
      <dgm:t>
        <a:bodyPr/>
        <a:lstStyle/>
        <a:p>
          <a:endParaRPr lang="en-US"/>
        </a:p>
      </dgm:t>
    </dgm:pt>
    <dgm:pt modelId="{67D2C0C7-5970-4981-88C0-D444C2B07A76}">
      <dgm:prSet/>
      <dgm:spPr/>
      <dgm:t>
        <a:bodyPr/>
        <a:lstStyle/>
        <a:p>
          <a:r>
            <a:rPr lang="en-US" b="1"/>
            <a:t>The choices about how strategies are to be pursued</a:t>
          </a:r>
        </a:p>
      </dgm:t>
    </dgm:pt>
    <dgm:pt modelId="{A6F87611-CC6C-4957-B797-1C7605BB194D}" type="parTrans" cxnId="{B3C01DD3-1308-4931-9604-9DBA90F392D3}">
      <dgm:prSet/>
      <dgm:spPr/>
      <dgm:t>
        <a:bodyPr/>
        <a:lstStyle/>
        <a:p>
          <a:endParaRPr lang="en-US"/>
        </a:p>
      </dgm:t>
    </dgm:pt>
    <dgm:pt modelId="{8FE00B28-CCD7-43E2-A041-DD883F58B5E3}" type="sibTrans" cxnId="{B3C01DD3-1308-4931-9604-9DBA90F392D3}">
      <dgm:prSet/>
      <dgm:spPr/>
      <dgm:t>
        <a:bodyPr/>
        <a:lstStyle/>
        <a:p>
          <a:endParaRPr lang="en-US"/>
        </a:p>
      </dgm:t>
    </dgm:pt>
    <dgm:pt modelId="{9878D167-62CA-4F55-B8A4-C742C2A3B94F}" type="pres">
      <dgm:prSet presAssocID="{76C006EE-AEC5-433D-AA13-10FD52841B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1790B61-0CD7-4C29-957D-759DAC0971C9}" type="pres">
      <dgm:prSet presAssocID="{0B6F55B6-255E-47E7-A598-6390F7DBAD67}" presName="hierRoot1" presStyleCnt="0"/>
      <dgm:spPr/>
    </dgm:pt>
    <dgm:pt modelId="{D8147917-0B17-4C7E-BFC0-17AA2207BDB3}" type="pres">
      <dgm:prSet presAssocID="{0B6F55B6-255E-47E7-A598-6390F7DBAD67}" presName="composite" presStyleCnt="0"/>
      <dgm:spPr/>
    </dgm:pt>
    <dgm:pt modelId="{B98F01A0-608A-4C77-8635-12FE59FB8C4E}" type="pres">
      <dgm:prSet presAssocID="{0B6F55B6-255E-47E7-A598-6390F7DBAD67}" presName="background" presStyleLbl="node0" presStyleIdx="0" presStyleCnt="1"/>
      <dgm:spPr>
        <a:solidFill>
          <a:schemeClr val="accent2"/>
        </a:solidFill>
      </dgm:spPr>
    </dgm:pt>
    <dgm:pt modelId="{865CBCE6-BAAA-4428-8AFB-F0EB0AEEFA84}" type="pres">
      <dgm:prSet presAssocID="{0B6F55B6-255E-47E7-A598-6390F7DBAD67}" presName="text" presStyleLbl="fgAcc0" presStyleIdx="0" presStyleCnt="1" custLinFactNeighborX="408" custLinFactNeighborY="-2579">
        <dgm:presLayoutVars>
          <dgm:chPref val="3"/>
        </dgm:presLayoutVars>
      </dgm:prSet>
      <dgm:spPr/>
    </dgm:pt>
    <dgm:pt modelId="{C9434B60-4583-44CF-B547-8BD642E6A485}" type="pres">
      <dgm:prSet presAssocID="{0B6F55B6-255E-47E7-A598-6390F7DBAD67}" presName="hierChild2" presStyleCnt="0"/>
      <dgm:spPr/>
    </dgm:pt>
    <dgm:pt modelId="{7B113D8B-D080-4341-A598-B730ECCC1A9B}" type="pres">
      <dgm:prSet presAssocID="{06300A25-1D50-4D1E-80B8-0E5CC4DC1CB4}" presName="Name10" presStyleLbl="parChTrans1D2" presStyleIdx="0" presStyleCnt="3"/>
      <dgm:spPr/>
    </dgm:pt>
    <dgm:pt modelId="{8E87A0AB-5E74-4081-ABC4-17036DAACEC8}" type="pres">
      <dgm:prSet presAssocID="{C7BC912D-D162-4651-BCAD-E595ECEC9DF6}" presName="hierRoot2" presStyleCnt="0"/>
      <dgm:spPr/>
    </dgm:pt>
    <dgm:pt modelId="{250B22F1-0E8F-481A-8D18-06F902420561}" type="pres">
      <dgm:prSet presAssocID="{C7BC912D-D162-4651-BCAD-E595ECEC9DF6}" presName="composite2" presStyleCnt="0"/>
      <dgm:spPr/>
    </dgm:pt>
    <dgm:pt modelId="{870860A8-EBFC-4942-97F2-F69ECC12597A}" type="pres">
      <dgm:prSet presAssocID="{C7BC912D-D162-4651-BCAD-E595ECEC9DF6}" presName="background2" presStyleLbl="node2" presStyleIdx="0" presStyleCnt="3"/>
      <dgm:spPr>
        <a:solidFill>
          <a:schemeClr val="accent2">
            <a:lumMod val="40000"/>
            <a:lumOff val="60000"/>
          </a:schemeClr>
        </a:solidFill>
      </dgm:spPr>
    </dgm:pt>
    <dgm:pt modelId="{2E15D9C8-0F44-4DBE-AF16-5FF06756E15A}" type="pres">
      <dgm:prSet presAssocID="{C7BC912D-D162-4651-BCAD-E595ECEC9DF6}" presName="text2" presStyleLbl="fgAcc2" presStyleIdx="0" presStyleCnt="3">
        <dgm:presLayoutVars>
          <dgm:chPref val="3"/>
        </dgm:presLayoutVars>
      </dgm:prSet>
      <dgm:spPr/>
    </dgm:pt>
    <dgm:pt modelId="{6EAA5A19-4732-408C-859C-93AEFBFE12D8}" type="pres">
      <dgm:prSet presAssocID="{C7BC912D-D162-4651-BCAD-E595ECEC9DF6}" presName="hierChild3" presStyleCnt="0"/>
      <dgm:spPr/>
    </dgm:pt>
    <dgm:pt modelId="{1D78C393-DF4D-4B6F-9D60-39411995D125}" type="pres">
      <dgm:prSet presAssocID="{00FD9199-FCA4-4986-B605-12A2A40C2A91}" presName="Name17" presStyleLbl="parChTrans1D3" presStyleIdx="0" presStyleCnt="3"/>
      <dgm:spPr/>
    </dgm:pt>
    <dgm:pt modelId="{1B986974-66CF-472B-8CDE-BB189FF2C239}" type="pres">
      <dgm:prSet presAssocID="{9A5CCFBB-9F29-4BAF-A595-79849AF93226}" presName="hierRoot3" presStyleCnt="0"/>
      <dgm:spPr/>
    </dgm:pt>
    <dgm:pt modelId="{44470069-2E8E-41CF-90C4-3119A5A3C68C}" type="pres">
      <dgm:prSet presAssocID="{9A5CCFBB-9F29-4BAF-A595-79849AF93226}" presName="composite3" presStyleCnt="0"/>
      <dgm:spPr/>
    </dgm:pt>
    <dgm:pt modelId="{FD6CF39C-7B00-4030-BADC-7A03EAAEF355}" type="pres">
      <dgm:prSet presAssocID="{9A5CCFBB-9F29-4BAF-A595-79849AF93226}" presName="background3" presStyleLbl="node3" presStyleIdx="0" presStyleCnt="3"/>
      <dgm:spPr/>
    </dgm:pt>
    <dgm:pt modelId="{B759B713-DC1F-472F-B49F-A1A46FE455CB}" type="pres">
      <dgm:prSet presAssocID="{9A5CCFBB-9F29-4BAF-A595-79849AF93226}" presName="text3" presStyleLbl="fgAcc3" presStyleIdx="0" presStyleCnt="3">
        <dgm:presLayoutVars>
          <dgm:chPref val="3"/>
        </dgm:presLayoutVars>
      </dgm:prSet>
      <dgm:spPr/>
    </dgm:pt>
    <dgm:pt modelId="{08710A09-3511-47B8-A556-0834EBC16477}" type="pres">
      <dgm:prSet presAssocID="{9A5CCFBB-9F29-4BAF-A595-79849AF93226}" presName="hierChild4" presStyleCnt="0"/>
      <dgm:spPr/>
    </dgm:pt>
    <dgm:pt modelId="{EE8AD85B-F903-446F-8A93-686A3CBDD712}" type="pres">
      <dgm:prSet presAssocID="{87293000-FB06-42FC-A716-26C1C5BEC2A1}" presName="Name10" presStyleLbl="parChTrans1D2" presStyleIdx="1" presStyleCnt="3"/>
      <dgm:spPr/>
    </dgm:pt>
    <dgm:pt modelId="{C6741EF9-5214-4187-BE29-67C56042EF3F}" type="pres">
      <dgm:prSet presAssocID="{A89DAD4A-246D-4F23-B0AF-C10A89A80B5E}" presName="hierRoot2" presStyleCnt="0"/>
      <dgm:spPr/>
    </dgm:pt>
    <dgm:pt modelId="{A955BE0B-6878-4EAF-94AD-D9D1C45EFE15}" type="pres">
      <dgm:prSet presAssocID="{A89DAD4A-246D-4F23-B0AF-C10A89A80B5E}" presName="composite2" presStyleCnt="0"/>
      <dgm:spPr/>
    </dgm:pt>
    <dgm:pt modelId="{A371565F-388E-4EF0-ABBD-7DB59E4D572B}" type="pres">
      <dgm:prSet presAssocID="{A89DAD4A-246D-4F23-B0AF-C10A89A80B5E}" presName="background2" presStyleLbl="node2" presStyleIdx="1" presStyleCnt="3"/>
      <dgm:spPr>
        <a:solidFill>
          <a:schemeClr val="accent2">
            <a:lumMod val="40000"/>
            <a:lumOff val="60000"/>
          </a:schemeClr>
        </a:solidFill>
      </dgm:spPr>
    </dgm:pt>
    <dgm:pt modelId="{1B302161-CC10-4BCD-B8B2-DEB507FF5A89}" type="pres">
      <dgm:prSet presAssocID="{A89DAD4A-246D-4F23-B0AF-C10A89A80B5E}" presName="text2" presStyleLbl="fgAcc2" presStyleIdx="1" presStyleCnt="3">
        <dgm:presLayoutVars>
          <dgm:chPref val="3"/>
        </dgm:presLayoutVars>
      </dgm:prSet>
      <dgm:spPr/>
    </dgm:pt>
    <dgm:pt modelId="{5BB0AD5A-6184-4AD4-A134-B01A60EC0ED0}" type="pres">
      <dgm:prSet presAssocID="{A89DAD4A-246D-4F23-B0AF-C10A89A80B5E}" presName="hierChild3" presStyleCnt="0"/>
      <dgm:spPr/>
    </dgm:pt>
    <dgm:pt modelId="{F77368E0-EDF4-4C36-B102-C611B9E956B9}" type="pres">
      <dgm:prSet presAssocID="{DAC83A00-5A20-4ADA-8AC5-5415D70FC5E9}" presName="Name17" presStyleLbl="parChTrans1D3" presStyleIdx="1" presStyleCnt="3"/>
      <dgm:spPr/>
    </dgm:pt>
    <dgm:pt modelId="{880E6A22-B850-442B-A1EF-508AAC204E61}" type="pres">
      <dgm:prSet presAssocID="{E595EAE4-F53D-4BA7-A9EE-E1BAB3E9DB3C}" presName="hierRoot3" presStyleCnt="0"/>
      <dgm:spPr/>
    </dgm:pt>
    <dgm:pt modelId="{8F696E09-B3B2-4DD7-BE51-46739AD1CCD3}" type="pres">
      <dgm:prSet presAssocID="{E595EAE4-F53D-4BA7-A9EE-E1BAB3E9DB3C}" presName="composite3" presStyleCnt="0"/>
      <dgm:spPr/>
    </dgm:pt>
    <dgm:pt modelId="{80C5E2D0-42F4-4C33-9E2A-6B994FB70659}" type="pres">
      <dgm:prSet presAssocID="{E595EAE4-F53D-4BA7-A9EE-E1BAB3E9DB3C}" presName="background3" presStyleLbl="node3" presStyleIdx="1" presStyleCnt="3"/>
      <dgm:spPr/>
    </dgm:pt>
    <dgm:pt modelId="{18E783DF-7C91-496D-80A3-AEBA730384A1}" type="pres">
      <dgm:prSet presAssocID="{E595EAE4-F53D-4BA7-A9EE-E1BAB3E9DB3C}" presName="text3" presStyleLbl="fgAcc3" presStyleIdx="1" presStyleCnt="3">
        <dgm:presLayoutVars>
          <dgm:chPref val="3"/>
        </dgm:presLayoutVars>
      </dgm:prSet>
      <dgm:spPr/>
    </dgm:pt>
    <dgm:pt modelId="{50A210A0-52E7-40F4-9C0B-42A350484A95}" type="pres">
      <dgm:prSet presAssocID="{E595EAE4-F53D-4BA7-A9EE-E1BAB3E9DB3C}" presName="hierChild4" presStyleCnt="0"/>
      <dgm:spPr/>
    </dgm:pt>
    <dgm:pt modelId="{F3092478-5297-40A7-911D-F88EAACCD6DE}" type="pres">
      <dgm:prSet presAssocID="{BDEDECF5-EEFB-45C4-A26E-A35FA12AF860}" presName="Name10" presStyleLbl="parChTrans1D2" presStyleIdx="2" presStyleCnt="3"/>
      <dgm:spPr/>
    </dgm:pt>
    <dgm:pt modelId="{A9F31CA7-2470-4B20-B59F-86FABE32139C}" type="pres">
      <dgm:prSet presAssocID="{318FA9E6-881D-40AF-9C4B-72E6638A2DD8}" presName="hierRoot2" presStyleCnt="0"/>
      <dgm:spPr/>
    </dgm:pt>
    <dgm:pt modelId="{E70C08E6-4AC8-4863-8FDE-23DEEEE4D150}" type="pres">
      <dgm:prSet presAssocID="{318FA9E6-881D-40AF-9C4B-72E6638A2DD8}" presName="composite2" presStyleCnt="0"/>
      <dgm:spPr/>
    </dgm:pt>
    <dgm:pt modelId="{479A903C-B1D5-4959-9288-3C3A147E1F39}" type="pres">
      <dgm:prSet presAssocID="{318FA9E6-881D-40AF-9C4B-72E6638A2DD8}" presName="background2" presStyleLbl="node2" presStyleIdx="2" presStyleCnt="3"/>
      <dgm:spPr>
        <a:solidFill>
          <a:schemeClr val="accent2">
            <a:lumMod val="40000"/>
            <a:lumOff val="60000"/>
          </a:schemeClr>
        </a:solidFill>
      </dgm:spPr>
    </dgm:pt>
    <dgm:pt modelId="{6E14191B-24F2-47B5-A5B7-4EFF528A3CC4}" type="pres">
      <dgm:prSet presAssocID="{318FA9E6-881D-40AF-9C4B-72E6638A2DD8}" presName="text2" presStyleLbl="fgAcc2" presStyleIdx="2" presStyleCnt="3">
        <dgm:presLayoutVars>
          <dgm:chPref val="3"/>
        </dgm:presLayoutVars>
      </dgm:prSet>
      <dgm:spPr/>
    </dgm:pt>
    <dgm:pt modelId="{36DDDE85-FE13-46D5-8733-B3CB17A95172}" type="pres">
      <dgm:prSet presAssocID="{318FA9E6-881D-40AF-9C4B-72E6638A2DD8}" presName="hierChild3" presStyleCnt="0"/>
      <dgm:spPr/>
    </dgm:pt>
    <dgm:pt modelId="{21196D4D-C8FA-49CE-B0F4-D5534F142923}" type="pres">
      <dgm:prSet presAssocID="{A6F87611-CC6C-4957-B797-1C7605BB194D}" presName="Name17" presStyleLbl="parChTrans1D3" presStyleIdx="2" presStyleCnt="3"/>
      <dgm:spPr/>
    </dgm:pt>
    <dgm:pt modelId="{01D15D0F-F4AA-4AB0-A66D-4C21BFB822B3}" type="pres">
      <dgm:prSet presAssocID="{67D2C0C7-5970-4981-88C0-D444C2B07A76}" presName="hierRoot3" presStyleCnt="0"/>
      <dgm:spPr/>
    </dgm:pt>
    <dgm:pt modelId="{D89A25F8-E489-4F1E-9352-6AB158BD593C}" type="pres">
      <dgm:prSet presAssocID="{67D2C0C7-5970-4981-88C0-D444C2B07A76}" presName="composite3" presStyleCnt="0"/>
      <dgm:spPr/>
    </dgm:pt>
    <dgm:pt modelId="{C10E092A-68C3-4E82-BF07-2BE8E05228A1}" type="pres">
      <dgm:prSet presAssocID="{67D2C0C7-5970-4981-88C0-D444C2B07A76}" presName="background3" presStyleLbl="node3" presStyleIdx="2" presStyleCnt="3"/>
      <dgm:spPr/>
    </dgm:pt>
    <dgm:pt modelId="{F2E34104-1D2E-4B98-BB54-BAC628FB309D}" type="pres">
      <dgm:prSet presAssocID="{67D2C0C7-5970-4981-88C0-D444C2B07A76}" presName="text3" presStyleLbl="fgAcc3" presStyleIdx="2" presStyleCnt="3">
        <dgm:presLayoutVars>
          <dgm:chPref val="3"/>
        </dgm:presLayoutVars>
      </dgm:prSet>
      <dgm:spPr/>
    </dgm:pt>
    <dgm:pt modelId="{506DC2D7-EB94-497D-B3BA-03F866928140}" type="pres">
      <dgm:prSet presAssocID="{67D2C0C7-5970-4981-88C0-D444C2B07A76}" presName="hierChild4" presStyleCnt="0"/>
      <dgm:spPr/>
    </dgm:pt>
  </dgm:ptLst>
  <dgm:cxnLst>
    <dgm:cxn modelId="{F5BC7A09-0569-4E76-87BF-B749036B98E3}" srcId="{C7BC912D-D162-4651-BCAD-E595ECEC9DF6}" destId="{9A5CCFBB-9F29-4BAF-A595-79849AF93226}" srcOrd="0" destOrd="0" parTransId="{00FD9199-FCA4-4986-B605-12A2A40C2A91}" sibTransId="{BF028EA8-F3EA-400B-A55A-2837D3BDF88D}"/>
    <dgm:cxn modelId="{320B130E-166A-4F31-862D-3392FA8E35FE}" type="presOf" srcId="{76C006EE-AEC5-433D-AA13-10FD52841BED}" destId="{9878D167-62CA-4F55-B8A4-C742C2A3B94F}" srcOrd="0" destOrd="0" presId="urn:microsoft.com/office/officeart/2005/8/layout/hierarchy1"/>
    <dgm:cxn modelId="{7001E32C-314D-4867-A2C3-9E60953985A8}" type="presOf" srcId="{0B6F55B6-255E-47E7-A598-6390F7DBAD67}" destId="{865CBCE6-BAAA-4428-8AFB-F0EB0AEEFA84}" srcOrd="0" destOrd="0" presId="urn:microsoft.com/office/officeart/2005/8/layout/hierarchy1"/>
    <dgm:cxn modelId="{E5498537-EF7C-4238-B79C-F20DCE4EFDD6}" type="presOf" srcId="{A6F87611-CC6C-4957-B797-1C7605BB194D}" destId="{21196D4D-C8FA-49CE-B0F4-D5534F142923}" srcOrd="0" destOrd="0" presId="urn:microsoft.com/office/officeart/2005/8/layout/hierarchy1"/>
    <dgm:cxn modelId="{1A7F373C-D392-4387-B87A-64C33EEA7503}" type="presOf" srcId="{87293000-FB06-42FC-A716-26C1C5BEC2A1}" destId="{EE8AD85B-F903-446F-8A93-686A3CBDD712}" srcOrd="0" destOrd="0" presId="urn:microsoft.com/office/officeart/2005/8/layout/hierarchy1"/>
    <dgm:cxn modelId="{5ABB185B-5F2D-4104-8A56-E8AEA4D77113}" type="presOf" srcId="{67D2C0C7-5970-4981-88C0-D444C2B07A76}" destId="{F2E34104-1D2E-4B98-BB54-BAC628FB309D}" srcOrd="0" destOrd="0" presId="urn:microsoft.com/office/officeart/2005/8/layout/hierarchy1"/>
    <dgm:cxn modelId="{621CFB47-19FE-4D1A-BE79-1E81C1204435}" srcId="{0B6F55B6-255E-47E7-A598-6390F7DBAD67}" destId="{A89DAD4A-246D-4F23-B0AF-C10A89A80B5E}" srcOrd="1" destOrd="0" parTransId="{87293000-FB06-42FC-A716-26C1C5BEC2A1}" sibTransId="{4B522801-0871-4A23-988D-871714D4540B}"/>
    <dgm:cxn modelId="{07CA9F69-299F-472A-BC33-2718E9EF0FB9}" type="presOf" srcId="{BDEDECF5-EEFB-45C4-A26E-A35FA12AF860}" destId="{F3092478-5297-40A7-911D-F88EAACCD6DE}" srcOrd="0" destOrd="0" presId="urn:microsoft.com/office/officeart/2005/8/layout/hierarchy1"/>
    <dgm:cxn modelId="{D4EA8353-BF79-410C-9636-88385B2339AE}" type="presOf" srcId="{318FA9E6-881D-40AF-9C4B-72E6638A2DD8}" destId="{6E14191B-24F2-47B5-A5B7-4EFF528A3CC4}" srcOrd="0" destOrd="0" presId="urn:microsoft.com/office/officeart/2005/8/layout/hierarchy1"/>
    <dgm:cxn modelId="{50F0D274-F777-4D33-9E62-CA215218557E}" type="presOf" srcId="{E595EAE4-F53D-4BA7-A9EE-E1BAB3E9DB3C}" destId="{18E783DF-7C91-496D-80A3-AEBA730384A1}" srcOrd="0" destOrd="0" presId="urn:microsoft.com/office/officeart/2005/8/layout/hierarchy1"/>
    <dgm:cxn modelId="{166E697F-1CD0-440D-99C2-B944CBE7EF06}" type="presOf" srcId="{9A5CCFBB-9F29-4BAF-A595-79849AF93226}" destId="{B759B713-DC1F-472F-B49F-A1A46FE455CB}" srcOrd="0" destOrd="0" presId="urn:microsoft.com/office/officeart/2005/8/layout/hierarchy1"/>
    <dgm:cxn modelId="{7152BA7F-959E-46D8-B757-2A1A8BEFEDB5}" type="presOf" srcId="{C7BC912D-D162-4651-BCAD-E595ECEC9DF6}" destId="{2E15D9C8-0F44-4DBE-AF16-5FF06756E15A}" srcOrd="0" destOrd="0" presId="urn:microsoft.com/office/officeart/2005/8/layout/hierarchy1"/>
    <dgm:cxn modelId="{C1864981-CF28-4C7F-BE63-4F1759247802}" srcId="{A89DAD4A-246D-4F23-B0AF-C10A89A80B5E}" destId="{E595EAE4-F53D-4BA7-A9EE-E1BAB3E9DB3C}" srcOrd="0" destOrd="0" parTransId="{DAC83A00-5A20-4ADA-8AC5-5415D70FC5E9}" sibTransId="{B3C804C7-B64E-4895-983A-D19D76475D95}"/>
    <dgm:cxn modelId="{7DBE3595-E784-4206-B2B3-7B85AB0B0C20}" type="presOf" srcId="{00FD9199-FCA4-4986-B605-12A2A40C2A91}" destId="{1D78C393-DF4D-4B6F-9D60-39411995D125}" srcOrd="0" destOrd="0" presId="urn:microsoft.com/office/officeart/2005/8/layout/hierarchy1"/>
    <dgm:cxn modelId="{40E4B8A2-997E-468D-9BB7-05878DE60CAE}" type="presOf" srcId="{A89DAD4A-246D-4F23-B0AF-C10A89A80B5E}" destId="{1B302161-CC10-4BCD-B8B2-DEB507FF5A89}" srcOrd="0" destOrd="0" presId="urn:microsoft.com/office/officeart/2005/8/layout/hierarchy1"/>
    <dgm:cxn modelId="{93F48BAA-77C4-496C-93F7-659385F991B1}" srcId="{76C006EE-AEC5-433D-AA13-10FD52841BED}" destId="{0B6F55B6-255E-47E7-A598-6390F7DBAD67}" srcOrd="0" destOrd="0" parTransId="{EC29A2D9-100D-482C-977D-91913DEC1A76}" sibTransId="{79A9878A-4715-44AD-8577-ED4FAD436EE1}"/>
    <dgm:cxn modelId="{B3C01DD3-1308-4931-9604-9DBA90F392D3}" srcId="{318FA9E6-881D-40AF-9C4B-72E6638A2DD8}" destId="{67D2C0C7-5970-4981-88C0-D444C2B07A76}" srcOrd="0" destOrd="0" parTransId="{A6F87611-CC6C-4957-B797-1C7605BB194D}" sibTransId="{8FE00B28-CCD7-43E2-A041-DD883F58B5E3}"/>
    <dgm:cxn modelId="{F404A8D4-FF3D-4190-8C13-1DD6BFF45D71}" srcId="{0B6F55B6-255E-47E7-A598-6390F7DBAD67}" destId="{318FA9E6-881D-40AF-9C4B-72E6638A2DD8}" srcOrd="2" destOrd="0" parTransId="{BDEDECF5-EEFB-45C4-A26E-A35FA12AF860}" sibTransId="{FCFC6D3A-FADB-42BA-B900-8E116C07A728}"/>
    <dgm:cxn modelId="{FD3F4FDB-0E48-43B4-B508-941AD73986F3}" srcId="{0B6F55B6-255E-47E7-A598-6390F7DBAD67}" destId="{C7BC912D-D162-4651-BCAD-E595ECEC9DF6}" srcOrd="0" destOrd="0" parTransId="{06300A25-1D50-4D1E-80B8-0E5CC4DC1CB4}" sibTransId="{69CCA8A9-B130-4721-BCE7-4AA6FA5505F9}"/>
    <dgm:cxn modelId="{6144E1E0-AB8B-40D0-8808-BDD54B2FA65B}" type="presOf" srcId="{DAC83A00-5A20-4ADA-8AC5-5415D70FC5E9}" destId="{F77368E0-EDF4-4C36-B102-C611B9E956B9}" srcOrd="0" destOrd="0" presId="urn:microsoft.com/office/officeart/2005/8/layout/hierarchy1"/>
    <dgm:cxn modelId="{1DC209EA-7654-4304-AE7A-53503621F09C}" type="presOf" srcId="{06300A25-1D50-4D1E-80B8-0E5CC4DC1CB4}" destId="{7B113D8B-D080-4341-A598-B730ECCC1A9B}" srcOrd="0" destOrd="0" presId="urn:microsoft.com/office/officeart/2005/8/layout/hierarchy1"/>
    <dgm:cxn modelId="{A09B7323-26ED-4562-A8FE-E07B3129E538}" type="presParOf" srcId="{9878D167-62CA-4F55-B8A4-C742C2A3B94F}" destId="{E1790B61-0CD7-4C29-957D-759DAC0971C9}" srcOrd="0" destOrd="0" presId="urn:microsoft.com/office/officeart/2005/8/layout/hierarchy1"/>
    <dgm:cxn modelId="{15BFE510-89B8-410D-AB01-576ECDD86EC9}" type="presParOf" srcId="{E1790B61-0CD7-4C29-957D-759DAC0971C9}" destId="{D8147917-0B17-4C7E-BFC0-17AA2207BDB3}" srcOrd="0" destOrd="0" presId="urn:microsoft.com/office/officeart/2005/8/layout/hierarchy1"/>
    <dgm:cxn modelId="{7AC407F8-CD84-4427-88C2-A3C443D6EE75}" type="presParOf" srcId="{D8147917-0B17-4C7E-BFC0-17AA2207BDB3}" destId="{B98F01A0-608A-4C77-8635-12FE59FB8C4E}" srcOrd="0" destOrd="0" presId="urn:microsoft.com/office/officeart/2005/8/layout/hierarchy1"/>
    <dgm:cxn modelId="{36124347-4974-45AF-AB89-9E5F04B4411A}" type="presParOf" srcId="{D8147917-0B17-4C7E-BFC0-17AA2207BDB3}" destId="{865CBCE6-BAAA-4428-8AFB-F0EB0AEEFA84}" srcOrd="1" destOrd="0" presId="urn:microsoft.com/office/officeart/2005/8/layout/hierarchy1"/>
    <dgm:cxn modelId="{0B612B19-A034-4B0C-96AC-31AF6938C902}" type="presParOf" srcId="{E1790B61-0CD7-4C29-957D-759DAC0971C9}" destId="{C9434B60-4583-44CF-B547-8BD642E6A485}" srcOrd="1" destOrd="0" presId="urn:microsoft.com/office/officeart/2005/8/layout/hierarchy1"/>
    <dgm:cxn modelId="{F3A7A18E-336F-4B8A-91B9-64AC348E72C4}" type="presParOf" srcId="{C9434B60-4583-44CF-B547-8BD642E6A485}" destId="{7B113D8B-D080-4341-A598-B730ECCC1A9B}" srcOrd="0" destOrd="0" presId="urn:microsoft.com/office/officeart/2005/8/layout/hierarchy1"/>
    <dgm:cxn modelId="{8EAF295F-CD8F-4DD2-BEED-402EF2A488B6}" type="presParOf" srcId="{C9434B60-4583-44CF-B547-8BD642E6A485}" destId="{8E87A0AB-5E74-4081-ABC4-17036DAACEC8}" srcOrd="1" destOrd="0" presId="urn:microsoft.com/office/officeart/2005/8/layout/hierarchy1"/>
    <dgm:cxn modelId="{4AD6FF24-F728-4E82-8C5E-5F97F4888A51}" type="presParOf" srcId="{8E87A0AB-5E74-4081-ABC4-17036DAACEC8}" destId="{250B22F1-0E8F-481A-8D18-06F902420561}" srcOrd="0" destOrd="0" presId="urn:microsoft.com/office/officeart/2005/8/layout/hierarchy1"/>
    <dgm:cxn modelId="{03F5E4DE-792E-45F2-82CE-EB3FA9BC2EE5}" type="presParOf" srcId="{250B22F1-0E8F-481A-8D18-06F902420561}" destId="{870860A8-EBFC-4942-97F2-F69ECC12597A}" srcOrd="0" destOrd="0" presId="urn:microsoft.com/office/officeart/2005/8/layout/hierarchy1"/>
    <dgm:cxn modelId="{4328E935-4443-4B57-91ED-812FFBEAF246}" type="presParOf" srcId="{250B22F1-0E8F-481A-8D18-06F902420561}" destId="{2E15D9C8-0F44-4DBE-AF16-5FF06756E15A}" srcOrd="1" destOrd="0" presId="urn:microsoft.com/office/officeart/2005/8/layout/hierarchy1"/>
    <dgm:cxn modelId="{FA268DA1-C5B9-4B81-9F70-4684AAB5F4E7}" type="presParOf" srcId="{8E87A0AB-5E74-4081-ABC4-17036DAACEC8}" destId="{6EAA5A19-4732-408C-859C-93AEFBFE12D8}" srcOrd="1" destOrd="0" presId="urn:microsoft.com/office/officeart/2005/8/layout/hierarchy1"/>
    <dgm:cxn modelId="{A712E4A0-A304-47CA-AF85-9525CD2EADBA}" type="presParOf" srcId="{6EAA5A19-4732-408C-859C-93AEFBFE12D8}" destId="{1D78C393-DF4D-4B6F-9D60-39411995D125}" srcOrd="0" destOrd="0" presId="urn:microsoft.com/office/officeart/2005/8/layout/hierarchy1"/>
    <dgm:cxn modelId="{143DE84E-2CB4-4E1A-892D-28B60EF2E407}" type="presParOf" srcId="{6EAA5A19-4732-408C-859C-93AEFBFE12D8}" destId="{1B986974-66CF-472B-8CDE-BB189FF2C239}" srcOrd="1" destOrd="0" presId="urn:microsoft.com/office/officeart/2005/8/layout/hierarchy1"/>
    <dgm:cxn modelId="{4A5BC02C-796A-466D-B55D-F1D23A202FCF}" type="presParOf" srcId="{1B986974-66CF-472B-8CDE-BB189FF2C239}" destId="{44470069-2E8E-41CF-90C4-3119A5A3C68C}" srcOrd="0" destOrd="0" presId="urn:microsoft.com/office/officeart/2005/8/layout/hierarchy1"/>
    <dgm:cxn modelId="{93907B0A-7C69-49CA-A3D5-86347D59D53C}" type="presParOf" srcId="{44470069-2E8E-41CF-90C4-3119A5A3C68C}" destId="{FD6CF39C-7B00-4030-BADC-7A03EAAEF355}" srcOrd="0" destOrd="0" presId="urn:microsoft.com/office/officeart/2005/8/layout/hierarchy1"/>
    <dgm:cxn modelId="{65BB3BD9-BC80-4948-BA3B-6E7BEFDE63B1}" type="presParOf" srcId="{44470069-2E8E-41CF-90C4-3119A5A3C68C}" destId="{B759B713-DC1F-472F-B49F-A1A46FE455CB}" srcOrd="1" destOrd="0" presId="urn:microsoft.com/office/officeart/2005/8/layout/hierarchy1"/>
    <dgm:cxn modelId="{B130930E-82B2-43F9-8957-BA4AC8910DAE}" type="presParOf" srcId="{1B986974-66CF-472B-8CDE-BB189FF2C239}" destId="{08710A09-3511-47B8-A556-0834EBC16477}" srcOrd="1" destOrd="0" presId="urn:microsoft.com/office/officeart/2005/8/layout/hierarchy1"/>
    <dgm:cxn modelId="{E260098E-F342-43F1-A199-44BD47471ED9}" type="presParOf" srcId="{C9434B60-4583-44CF-B547-8BD642E6A485}" destId="{EE8AD85B-F903-446F-8A93-686A3CBDD712}" srcOrd="2" destOrd="0" presId="urn:microsoft.com/office/officeart/2005/8/layout/hierarchy1"/>
    <dgm:cxn modelId="{20BC9882-A3B3-4D54-BD35-69E11DF622AF}" type="presParOf" srcId="{C9434B60-4583-44CF-B547-8BD642E6A485}" destId="{C6741EF9-5214-4187-BE29-67C56042EF3F}" srcOrd="3" destOrd="0" presId="urn:microsoft.com/office/officeart/2005/8/layout/hierarchy1"/>
    <dgm:cxn modelId="{ADE2CC3B-BE0B-415D-8226-15D9E7CC837A}" type="presParOf" srcId="{C6741EF9-5214-4187-BE29-67C56042EF3F}" destId="{A955BE0B-6878-4EAF-94AD-D9D1C45EFE15}" srcOrd="0" destOrd="0" presId="urn:microsoft.com/office/officeart/2005/8/layout/hierarchy1"/>
    <dgm:cxn modelId="{EE219BC9-4294-44EA-B676-E9FA1165F536}" type="presParOf" srcId="{A955BE0B-6878-4EAF-94AD-D9D1C45EFE15}" destId="{A371565F-388E-4EF0-ABBD-7DB59E4D572B}" srcOrd="0" destOrd="0" presId="urn:microsoft.com/office/officeart/2005/8/layout/hierarchy1"/>
    <dgm:cxn modelId="{71826868-90A8-4AF1-AB73-DA7475E19A08}" type="presParOf" srcId="{A955BE0B-6878-4EAF-94AD-D9D1C45EFE15}" destId="{1B302161-CC10-4BCD-B8B2-DEB507FF5A89}" srcOrd="1" destOrd="0" presId="urn:microsoft.com/office/officeart/2005/8/layout/hierarchy1"/>
    <dgm:cxn modelId="{8C81167F-D7B7-4035-8F3F-D90E47569AFC}" type="presParOf" srcId="{C6741EF9-5214-4187-BE29-67C56042EF3F}" destId="{5BB0AD5A-6184-4AD4-A134-B01A60EC0ED0}" srcOrd="1" destOrd="0" presId="urn:microsoft.com/office/officeart/2005/8/layout/hierarchy1"/>
    <dgm:cxn modelId="{8CDF1992-1A6A-40CF-A213-E7761016C59D}" type="presParOf" srcId="{5BB0AD5A-6184-4AD4-A134-B01A60EC0ED0}" destId="{F77368E0-EDF4-4C36-B102-C611B9E956B9}" srcOrd="0" destOrd="0" presId="urn:microsoft.com/office/officeart/2005/8/layout/hierarchy1"/>
    <dgm:cxn modelId="{BA879A6F-141E-4D12-BE08-70EA4EF6D889}" type="presParOf" srcId="{5BB0AD5A-6184-4AD4-A134-B01A60EC0ED0}" destId="{880E6A22-B850-442B-A1EF-508AAC204E61}" srcOrd="1" destOrd="0" presId="urn:microsoft.com/office/officeart/2005/8/layout/hierarchy1"/>
    <dgm:cxn modelId="{1475DF1D-6536-4CBE-BDB1-25038CB9E19C}" type="presParOf" srcId="{880E6A22-B850-442B-A1EF-508AAC204E61}" destId="{8F696E09-B3B2-4DD7-BE51-46739AD1CCD3}" srcOrd="0" destOrd="0" presId="urn:microsoft.com/office/officeart/2005/8/layout/hierarchy1"/>
    <dgm:cxn modelId="{C287855B-2796-4B55-9EE7-18A501C44BAF}" type="presParOf" srcId="{8F696E09-B3B2-4DD7-BE51-46739AD1CCD3}" destId="{80C5E2D0-42F4-4C33-9E2A-6B994FB70659}" srcOrd="0" destOrd="0" presId="urn:microsoft.com/office/officeart/2005/8/layout/hierarchy1"/>
    <dgm:cxn modelId="{6FDD9923-96A0-4087-BC6F-AFFF9FF10A50}" type="presParOf" srcId="{8F696E09-B3B2-4DD7-BE51-46739AD1CCD3}" destId="{18E783DF-7C91-496D-80A3-AEBA730384A1}" srcOrd="1" destOrd="0" presId="urn:microsoft.com/office/officeart/2005/8/layout/hierarchy1"/>
    <dgm:cxn modelId="{B60B7071-22AA-4E2C-8125-7FA932C4B10E}" type="presParOf" srcId="{880E6A22-B850-442B-A1EF-508AAC204E61}" destId="{50A210A0-52E7-40F4-9C0B-42A350484A95}" srcOrd="1" destOrd="0" presId="urn:microsoft.com/office/officeart/2005/8/layout/hierarchy1"/>
    <dgm:cxn modelId="{A93FDF9D-B629-4613-9F25-4F77C89665DC}" type="presParOf" srcId="{C9434B60-4583-44CF-B547-8BD642E6A485}" destId="{F3092478-5297-40A7-911D-F88EAACCD6DE}" srcOrd="4" destOrd="0" presId="urn:microsoft.com/office/officeart/2005/8/layout/hierarchy1"/>
    <dgm:cxn modelId="{6F9BF49D-8075-4D67-A430-CE966263A0C8}" type="presParOf" srcId="{C9434B60-4583-44CF-B547-8BD642E6A485}" destId="{A9F31CA7-2470-4B20-B59F-86FABE32139C}" srcOrd="5" destOrd="0" presId="urn:microsoft.com/office/officeart/2005/8/layout/hierarchy1"/>
    <dgm:cxn modelId="{EC33B907-3AC2-496E-B91D-45124BE5C264}" type="presParOf" srcId="{A9F31CA7-2470-4B20-B59F-86FABE32139C}" destId="{E70C08E6-4AC8-4863-8FDE-23DEEEE4D150}" srcOrd="0" destOrd="0" presId="urn:microsoft.com/office/officeart/2005/8/layout/hierarchy1"/>
    <dgm:cxn modelId="{A39898A6-716D-4C73-90AE-AC5619009FFA}" type="presParOf" srcId="{E70C08E6-4AC8-4863-8FDE-23DEEEE4D150}" destId="{479A903C-B1D5-4959-9288-3C3A147E1F39}" srcOrd="0" destOrd="0" presId="urn:microsoft.com/office/officeart/2005/8/layout/hierarchy1"/>
    <dgm:cxn modelId="{6F8689DD-5234-4248-9E43-1E2A9FF29DFD}" type="presParOf" srcId="{E70C08E6-4AC8-4863-8FDE-23DEEEE4D150}" destId="{6E14191B-24F2-47B5-A5B7-4EFF528A3CC4}" srcOrd="1" destOrd="0" presId="urn:microsoft.com/office/officeart/2005/8/layout/hierarchy1"/>
    <dgm:cxn modelId="{5601750D-F21E-4F6B-8B12-7B33D790827C}" type="presParOf" srcId="{A9F31CA7-2470-4B20-B59F-86FABE32139C}" destId="{36DDDE85-FE13-46D5-8733-B3CB17A95172}" srcOrd="1" destOrd="0" presId="urn:microsoft.com/office/officeart/2005/8/layout/hierarchy1"/>
    <dgm:cxn modelId="{6C898C35-B387-4AEF-A6F8-ED0802F6D84A}" type="presParOf" srcId="{36DDDE85-FE13-46D5-8733-B3CB17A95172}" destId="{21196D4D-C8FA-49CE-B0F4-D5534F142923}" srcOrd="0" destOrd="0" presId="urn:microsoft.com/office/officeart/2005/8/layout/hierarchy1"/>
    <dgm:cxn modelId="{E935809B-D7F4-49DA-B2BB-129CE538FAFE}" type="presParOf" srcId="{36DDDE85-FE13-46D5-8733-B3CB17A95172}" destId="{01D15D0F-F4AA-4AB0-A66D-4C21BFB822B3}" srcOrd="1" destOrd="0" presId="urn:microsoft.com/office/officeart/2005/8/layout/hierarchy1"/>
    <dgm:cxn modelId="{7FBB092A-59F7-414C-A380-BC149E6DFF27}" type="presParOf" srcId="{01D15D0F-F4AA-4AB0-A66D-4C21BFB822B3}" destId="{D89A25F8-E489-4F1E-9352-6AB158BD593C}" srcOrd="0" destOrd="0" presId="urn:microsoft.com/office/officeart/2005/8/layout/hierarchy1"/>
    <dgm:cxn modelId="{A1538F73-1999-41C7-AE45-1869091E2B64}" type="presParOf" srcId="{D89A25F8-E489-4F1E-9352-6AB158BD593C}" destId="{C10E092A-68C3-4E82-BF07-2BE8E05228A1}" srcOrd="0" destOrd="0" presId="urn:microsoft.com/office/officeart/2005/8/layout/hierarchy1"/>
    <dgm:cxn modelId="{BBE474CF-62B5-407D-9CF6-0F87CC7F8916}" type="presParOf" srcId="{D89A25F8-E489-4F1E-9352-6AB158BD593C}" destId="{F2E34104-1D2E-4B98-BB54-BAC628FB309D}" srcOrd="1" destOrd="0" presId="urn:microsoft.com/office/officeart/2005/8/layout/hierarchy1"/>
    <dgm:cxn modelId="{2B3BAEC9-A0C5-4133-B59D-2C47F72E8FEA}" type="presParOf" srcId="{01D15D0F-F4AA-4AB0-A66D-4C21BFB822B3}" destId="{506DC2D7-EB94-497D-B3BA-03F86692814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96D4D-C8FA-49CE-B0F4-D5534F142923}">
      <dsp:nvSpPr>
        <dsp:cNvPr id="0" name=""/>
        <dsp:cNvSpPr/>
      </dsp:nvSpPr>
      <dsp:spPr>
        <a:xfrm>
          <a:off x="6832520" y="3742592"/>
          <a:ext cx="91440" cy="6793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93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092478-5297-40A7-911D-F88EAACCD6DE}">
      <dsp:nvSpPr>
        <dsp:cNvPr id="0" name=""/>
        <dsp:cNvSpPr/>
      </dsp:nvSpPr>
      <dsp:spPr>
        <a:xfrm>
          <a:off x="4032652" y="1541583"/>
          <a:ext cx="2845587" cy="717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239"/>
              </a:lnTo>
              <a:lnTo>
                <a:pt x="2845587" y="501239"/>
              </a:lnTo>
              <a:lnTo>
                <a:pt x="2845587" y="717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7368E0-EDF4-4C36-B102-C611B9E956B9}">
      <dsp:nvSpPr>
        <dsp:cNvPr id="0" name=""/>
        <dsp:cNvSpPr/>
      </dsp:nvSpPr>
      <dsp:spPr>
        <a:xfrm>
          <a:off x="3977401" y="3742592"/>
          <a:ext cx="91440" cy="6793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93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8AD85B-F903-446F-8A93-686A3CBDD712}">
      <dsp:nvSpPr>
        <dsp:cNvPr id="0" name=""/>
        <dsp:cNvSpPr/>
      </dsp:nvSpPr>
      <dsp:spPr>
        <a:xfrm>
          <a:off x="3977401" y="1541583"/>
          <a:ext cx="91440" cy="717644"/>
        </a:xfrm>
        <a:custGeom>
          <a:avLst/>
          <a:gdLst/>
          <a:ahLst/>
          <a:cxnLst/>
          <a:rect l="0" t="0" r="0" b="0"/>
          <a:pathLst>
            <a:path>
              <a:moveTo>
                <a:pt x="55250" y="0"/>
              </a:moveTo>
              <a:lnTo>
                <a:pt x="55250" y="501239"/>
              </a:lnTo>
              <a:lnTo>
                <a:pt x="45720" y="501239"/>
              </a:lnTo>
              <a:lnTo>
                <a:pt x="45720" y="717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78C393-DF4D-4B6F-9D60-39411995D125}">
      <dsp:nvSpPr>
        <dsp:cNvPr id="0" name=""/>
        <dsp:cNvSpPr/>
      </dsp:nvSpPr>
      <dsp:spPr>
        <a:xfrm>
          <a:off x="1122283" y="3742592"/>
          <a:ext cx="91440" cy="6793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93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113D8B-D080-4341-A598-B730ECCC1A9B}">
      <dsp:nvSpPr>
        <dsp:cNvPr id="0" name=""/>
        <dsp:cNvSpPr/>
      </dsp:nvSpPr>
      <dsp:spPr>
        <a:xfrm>
          <a:off x="1168003" y="1541583"/>
          <a:ext cx="2864649" cy="717644"/>
        </a:xfrm>
        <a:custGeom>
          <a:avLst/>
          <a:gdLst/>
          <a:ahLst/>
          <a:cxnLst/>
          <a:rect l="0" t="0" r="0" b="0"/>
          <a:pathLst>
            <a:path>
              <a:moveTo>
                <a:pt x="2864649" y="0"/>
              </a:moveTo>
              <a:lnTo>
                <a:pt x="2864649" y="501239"/>
              </a:lnTo>
              <a:lnTo>
                <a:pt x="0" y="501239"/>
              </a:lnTo>
              <a:lnTo>
                <a:pt x="0" y="717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F01A0-608A-4C77-8635-12FE59FB8C4E}">
      <dsp:nvSpPr>
        <dsp:cNvPr id="0" name=""/>
        <dsp:cNvSpPr/>
      </dsp:nvSpPr>
      <dsp:spPr>
        <a:xfrm>
          <a:off x="2864649" y="58219"/>
          <a:ext cx="2336006" cy="1483363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5CBCE6-BAAA-4428-8AFB-F0EB0AEEFA84}">
      <dsp:nvSpPr>
        <dsp:cNvPr id="0" name=""/>
        <dsp:cNvSpPr/>
      </dsp:nvSpPr>
      <dsp:spPr>
        <a:xfrm>
          <a:off x="3124205" y="304798"/>
          <a:ext cx="2336006" cy="1483363"/>
        </a:xfrm>
        <a:prstGeom prst="roundRect">
          <a:avLst>
            <a:gd name="adj" fmla="val 10000"/>
          </a:avLst>
        </a:prstGeom>
        <a:solidFill>
          <a:srgbClr val="C000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latin typeface="+mj-lt"/>
            </a:rPr>
            <a:t>Strategic Choices</a:t>
          </a:r>
        </a:p>
      </dsp:txBody>
      <dsp:txXfrm>
        <a:off x="3167651" y="348244"/>
        <a:ext cx="2249114" cy="1396471"/>
      </dsp:txXfrm>
    </dsp:sp>
    <dsp:sp modelId="{870860A8-EBFC-4942-97F2-F69ECC12597A}">
      <dsp:nvSpPr>
        <dsp:cNvPr id="0" name=""/>
        <dsp:cNvSpPr/>
      </dsp:nvSpPr>
      <dsp:spPr>
        <a:xfrm>
          <a:off x="0" y="2259228"/>
          <a:ext cx="2336006" cy="1483363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15D9C8-0F44-4DBE-AF16-5FF06756E15A}">
      <dsp:nvSpPr>
        <dsp:cNvPr id="0" name=""/>
        <dsp:cNvSpPr/>
      </dsp:nvSpPr>
      <dsp:spPr>
        <a:xfrm>
          <a:off x="259556" y="2505806"/>
          <a:ext cx="2336006" cy="1483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Bases of Competitive Strategy</a:t>
          </a:r>
        </a:p>
      </dsp:txBody>
      <dsp:txXfrm>
        <a:off x="303002" y="2549252"/>
        <a:ext cx="2249114" cy="1396471"/>
      </dsp:txXfrm>
    </dsp:sp>
    <dsp:sp modelId="{FD6CF39C-7B00-4030-BADC-7A03EAAEF355}">
      <dsp:nvSpPr>
        <dsp:cNvPr id="0" name=""/>
        <dsp:cNvSpPr/>
      </dsp:nvSpPr>
      <dsp:spPr>
        <a:xfrm>
          <a:off x="0" y="4421980"/>
          <a:ext cx="2336006" cy="1483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9B713-DC1F-472F-B49F-A1A46FE455CB}">
      <dsp:nvSpPr>
        <dsp:cNvPr id="0" name=""/>
        <dsp:cNvSpPr/>
      </dsp:nvSpPr>
      <dsp:spPr>
        <a:xfrm>
          <a:off x="259556" y="4668559"/>
          <a:ext cx="2336006" cy="1483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The choices as to how an organisation positions itself in relation to competitors</a:t>
          </a:r>
        </a:p>
      </dsp:txBody>
      <dsp:txXfrm>
        <a:off x="303002" y="4712005"/>
        <a:ext cx="2249114" cy="1396471"/>
      </dsp:txXfrm>
    </dsp:sp>
    <dsp:sp modelId="{A371565F-388E-4EF0-ABBD-7DB59E4D572B}">
      <dsp:nvSpPr>
        <dsp:cNvPr id="0" name=""/>
        <dsp:cNvSpPr/>
      </dsp:nvSpPr>
      <dsp:spPr>
        <a:xfrm>
          <a:off x="2855118" y="2259228"/>
          <a:ext cx="2336006" cy="1483363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302161-CC10-4BCD-B8B2-DEB507FF5A89}">
      <dsp:nvSpPr>
        <dsp:cNvPr id="0" name=""/>
        <dsp:cNvSpPr/>
      </dsp:nvSpPr>
      <dsp:spPr>
        <a:xfrm>
          <a:off x="3114675" y="2505806"/>
          <a:ext cx="2336006" cy="1483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Strategy</a:t>
          </a:r>
          <a:r>
            <a:rPr lang="en-US" sz="1600" kern="1200" dirty="0"/>
            <a:t> </a:t>
          </a:r>
          <a:r>
            <a:rPr lang="en-US" sz="2400" b="1" kern="1200" dirty="0"/>
            <a:t>Directions</a:t>
          </a:r>
        </a:p>
      </dsp:txBody>
      <dsp:txXfrm>
        <a:off x="3158121" y="2549252"/>
        <a:ext cx="2249114" cy="1396471"/>
      </dsp:txXfrm>
    </dsp:sp>
    <dsp:sp modelId="{80C5E2D0-42F4-4C33-9E2A-6B994FB70659}">
      <dsp:nvSpPr>
        <dsp:cNvPr id="0" name=""/>
        <dsp:cNvSpPr/>
      </dsp:nvSpPr>
      <dsp:spPr>
        <a:xfrm>
          <a:off x="2855118" y="4421980"/>
          <a:ext cx="2336006" cy="1483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E783DF-7C91-496D-80A3-AEBA730384A1}">
      <dsp:nvSpPr>
        <dsp:cNvPr id="0" name=""/>
        <dsp:cNvSpPr/>
      </dsp:nvSpPr>
      <dsp:spPr>
        <a:xfrm>
          <a:off x="3114675" y="4668559"/>
          <a:ext cx="2336006" cy="1483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The choices of products and markets available to an organisation</a:t>
          </a:r>
        </a:p>
      </dsp:txBody>
      <dsp:txXfrm>
        <a:off x="3158121" y="4712005"/>
        <a:ext cx="2249114" cy="1396471"/>
      </dsp:txXfrm>
    </dsp:sp>
    <dsp:sp modelId="{479A903C-B1D5-4959-9288-3C3A147E1F39}">
      <dsp:nvSpPr>
        <dsp:cNvPr id="0" name=""/>
        <dsp:cNvSpPr/>
      </dsp:nvSpPr>
      <dsp:spPr>
        <a:xfrm>
          <a:off x="5710237" y="2259228"/>
          <a:ext cx="2336006" cy="1483363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4191B-24F2-47B5-A5B7-4EFF528A3CC4}">
      <dsp:nvSpPr>
        <dsp:cNvPr id="0" name=""/>
        <dsp:cNvSpPr/>
      </dsp:nvSpPr>
      <dsp:spPr>
        <a:xfrm>
          <a:off x="5969793" y="2505806"/>
          <a:ext cx="2336006" cy="1483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Methods for Pursuing Strategies</a:t>
          </a:r>
        </a:p>
      </dsp:txBody>
      <dsp:txXfrm>
        <a:off x="6013239" y="2549252"/>
        <a:ext cx="2249114" cy="1396471"/>
      </dsp:txXfrm>
    </dsp:sp>
    <dsp:sp modelId="{C10E092A-68C3-4E82-BF07-2BE8E05228A1}">
      <dsp:nvSpPr>
        <dsp:cNvPr id="0" name=""/>
        <dsp:cNvSpPr/>
      </dsp:nvSpPr>
      <dsp:spPr>
        <a:xfrm>
          <a:off x="5710237" y="4421980"/>
          <a:ext cx="2336006" cy="1483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E34104-1D2E-4B98-BB54-BAC628FB309D}">
      <dsp:nvSpPr>
        <dsp:cNvPr id="0" name=""/>
        <dsp:cNvSpPr/>
      </dsp:nvSpPr>
      <dsp:spPr>
        <a:xfrm>
          <a:off x="5969793" y="4668559"/>
          <a:ext cx="2336006" cy="1483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The choices about how strategies are to be pursued</a:t>
          </a:r>
        </a:p>
      </dsp:txBody>
      <dsp:txXfrm>
        <a:off x="6013239" y="4712005"/>
        <a:ext cx="2249114" cy="1396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BAB29-3AAE-432F-8060-2906CAB177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70369-0940-47F4-84F9-5881E3922D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r>
              <a:rPr lang="en-US" dirty="0"/>
              <a:t>Marketing Planning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590800"/>
            <a:ext cx="6400800" cy="1752600"/>
          </a:xfrm>
        </p:spPr>
        <p:txBody>
          <a:bodyPr/>
          <a:lstStyle/>
          <a:p>
            <a:r>
              <a:rPr lang="en-US" dirty="0"/>
              <a:t>Unit III</a:t>
            </a:r>
          </a:p>
          <a:p>
            <a:r>
              <a:rPr lang="en-US" dirty="0"/>
              <a:t>Marketing Audit, Analytics and Research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Quantitative</a:t>
            </a:r>
          </a:p>
          <a:p>
            <a:r>
              <a:rPr lang="en-US" dirty="0"/>
              <a:t>Qualitative</a:t>
            </a:r>
          </a:p>
          <a:p>
            <a:r>
              <a:rPr lang="en-US" dirty="0"/>
              <a:t>Formal / Informal</a:t>
            </a:r>
          </a:p>
          <a:p>
            <a:r>
              <a:rPr lang="en-US" dirty="0"/>
              <a:t>Market</a:t>
            </a:r>
          </a:p>
          <a:p>
            <a:r>
              <a:rPr lang="en-US" dirty="0"/>
              <a:t>Marketing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emorphis.com/blogs/wp-content/uploads/2013/08/enterprise-mobility-services-bigd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Big Data?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en-US" dirty="0"/>
              <a:t>Big data means data exhibiting one or more of the following properties:</a:t>
            </a:r>
          </a:p>
          <a:p>
            <a:pPr fontAlgn="base"/>
            <a:r>
              <a:rPr lang="en-US" b="1" dirty="0"/>
              <a:t>Velocity</a:t>
            </a:r>
            <a:r>
              <a:rPr lang="en-US" dirty="0"/>
              <a:t> – the data comes in quickly through multiple sources </a:t>
            </a:r>
            <a:r>
              <a:rPr lang="en-US" dirty="0" err="1"/>
              <a:t>ie</a:t>
            </a:r>
            <a:r>
              <a:rPr lang="en-US" dirty="0"/>
              <a:t>, online systems, sensors, social media, web </a:t>
            </a:r>
            <a:r>
              <a:rPr lang="en-US" dirty="0" err="1"/>
              <a:t>clickstreams</a:t>
            </a:r>
            <a:r>
              <a:rPr lang="en-US" dirty="0"/>
              <a:t>, </a:t>
            </a:r>
            <a:r>
              <a:rPr lang="en-US" dirty="0" err="1"/>
              <a:t>smartphones</a:t>
            </a:r>
            <a:r>
              <a:rPr lang="en-US" dirty="0"/>
              <a:t>, etc., and should be </a:t>
            </a:r>
            <a:r>
              <a:rPr lang="en-US" dirty="0" err="1"/>
              <a:t>analysed</a:t>
            </a:r>
            <a:r>
              <a:rPr lang="en-US" dirty="0"/>
              <a:t> quickly</a:t>
            </a:r>
          </a:p>
          <a:p>
            <a:pPr fontAlgn="base"/>
            <a:r>
              <a:rPr lang="en-US" b="1" dirty="0"/>
              <a:t>Variety</a:t>
            </a:r>
            <a:r>
              <a:rPr lang="en-US" dirty="0"/>
              <a:t> –  data is made up of multiple data types  – structured, semi-structured, and unstructured data</a:t>
            </a:r>
          </a:p>
          <a:p>
            <a:pPr fontAlgn="base"/>
            <a:r>
              <a:rPr lang="en-US" b="1" dirty="0"/>
              <a:t>Volum</a:t>
            </a:r>
            <a:r>
              <a:rPr lang="en-US" dirty="0"/>
              <a:t>e – Big data can involve terabytes to </a:t>
            </a:r>
            <a:r>
              <a:rPr lang="en-US" dirty="0" err="1"/>
              <a:t>petabytes</a:t>
            </a:r>
            <a:r>
              <a:rPr lang="en-US" dirty="0"/>
              <a:t> (and more) of information</a:t>
            </a:r>
          </a:p>
          <a:p>
            <a:pPr fontAlgn="base"/>
            <a:r>
              <a:rPr lang="en-US" b="1" dirty="0"/>
              <a:t>Complexity</a:t>
            </a:r>
            <a:r>
              <a:rPr lang="en-US" dirty="0"/>
              <a:t> – Big data involves complexity manifested in both geographical and multi-data center data distribution, and cloud interaction etc.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smartdatacollective.com/sites/smartdatacollective.com/files/imagepicker/379946/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986" y="381000"/>
            <a:ext cx="8625905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www.opentracker.net/sites/all/themes/ot3/images/big-data-infographic_504f4d2f5bd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43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1000"/>
            <a:ext cx="4343400" cy="3172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599"/>
            <a:ext cx="4495800" cy="3496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733800"/>
            <a:ext cx="43832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1" y="3505200"/>
            <a:ext cx="43474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r>
              <a:rPr lang="en-US" dirty="0"/>
              <a:t>Strategic Marketing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590800"/>
            <a:ext cx="6400800" cy="1752600"/>
          </a:xfrm>
        </p:spPr>
        <p:txBody>
          <a:bodyPr/>
          <a:lstStyle/>
          <a:p>
            <a:r>
              <a:rPr lang="en-US" dirty="0"/>
              <a:t>Unit IV</a:t>
            </a:r>
          </a:p>
          <a:p>
            <a:r>
              <a:rPr lang="en-US" dirty="0"/>
              <a:t>Marketing Strategic Choice</a:t>
            </a:r>
          </a:p>
        </p:txBody>
      </p:sp>
    </p:spTree>
    <p:extLst>
      <p:ext uri="{BB962C8B-B14F-4D97-AF65-F5344CB8AC3E}">
        <p14:creationId xmlns:p14="http://schemas.microsoft.com/office/powerpoint/2010/main" val="1744210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Strategic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2925763"/>
          </a:xfrm>
        </p:spPr>
        <p:txBody>
          <a:bodyPr/>
          <a:lstStyle/>
          <a:p>
            <a:r>
              <a:rPr lang="en-US" dirty="0"/>
              <a:t>Analysis of the </a:t>
            </a:r>
            <a:r>
              <a:rPr lang="en-US" b="1" dirty="0"/>
              <a:t>opportunities</a:t>
            </a:r>
            <a:r>
              <a:rPr lang="en-US" dirty="0"/>
              <a:t> and </a:t>
            </a:r>
            <a:r>
              <a:rPr lang="en-US" b="1" dirty="0"/>
              <a:t>internal capabilities </a:t>
            </a:r>
            <a:r>
              <a:rPr lang="en-US" dirty="0"/>
              <a:t>identified in the marketing audit, to assess the most promising directions for the business to follow.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452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04800"/>
            <a:ext cx="67818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58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Strategic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most appropriate options are evaluated in terms of:</a:t>
            </a:r>
          </a:p>
          <a:p>
            <a:pPr lvl="1"/>
            <a:r>
              <a:rPr lang="en-US" i="1" dirty="0"/>
              <a:t>their </a:t>
            </a:r>
            <a:r>
              <a:rPr lang="en-US" b="1" i="1" dirty="0"/>
              <a:t>suitability </a:t>
            </a:r>
            <a:r>
              <a:rPr lang="en-US" i="1" dirty="0"/>
              <a:t>to the </a:t>
            </a:r>
            <a:r>
              <a:rPr lang="en-US" i="1" dirty="0" err="1"/>
              <a:t>organisation’s</a:t>
            </a:r>
            <a:r>
              <a:rPr lang="en-US" i="1" dirty="0"/>
              <a:t> situation </a:t>
            </a:r>
            <a:endParaRPr lang="en-US" sz="2400" dirty="0"/>
          </a:p>
          <a:p>
            <a:pPr lvl="1"/>
            <a:r>
              <a:rPr lang="en-US" i="1" dirty="0"/>
              <a:t>their </a:t>
            </a:r>
            <a:r>
              <a:rPr lang="en-US" b="1" i="1" dirty="0"/>
              <a:t>feasibility</a:t>
            </a:r>
            <a:r>
              <a:rPr lang="en-US" i="1" dirty="0"/>
              <a:t> in terms of resources and competencies, and </a:t>
            </a:r>
            <a:endParaRPr lang="en-US" sz="2400" dirty="0"/>
          </a:p>
          <a:p>
            <a:pPr lvl="1"/>
            <a:r>
              <a:rPr lang="en-US" i="1" dirty="0"/>
              <a:t>their </a:t>
            </a:r>
            <a:r>
              <a:rPr lang="en-US" b="1" i="1" dirty="0"/>
              <a:t>acceptability</a:t>
            </a:r>
            <a:r>
              <a:rPr lang="en-US" i="1" dirty="0"/>
              <a:t> to the key stakeholder groups, particularly shareholders and customers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051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3-Step </a:t>
            </a:r>
            <a:r>
              <a:rPr lang="en-US" dirty="0" err="1"/>
              <a:t>Proccesses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590801"/>
            <a:ext cx="6172200" cy="20574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/>
              <a:t>Marketing Audit</a:t>
            </a:r>
          </a:p>
          <a:p>
            <a:r>
              <a:rPr lang="en-US" dirty="0"/>
              <a:t>Marketing Analysis</a:t>
            </a:r>
          </a:p>
          <a:p>
            <a:r>
              <a:rPr lang="en-US" dirty="0"/>
              <a:t>Marketing Research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Nature and Scope of Strategic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 Scholes definition – “</a:t>
            </a:r>
            <a:r>
              <a:rPr lang="en-US" i="1" dirty="0"/>
              <a:t>decisions about an </a:t>
            </a:r>
            <a:r>
              <a:rPr lang="en-US" i="1" dirty="0" err="1"/>
              <a:t>organisation’s</a:t>
            </a:r>
            <a:r>
              <a:rPr lang="en-US" i="1" dirty="0"/>
              <a:t> future and the way in which it needs to respond to the many pressures and environmental influences</a:t>
            </a:r>
            <a:r>
              <a:rPr lang="en-US" dirty="0"/>
              <a:t>”.</a:t>
            </a:r>
          </a:p>
          <a:p>
            <a:r>
              <a:rPr lang="en-US" b="1" dirty="0"/>
              <a:t>Three</a:t>
            </a:r>
            <a:r>
              <a:rPr lang="en-US" dirty="0"/>
              <a:t> overarching choices:</a:t>
            </a:r>
          </a:p>
          <a:p>
            <a:pPr lvl="1"/>
            <a:r>
              <a:rPr lang="en-US" i="1" dirty="0"/>
              <a:t>how an organisation </a:t>
            </a:r>
            <a:r>
              <a:rPr lang="en-US" b="1" i="1" dirty="0"/>
              <a:t>positions itself </a:t>
            </a:r>
            <a:r>
              <a:rPr lang="en-US" i="1" dirty="0"/>
              <a:t>in </a:t>
            </a:r>
            <a:r>
              <a:rPr lang="en-US" b="1" i="1" dirty="0"/>
              <a:t>relation to competitors</a:t>
            </a:r>
            <a:endParaRPr lang="en-US" b="1" dirty="0"/>
          </a:p>
          <a:p>
            <a:pPr lvl="1"/>
            <a:r>
              <a:rPr lang="en-US" b="1" i="1" dirty="0"/>
              <a:t>products</a:t>
            </a:r>
            <a:r>
              <a:rPr lang="en-US" i="1" dirty="0"/>
              <a:t> and </a:t>
            </a:r>
            <a:r>
              <a:rPr lang="en-US" b="1" i="1" dirty="0"/>
              <a:t>markets</a:t>
            </a:r>
            <a:r>
              <a:rPr lang="en-US" i="1" dirty="0"/>
              <a:t> for an organisation</a:t>
            </a:r>
            <a:endParaRPr lang="en-US" i="1" u="sng" dirty="0"/>
          </a:p>
          <a:p>
            <a:pPr lvl="1"/>
            <a:r>
              <a:rPr lang="en-US" b="1" i="1" dirty="0"/>
              <a:t>how strategies </a:t>
            </a:r>
            <a:r>
              <a:rPr lang="en-US" i="1" dirty="0"/>
              <a:t>are </a:t>
            </a:r>
            <a:r>
              <a:rPr lang="en-US" b="1" i="1" dirty="0"/>
              <a:t>to be pursued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814338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15797775"/>
              </p:ext>
            </p:extLst>
          </p:nvPr>
        </p:nvGraphicFramePr>
        <p:xfrm>
          <a:off x="533400" y="304800"/>
          <a:ext cx="8305800" cy="6248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8029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Organisational Stance and Positioning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Organisations may adopt </a:t>
            </a:r>
            <a:r>
              <a:rPr lang="en-US" b="1" dirty="0"/>
              <a:t>one</a:t>
            </a:r>
            <a:r>
              <a:rPr lang="en-US" dirty="0"/>
              <a:t> of </a:t>
            </a:r>
            <a:r>
              <a:rPr lang="en-US" b="1" dirty="0"/>
              <a:t>three</a:t>
            </a:r>
            <a:r>
              <a:rPr lang="en-US" dirty="0"/>
              <a:t> </a:t>
            </a:r>
            <a:r>
              <a:rPr lang="en-US" b="1" dirty="0"/>
              <a:t>positions</a:t>
            </a:r>
            <a:r>
              <a:rPr lang="en-US" dirty="0"/>
              <a:t> in their market:</a:t>
            </a:r>
          </a:p>
          <a:p>
            <a:pPr lvl="1"/>
            <a:r>
              <a:rPr lang="en-US" i="1" dirty="0"/>
              <a:t>market </a:t>
            </a:r>
            <a:r>
              <a:rPr lang="en-US" b="1" i="1" dirty="0"/>
              <a:t>leaders</a:t>
            </a:r>
            <a:endParaRPr lang="en-US" dirty="0"/>
          </a:p>
          <a:p>
            <a:pPr lvl="1"/>
            <a:r>
              <a:rPr lang="en-US" i="1" dirty="0"/>
              <a:t>market </a:t>
            </a:r>
            <a:r>
              <a:rPr lang="en-US" b="1" i="1" dirty="0"/>
              <a:t>followers</a:t>
            </a:r>
            <a:endParaRPr lang="en-US" dirty="0"/>
          </a:p>
          <a:p>
            <a:pPr lvl="1"/>
            <a:r>
              <a:rPr lang="en-US" i="1" dirty="0"/>
              <a:t>market </a:t>
            </a:r>
            <a:r>
              <a:rPr lang="en-US" b="1" i="1" dirty="0" err="1"/>
              <a:t>nichers</a:t>
            </a:r>
            <a:endParaRPr lang="en-US" dirty="0"/>
          </a:p>
          <a:p>
            <a:r>
              <a:rPr lang="en-US" dirty="0"/>
              <a:t>Two types of strategic response are postulated - </a:t>
            </a:r>
            <a:r>
              <a:rPr lang="en-US" b="1" dirty="0"/>
              <a:t>attack</a:t>
            </a:r>
            <a:r>
              <a:rPr lang="en-US" dirty="0"/>
              <a:t> and </a:t>
            </a:r>
            <a:r>
              <a:rPr lang="en-US" b="1" dirty="0"/>
              <a:t>defense</a:t>
            </a:r>
            <a:r>
              <a:rPr lang="en-US" dirty="0"/>
              <a:t> - depending on the circumstances.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48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Entry Alternatives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98253"/>
            <a:ext cx="8129920" cy="5354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7006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Entry Alternatives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They are achieved this through: </a:t>
            </a:r>
          </a:p>
          <a:p>
            <a:pPr marL="0" indent="0">
              <a:buNone/>
            </a:pPr>
            <a:r>
              <a:rPr lang="en-US" b="1" dirty="0"/>
              <a:t>      (a)  Exporting</a:t>
            </a:r>
            <a:r>
              <a:rPr lang="en-US" dirty="0"/>
              <a:t> - selling domestically developed and 	produced goods and services abroad. </a:t>
            </a:r>
          </a:p>
          <a:p>
            <a:pPr marL="0" indent="0">
              <a:buNone/>
            </a:pPr>
            <a:r>
              <a:rPr lang="en-US" b="1" dirty="0"/>
              <a:t>      (b)  International niche markets</a:t>
            </a:r>
            <a:r>
              <a:rPr lang="en-US" dirty="0"/>
              <a:t> - marketing a 	differentiated product or service overseas using the full 	range of market entry and marketing mix options. </a:t>
            </a:r>
          </a:p>
          <a:p>
            <a:pPr marL="0" indent="0">
              <a:buNone/>
            </a:pPr>
            <a:r>
              <a:rPr lang="en-US" b="1" dirty="0"/>
              <a:t>      (c)  Direct marketing</a:t>
            </a:r>
            <a:r>
              <a:rPr lang="en-US" dirty="0"/>
              <a:t> - Especially through the Internet, 	which 	allows firms to market products and services 	globally from a domestic location (</a:t>
            </a:r>
            <a:r>
              <a:rPr lang="en-US" dirty="0" err="1"/>
              <a:t>organisations</a:t>
            </a:r>
            <a:r>
              <a:rPr lang="en-US" dirty="0"/>
              <a:t> can 	also source products internationally).</a:t>
            </a:r>
          </a:p>
          <a:p>
            <a:pPr marL="0" indent="0">
              <a:buNone/>
            </a:pPr>
            <a:r>
              <a:rPr lang="en-US" b="1" dirty="0"/>
              <a:t>      (d)</a:t>
            </a:r>
            <a:r>
              <a:rPr lang="en-US" dirty="0"/>
              <a:t>  </a:t>
            </a:r>
            <a:r>
              <a:rPr lang="en-US" b="1" dirty="0"/>
              <a:t>Through the International supply chain of a MNE</a:t>
            </a:r>
            <a:r>
              <a:rPr lang="en-US" dirty="0"/>
              <a:t>  - 	For example, piggybacking an MNE's international 	development </a:t>
            </a:r>
            <a:r>
              <a:rPr lang="en-US" dirty="0" err="1"/>
              <a:t>programme</a:t>
            </a:r>
            <a:r>
              <a:rPr lang="en-US" dirty="0"/>
              <a:t> 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932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Entry Alternatives</a:t>
            </a:r>
          </a:p>
        </p:txBody>
      </p:sp>
      <p:pic>
        <p:nvPicPr>
          <p:cNvPr id="1026" name="Picture 2" descr="http://www.emeraldinsight.com/fig/8060_10_1016_S1474-7979_03_14001-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7721449" cy="411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491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Ansoff</a:t>
            </a:r>
            <a:r>
              <a:rPr lang="en-US" dirty="0"/>
              <a:t> Growth Matrix</a:t>
            </a:r>
          </a:p>
        </p:txBody>
      </p:sp>
      <p:pic>
        <p:nvPicPr>
          <p:cNvPr id="4" name="Picture 3" descr="http://www.edrawsoft.com/images/circular/ansoff-matrix-templat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371601"/>
            <a:ext cx="7162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7103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Ansoff</a:t>
            </a:r>
            <a:r>
              <a:rPr lang="en-US" dirty="0"/>
              <a:t> Growth Matrix</a:t>
            </a:r>
          </a:p>
        </p:txBody>
      </p:sp>
      <p:pic>
        <p:nvPicPr>
          <p:cNvPr id="4" name="Picture 3" descr="http://www.edrawsoft.com/images/circular/ansoff-matrix-templat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371601"/>
            <a:ext cx="7162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95600" y="2667000"/>
            <a:ext cx="2286000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pPr algn="ctr"/>
            <a:r>
              <a:rPr lang="en-US" sz="2800" b="1" dirty="0"/>
              <a:t>Consolidation</a:t>
            </a:r>
          </a:p>
          <a:p>
            <a:pPr algn="ctr"/>
            <a:endParaRPr lang="en-US" sz="2400" b="1" dirty="0"/>
          </a:p>
          <a:p>
            <a:pPr algn="ctr"/>
            <a:endParaRPr lang="en-US" dirty="0"/>
          </a:p>
        </p:txBody>
      </p:sp>
      <p:sp>
        <p:nvSpPr>
          <p:cNvPr id="5" name="Striped Right Arrow 4"/>
          <p:cNvSpPr/>
          <p:nvPr/>
        </p:nvSpPr>
        <p:spPr>
          <a:xfrm>
            <a:off x="2133600" y="1219200"/>
            <a:ext cx="5638800" cy="106679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Product Innovation</a:t>
            </a:r>
          </a:p>
        </p:txBody>
      </p:sp>
      <p:sp>
        <p:nvSpPr>
          <p:cNvPr id="7" name="Striped Right Arrow 6"/>
          <p:cNvSpPr/>
          <p:nvPr/>
        </p:nvSpPr>
        <p:spPr>
          <a:xfrm rot="5400000">
            <a:off x="-491382" y="3394823"/>
            <a:ext cx="4229103" cy="102085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Market Sophistication</a:t>
            </a:r>
          </a:p>
        </p:txBody>
      </p:sp>
    </p:spTree>
    <p:extLst>
      <p:ext uri="{BB962C8B-B14F-4D97-AF65-F5344CB8AC3E}">
        <p14:creationId xmlns:p14="http://schemas.microsoft.com/office/powerpoint/2010/main" val="2531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1143000"/>
          </a:xfrm>
        </p:spPr>
        <p:txBody>
          <a:bodyPr/>
          <a:lstStyle/>
          <a:p>
            <a:r>
              <a:rPr lang="en-US" dirty="0"/>
              <a:t>Porter’s Generic Strategies</a:t>
            </a:r>
          </a:p>
        </p:txBody>
      </p:sp>
      <p:pic>
        <p:nvPicPr>
          <p:cNvPr id="2052" name="Picture 4" descr="http://mbaglobalmarketing.files.wordpress.com/2011/05/120206_152659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18" y="2057400"/>
            <a:ext cx="6793282" cy="429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198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Porter’s Generic Strategies</a:t>
            </a:r>
          </a:p>
        </p:txBody>
      </p:sp>
      <p:pic>
        <p:nvPicPr>
          <p:cNvPr id="4098" name="Picture 2" descr="http://www.filetransit.com/images/screen/0311d6e25a4321edb0c4973210bf6cfe_Porters_Generic_Strategies_Softwar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808101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260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Business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Macro Environment </a:t>
            </a:r>
            <a:r>
              <a:rPr lang="en-US" dirty="0"/>
              <a:t>– External , uncontrollable environment</a:t>
            </a:r>
          </a:p>
          <a:p>
            <a:pPr lvl="1"/>
            <a:r>
              <a:rPr lang="en-US" b="1" dirty="0"/>
              <a:t>General External </a:t>
            </a:r>
            <a:r>
              <a:rPr lang="en-US" dirty="0"/>
              <a:t>- PESTEL</a:t>
            </a:r>
          </a:p>
          <a:p>
            <a:pPr lvl="1"/>
            <a:r>
              <a:rPr lang="en-US" b="1" dirty="0"/>
              <a:t>Specific External</a:t>
            </a:r>
            <a:r>
              <a:rPr lang="en-US" dirty="0"/>
              <a:t> – Market Research, STP, Porter’s 5 Forces</a:t>
            </a:r>
          </a:p>
          <a:p>
            <a:r>
              <a:rPr lang="en-US" b="1" dirty="0"/>
              <a:t>Micro Environment </a:t>
            </a:r>
            <a:r>
              <a:rPr lang="en-US" dirty="0"/>
              <a:t>– Internal and controllable</a:t>
            </a:r>
          </a:p>
          <a:p>
            <a:pPr lvl="1"/>
            <a:r>
              <a:rPr lang="en-US" dirty="0"/>
              <a:t>The 7Ps, Resource Based View, SWOT, the 7S frameworks and VRIO are most common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Bowman’s Strategy Clock</a:t>
            </a:r>
          </a:p>
        </p:txBody>
      </p:sp>
      <p:pic>
        <p:nvPicPr>
          <p:cNvPr id="5122" name="Picture 2" descr="http://dc206.4shared.com/doc/QmALSKxj/preview_html_336471d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1"/>
            <a:ext cx="7010400" cy="556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5049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Profit Impact of Marketing Strategy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PIMS is an effort to examine the </a:t>
            </a:r>
            <a:r>
              <a:rPr lang="en-US" b="1" dirty="0"/>
              <a:t>profit performance</a:t>
            </a:r>
            <a:r>
              <a:rPr lang="en-US" dirty="0"/>
              <a:t> of different marketing strategies.</a:t>
            </a:r>
          </a:p>
          <a:p>
            <a:pPr lvl="1"/>
            <a:r>
              <a:rPr lang="en-US" dirty="0"/>
              <a:t>It seeks to quantify the behavior of factors that influence business performance.</a:t>
            </a:r>
          </a:p>
          <a:p>
            <a:r>
              <a:rPr lang="en-US" dirty="0"/>
              <a:t>Each PIMS "business" is defined as a </a:t>
            </a:r>
            <a:r>
              <a:rPr lang="en-US" b="1" dirty="0"/>
              <a:t>division</a:t>
            </a:r>
            <a:r>
              <a:rPr lang="en-US" dirty="0"/>
              <a:t>, </a:t>
            </a:r>
            <a:r>
              <a:rPr lang="en-US" b="1" dirty="0"/>
              <a:t>product line</a:t>
            </a:r>
            <a:r>
              <a:rPr lang="en-US" dirty="0"/>
              <a:t>, or other </a:t>
            </a:r>
            <a:r>
              <a:rPr lang="en-US" b="1" dirty="0"/>
              <a:t>profit center</a:t>
            </a:r>
            <a:r>
              <a:rPr lang="en-US" dirty="0"/>
              <a:t> within its parent company, selling a distinct set of products or services to an identifiable group of customers in competition with a well-defined set of companies.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9872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PIMS</a:t>
            </a:r>
            <a:r>
              <a:rPr lang="en-US" dirty="0"/>
              <a:t> is a "</a:t>
            </a:r>
            <a:r>
              <a:rPr lang="en-US" dirty="0" err="1"/>
              <a:t>programme</a:t>
            </a:r>
            <a:r>
              <a:rPr lang="en-US" dirty="0"/>
              <a:t> [not really a model] to determine how profit impacted on marketing strategy and vice versa.  </a:t>
            </a:r>
          </a:p>
          <a:p>
            <a:r>
              <a:rPr lang="en-US" dirty="0"/>
              <a:t>The </a:t>
            </a:r>
            <a:r>
              <a:rPr lang="en-US" dirty="0" err="1"/>
              <a:t>programme</a:t>
            </a:r>
            <a:r>
              <a:rPr lang="en-US" dirty="0"/>
              <a:t>, which is still continuing, has four main areas of strategic planning under  investigation which can be of use to businesses when they are selecting strategies. </a:t>
            </a:r>
          </a:p>
          <a:p>
            <a:pPr lvl="1"/>
            <a:r>
              <a:rPr lang="en-US" dirty="0"/>
              <a:t> </a:t>
            </a:r>
            <a:r>
              <a:rPr lang="en-US" i="1" dirty="0"/>
              <a:t>Forecasting profits </a:t>
            </a:r>
            <a:endParaRPr lang="en-US" dirty="0"/>
          </a:p>
          <a:p>
            <a:pPr lvl="1"/>
            <a:r>
              <a:rPr lang="en-US" i="1" dirty="0"/>
              <a:t> Allocating resources </a:t>
            </a:r>
            <a:endParaRPr lang="en-US" dirty="0"/>
          </a:p>
          <a:p>
            <a:pPr lvl="1"/>
            <a:r>
              <a:rPr lang="en-US" i="1" dirty="0"/>
              <a:t> Measuring performance </a:t>
            </a:r>
            <a:endParaRPr lang="en-US" dirty="0"/>
          </a:p>
          <a:p>
            <a:pPr lvl="1"/>
            <a:r>
              <a:rPr lang="en-US" i="1" dirty="0"/>
              <a:t> Appraising new business propositions. </a:t>
            </a:r>
            <a:endParaRPr lang="en-US" dirty="0"/>
          </a:p>
          <a:p>
            <a:r>
              <a:rPr lang="en-US" dirty="0"/>
              <a:t>The main findings of the PIMS </a:t>
            </a:r>
            <a:r>
              <a:rPr lang="en-US" dirty="0" err="1"/>
              <a:t>programme</a:t>
            </a:r>
            <a:r>
              <a:rPr lang="en-US" dirty="0"/>
              <a:t> have been that profitability is influenced by: </a:t>
            </a:r>
          </a:p>
          <a:p>
            <a:pPr lvl="1"/>
            <a:r>
              <a:rPr lang="en-US" i="1" dirty="0"/>
              <a:t>Competitive position (market share and product quality) </a:t>
            </a:r>
          </a:p>
          <a:p>
            <a:pPr lvl="1"/>
            <a:r>
              <a:rPr lang="en-US" i="1" dirty="0"/>
              <a:t>Production structure </a:t>
            </a:r>
            <a:endParaRPr lang="en-US" dirty="0"/>
          </a:p>
          <a:p>
            <a:pPr lvl="1"/>
            <a:r>
              <a:rPr lang="en-US" i="1" dirty="0"/>
              <a:t>Attractiveness of the target market.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812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 Kinsey 7S Framework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934200" cy="5231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VRIO Framework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81131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 Based View Model</a:t>
            </a:r>
          </a:p>
        </p:txBody>
      </p:sp>
      <p:pic>
        <p:nvPicPr>
          <p:cNvPr id="4" name="Picture 3" descr="Key points of resource-based view mode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00200"/>
            <a:ext cx="5071428" cy="469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/>
              <a:t>Analysing</a:t>
            </a:r>
            <a:r>
              <a:rPr lang="en-US" dirty="0"/>
              <a:t> Competitors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b="1" dirty="0"/>
              <a:t>Perfect Competition</a:t>
            </a:r>
            <a:r>
              <a:rPr lang="en-US" dirty="0"/>
              <a:t> - there are lots of buyers and sellers,</a:t>
            </a:r>
          </a:p>
          <a:p>
            <a:pPr lvl="1"/>
            <a:r>
              <a:rPr lang="en-US" sz="2900" dirty="0"/>
              <a:t>Products tend to be undifferentiated and prices set by the market forces 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b="1" dirty="0"/>
              <a:t>Monopolistic Competition</a:t>
            </a:r>
            <a:r>
              <a:rPr lang="en-US" dirty="0"/>
              <a:t> - limited numbers of competitors,</a:t>
            </a:r>
          </a:p>
          <a:p>
            <a:pPr lvl="1"/>
            <a:r>
              <a:rPr lang="en-US" dirty="0"/>
              <a:t>They differentiate their product through branding, packaging and advertising to win short-term competitive advantage and price freedom.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b="1" dirty="0"/>
              <a:t>Oligopolistic Markets</a:t>
            </a:r>
            <a:r>
              <a:rPr lang="en-US" dirty="0"/>
              <a:t> - Markets dominated by a handful of large suppliers, each able to influence price or output in the market.  </a:t>
            </a:r>
          </a:p>
          <a:p>
            <a:pPr lvl="1"/>
            <a:r>
              <a:rPr lang="en-US" dirty="0"/>
              <a:t>These suppliers often collude to avoid price wars, acting as a monopoly to limit output and keep prices up. </a:t>
            </a:r>
          </a:p>
          <a:p>
            <a:pPr lvl="1">
              <a:buNone/>
            </a:pPr>
            <a:endParaRPr lang="en-US" dirty="0"/>
          </a:p>
          <a:p>
            <a:pPr lvl="0"/>
            <a:r>
              <a:rPr lang="en-US" b="1" dirty="0"/>
              <a:t>Monopoly</a:t>
            </a:r>
            <a:r>
              <a:rPr lang="en-US" dirty="0"/>
              <a:t> - When one firm dominates the market, controlling output and prices. </a:t>
            </a:r>
          </a:p>
          <a:p>
            <a:pPr lvl="1"/>
            <a:r>
              <a:rPr lang="en-US" dirty="0"/>
              <a:t>Often run by the public sector and feature price discrimination in some form. 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92162"/>
          </a:xfrm>
        </p:spPr>
        <p:txBody>
          <a:bodyPr/>
          <a:lstStyle/>
          <a:p>
            <a:r>
              <a:rPr lang="en-US" dirty="0"/>
              <a:t>Porter’s 5 Forces </a:t>
            </a:r>
          </a:p>
        </p:txBody>
      </p:sp>
      <p:pic>
        <p:nvPicPr>
          <p:cNvPr id="4" name="Picture 3" descr="Mode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43000"/>
            <a:ext cx="4800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Attracitve-profitable and unnatractive-unprofitable industrie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735830"/>
            <a:ext cx="5486400" cy="189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MKIS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858</Words>
  <Application>Microsoft Office PowerPoint</Application>
  <PresentationFormat>On-screen Show (4:3)</PresentationFormat>
  <Paragraphs>103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Marketing Planning </vt:lpstr>
      <vt:lpstr>3-Step Proccesses</vt:lpstr>
      <vt:lpstr>The Business Environment</vt:lpstr>
      <vt:lpstr>Mc Kinsey 7S Framework</vt:lpstr>
      <vt:lpstr>VRIO Framework</vt:lpstr>
      <vt:lpstr>Resource Based View Model</vt:lpstr>
      <vt:lpstr>Analysing Competitors</vt:lpstr>
      <vt:lpstr>Porter’s 5 Forces </vt:lpstr>
      <vt:lpstr>The MKIS</vt:lpstr>
      <vt:lpstr>Types of Research</vt:lpstr>
      <vt:lpstr>PowerPoint Presentation</vt:lpstr>
      <vt:lpstr>What is Big Data?</vt:lpstr>
      <vt:lpstr>PowerPoint Presentation</vt:lpstr>
      <vt:lpstr>PowerPoint Presentation</vt:lpstr>
      <vt:lpstr>PowerPoint Presentation</vt:lpstr>
      <vt:lpstr>Strategic Marketing</vt:lpstr>
      <vt:lpstr>Evaluating Strategic Options</vt:lpstr>
      <vt:lpstr>PowerPoint Presentation</vt:lpstr>
      <vt:lpstr>Evaluating Strategic Options</vt:lpstr>
      <vt:lpstr>Nature and Scope of Strategic Options</vt:lpstr>
      <vt:lpstr>PowerPoint Presentation</vt:lpstr>
      <vt:lpstr>Organisational Stance and Positioning</vt:lpstr>
      <vt:lpstr>Market Entry Alternatives</vt:lpstr>
      <vt:lpstr>Market Entry Alternatives</vt:lpstr>
      <vt:lpstr>Market Entry Alternatives</vt:lpstr>
      <vt:lpstr>The Ansoff Growth Matrix</vt:lpstr>
      <vt:lpstr>The Ansoff Growth Matrix</vt:lpstr>
      <vt:lpstr>Porter’s Generic Strategies</vt:lpstr>
      <vt:lpstr>Porter’s Generic Strategies</vt:lpstr>
      <vt:lpstr>Bowman’s Strategy Clock</vt:lpstr>
      <vt:lpstr>Profit Impact of Marketing Strategy </vt:lpstr>
      <vt:lpstr>PIMS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Marketing</dc:title>
  <dc:creator>Vasen</dc:creator>
  <cp:lastModifiedBy>user</cp:lastModifiedBy>
  <cp:revision>16</cp:revision>
  <dcterms:created xsi:type="dcterms:W3CDTF">2014-02-22T00:26:19Z</dcterms:created>
  <dcterms:modified xsi:type="dcterms:W3CDTF">2023-09-27T18:41:16Z</dcterms:modified>
</cp:coreProperties>
</file>