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7"/>
  </p:notesMasterIdLst>
  <p:handoutMasterIdLst>
    <p:handoutMasterId r:id="rId28"/>
  </p:handoutMasterIdLst>
  <p:sldIdLst>
    <p:sldId id="387" r:id="rId2"/>
    <p:sldId id="405" r:id="rId3"/>
    <p:sldId id="412" r:id="rId4"/>
    <p:sldId id="404" r:id="rId5"/>
    <p:sldId id="389" r:id="rId6"/>
    <p:sldId id="396" r:id="rId7"/>
    <p:sldId id="397" r:id="rId8"/>
    <p:sldId id="399" r:id="rId9"/>
    <p:sldId id="400" r:id="rId10"/>
    <p:sldId id="402" r:id="rId11"/>
    <p:sldId id="401" r:id="rId12"/>
    <p:sldId id="406" r:id="rId13"/>
    <p:sldId id="407" r:id="rId14"/>
    <p:sldId id="413" r:id="rId15"/>
    <p:sldId id="411" r:id="rId16"/>
    <p:sldId id="408" r:id="rId17"/>
    <p:sldId id="409" r:id="rId18"/>
    <p:sldId id="410" r:id="rId19"/>
    <p:sldId id="414" r:id="rId20"/>
    <p:sldId id="415" r:id="rId21"/>
    <p:sldId id="416" r:id="rId22"/>
    <p:sldId id="417" r:id="rId23"/>
    <p:sldId id="418" r:id="rId24"/>
    <p:sldId id="419" r:id="rId25"/>
    <p:sldId id="403" r:id="rId26"/>
  </p:sldIdLst>
  <p:sldSz cx="9906000" cy="6858000" type="A4"/>
  <p:notesSz cx="10020300" cy="6888163"/>
  <p:defaultTex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E0000"/>
    <a:srgbClr val="000000"/>
    <a:srgbClr val="0000CC"/>
    <a:srgbClr val="007DBE"/>
    <a:srgbClr val="636466"/>
    <a:srgbClr val="FFFFFF"/>
    <a:srgbClr val="F8F8F8"/>
    <a:srgbClr val="F2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907" autoAdjust="0"/>
  </p:normalViewPr>
  <p:slideViewPr>
    <p:cSldViewPr>
      <p:cViewPr varScale="1">
        <p:scale>
          <a:sx n="88" d="100"/>
          <a:sy n="88" d="100"/>
        </p:scale>
        <p:origin x="1123" y="62"/>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8EF5DDF-5CDA-3081-FE20-46A4982B3530}"/>
              </a:ext>
            </a:extLst>
          </p:cNvPr>
          <p:cNvSpPr>
            <a:spLocks noGrp="1"/>
          </p:cNvSpPr>
          <p:nvPr>
            <p:ph type="hdr" sz="quarter"/>
          </p:nvPr>
        </p:nvSpPr>
        <p:spPr>
          <a:xfrm>
            <a:off x="0" y="0"/>
            <a:ext cx="4341813" cy="34448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fr-FR"/>
          </a:p>
        </p:txBody>
      </p:sp>
      <p:sp>
        <p:nvSpPr>
          <p:cNvPr id="3" name="Date Placeholder 2">
            <a:extLst>
              <a:ext uri="{FF2B5EF4-FFF2-40B4-BE49-F238E27FC236}">
                <a16:creationId xmlns:a16="http://schemas.microsoft.com/office/drawing/2014/main" id="{8819C5FF-3686-2D3F-82A8-A4637446D443}"/>
              </a:ext>
            </a:extLst>
          </p:cNvPr>
          <p:cNvSpPr>
            <a:spLocks noGrp="1"/>
          </p:cNvSpPr>
          <p:nvPr>
            <p:ph type="dt" sz="quarter" idx="1"/>
          </p:nvPr>
        </p:nvSpPr>
        <p:spPr>
          <a:xfrm>
            <a:off x="5675313" y="0"/>
            <a:ext cx="4343400" cy="34448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60B75C58-9D5F-4DD1-AF47-81BA4E8B45ED}" type="datetimeFigureOut">
              <a:rPr lang="fr-FR"/>
              <a:pPr>
                <a:defRPr/>
              </a:pPr>
              <a:t>12/07/2025</a:t>
            </a:fld>
            <a:endParaRPr lang="fr-FR"/>
          </a:p>
        </p:txBody>
      </p:sp>
      <p:sp>
        <p:nvSpPr>
          <p:cNvPr id="4" name="Footer Placeholder 3">
            <a:extLst>
              <a:ext uri="{FF2B5EF4-FFF2-40B4-BE49-F238E27FC236}">
                <a16:creationId xmlns:a16="http://schemas.microsoft.com/office/drawing/2014/main" id="{949840F8-0404-AEE7-0B6B-6AD762550704}"/>
              </a:ext>
            </a:extLst>
          </p:cNvPr>
          <p:cNvSpPr>
            <a:spLocks noGrp="1"/>
          </p:cNvSpPr>
          <p:nvPr>
            <p:ph type="ftr" sz="quarter" idx="2"/>
          </p:nvPr>
        </p:nvSpPr>
        <p:spPr>
          <a:xfrm>
            <a:off x="0" y="6542088"/>
            <a:ext cx="4341813" cy="3444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fr-FR"/>
          </a:p>
        </p:txBody>
      </p:sp>
      <p:sp>
        <p:nvSpPr>
          <p:cNvPr id="5" name="Slide Number Placeholder 4">
            <a:extLst>
              <a:ext uri="{FF2B5EF4-FFF2-40B4-BE49-F238E27FC236}">
                <a16:creationId xmlns:a16="http://schemas.microsoft.com/office/drawing/2014/main" id="{5D1548EF-C057-E73D-A14D-37FAAD86D1CF}"/>
              </a:ext>
            </a:extLst>
          </p:cNvPr>
          <p:cNvSpPr>
            <a:spLocks noGrp="1"/>
          </p:cNvSpPr>
          <p:nvPr>
            <p:ph type="sldNum" sz="quarter" idx="3"/>
          </p:nvPr>
        </p:nvSpPr>
        <p:spPr>
          <a:xfrm>
            <a:off x="5675313" y="6542088"/>
            <a:ext cx="4343400" cy="3444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074DD63E-3E35-45B5-8D54-E5CACEB6AE4E}" type="slidenum">
              <a:rPr lang="fr-FR" altLang="fr-FR"/>
              <a:pPr/>
              <a:t>‹#›</a:t>
            </a:fld>
            <a:endParaRPr lang="fr-FR" alt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6356BA-11AC-90AD-9622-F82317B7CDA1}"/>
              </a:ext>
            </a:extLst>
          </p:cNvPr>
          <p:cNvSpPr>
            <a:spLocks noGrp="1"/>
          </p:cNvSpPr>
          <p:nvPr>
            <p:ph type="hdr" sz="quarter"/>
          </p:nvPr>
        </p:nvSpPr>
        <p:spPr>
          <a:xfrm>
            <a:off x="0" y="0"/>
            <a:ext cx="4341813" cy="344488"/>
          </a:xfrm>
          <a:prstGeom prst="rect">
            <a:avLst/>
          </a:prstGeom>
        </p:spPr>
        <p:txBody>
          <a:bodyPr vert="horz" lIns="96616" tIns="48308" rIns="96616" bIns="48308" rtlCol="0"/>
          <a:lstStyle>
            <a:lvl1pPr algn="l" eaLnBrk="1" fontAlgn="auto" hangingPunct="1">
              <a:spcBef>
                <a:spcPts val="0"/>
              </a:spcBef>
              <a:spcAft>
                <a:spcPts val="0"/>
              </a:spcAft>
              <a:defRPr sz="1300">
                <a:latin typeface="+mn-lt"/>
                <a:cs typeface="+mn-cs"/>
              </a:defRPr>
            </a:lvl1pPr>
          </a:lstStyle>
          <a:p>
            <a:pPr>
              <a:defRPr/>
            </a:pPr>
            <a:endParaRPr lang="en-US"/>
          </a:p>
        </p:txBody>
      </p:sp>
      <p:sp>
        <p:nvSpPr>
          <p:cNvPr id="3" name="Date Placeholder 2">
            <a:extLst>
              <a:ext uri="{FF2B5EF4-FFF2-40B4-BE49-F238E27FC236}">
                <a16:creationId xmlns:a16="http://schemas.microsoft.com/office/drawing/2014/main" id="{CC860DE8-CD31-966F-6404-EE00C10A5755}"/>
              </a:ext>
            </a:extLst>
          </p:cNvPr>
          <p:cNvSpPr>
            <a:spLocks noGrp="1"/>
          </p:cNvSpPr>
          <p:nvPr>
            <p:ph type="dt" idx="1"/>
          </p:nvPr>
        </p:nvSpPr>
        <p:spPr>
          <a:xfrm>
            <a:off x="5676900" y="0"/>
            <a:ext cx="4341813" cy="344488"/>
          </a:xfrm>
          <a:prstGeom prst="rect">
            <a:avLst/>
          </a:prstGeom>
        </p:spPr>
        <p:txBody>
          <a:bodyPr vert="horz" lIns="96616" tIns="48308" rIns="96616" bIns="48308" rtlCol="0"/>
          <a:lstStyle>
            <a:lvl1pPr algn="r" eaLnBrk="1" fontAlgn="auto" hangingPunct="1">
              <a:spcBef>
                <a:spcPts val="0"/>
              </a:spcBef>
              <a:spcAft>
                <a:spcPts val="0"/>
              </a:spcAft>
              <a:defRPr sz="1300">
                <a:latin typeface="+mn-lt"/>
                <a:cs typeface="+mn-cs"/>
              </a:defRPr>
            </a:lvl1pPr>
          </a:lstStyle>
          <a:p>
            <a:pPr>
              <a:defRPr/>
            </a:pPr>
            <a:fld id="{A35BD9E7-B633-4635-B63E-896A8586B469}" type="datetimeFigureOut">
              <a:rPr lang="en-US"/>
              <a:pPr>
                <a:defRPr/>
              </a:pPr>
              <a:t>7/12/2025</a:t>
            </a:fld>
            <a:endParaRPr lang="en-US"/>
          </a:p>
        </p:txBody>
      </p:sp>
      <p:sp>
        <p:nvSpPr>
          <p:cNvPr id="4" name="Slide Image Placeholder 3">
            <a:extLst>
              <a:ext uri="{FF2B5EF4-FFF2-40B4-BE49-F238E27FC236}">
                <a16:creationId xmlns:a16="http://schemas.microsoft.com/office/drawing/2014/main" id="{C4E3BB4F-16F0-CF72-C31D-1755D352145C}"/>
              </a:ext>
            </a:extLst>
          </p:cNvPr>
          <p:cNvSpPr>
            <a:spLocks noGrp="1" noRot="1" noChangeAspect="1"/>
          </p:cNvSpPr>
          <p:nvPr>
            <p:ph type="sldImg" idx="2"/>
          </p:nvPr>
        </p:nvSpPr>
        <p:spPr>
          <a:xfrm>
            <a:off x="3143250" y="515938"/>
            <a:ext cx="3733800" cy="2584450"/>
          </a:xfrm>
          <a:prstGeom prst="rect">
            <a:avLst/>
          </a:prstGeom>
          <a:noFill/>
          <a:ln w="12700">
            <a:solidFill>
              <a:prstClr val="black"/>
            </a:solidFill>
          </a:ln>
        </p:spPr>
        <p:txBody>
          <a:bodyPr vert="horz" lIns="96616" tIns="48308" rIns="96616" bIns="48308" rtlCol="0" anchor="ctr"/>
          <a:lstStyle/>
          <a:p>
            <a:pPr lvl="0"/>
            <a:endParaRPr lang="en-US" noProof="0"/>
          </a:p>
        </p:txBody>
      </p:sp>
      <p:sp>
        <p:nvSpPr>
          <p:cNvPr id="5" name="Notes Placeholder 4">
            <a:extLst>
              <a:ext uri="{FF2B5EF4-FFF2-40B4-BE49-F238E27FC236}">
                <a16:creationId xmlns:a16="http://schemas.microsoft.com/office/drawing/2014/main" id="{E45D7EA0-C68F-B232-964F-3694D653FBD8}"/>
              </a:ext>
            </a:extLst>
          </p:cNvPr>
          <p:cNvSpPr>
            <a:spLocks noGrp="1"/>
          </p:cNvSpPr>
          <p:nvPr>
            <p:ph type="body" sz="quarter" idx="3"/>
          </p:nvPr>
        </p:nvSpPr>
        <p:spPr>
          <a:xfrm>
            <a:off x="1001713" y="3271838"/>
            <a:ext cx="8016875" cy="3100387"/>
          </a:xfrm>
          <a:prstGeom prst="rect">
            <a:avLst/>
          </a:prstGeom>
        </p:spPr>
        <p:txBody>
          <a:bodyPr vert="horz" lIns="96616" tIns="48308" rIns="96616" bIns="48308"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15FC17A-07BC-55D7-FDC4-714437B58B52}"/>
              </a:ext>
            </a:extLst>
          </p:cNvPr>
          <p:cNvSpPr>
            <a:spLocks noGrp="1"/>
          </p:cNvSpPr>
          <p:nvPr>
            <p:ph type="ftr" sz="quarter" idx="4"/>
          </p:nvPr>
        </p:nvSpPr>
        <p:spPr>
          <a:xfrm>
            <a:off x="0" y="6542088"/>
            <a:ext cx="4341813" cy="344487"/>
          </a:xfrm>
          <a:prstGeom prst="rect">
            <a:avLst/>
          </a:prstGeom>
        </p:spPr>
        <p:txBody>
          <a:bodyPr vert="horz" lIns="96616" tIns="48308" rIns="96616" bIns="48308" rtlCol="0" anchor="b"/>
          <a:lstStyle>
            <a:lvl1pPr algn="l" eaLnBrk="1" fontAlgn="auto" hangingPunct="1">
              <a:spcBef>
                <a:spcPts val="0"/>
              </a:spcBef>
              <a:spcAft>
                <a:spcPts val="0"/>
              </a:spcAft>
              <a:defRPr sz="1300">
                <a:latin typeface="+mn-lt"/>
                <a:cs typeface="+mn-cs"/>
              </a:defRPr>
            </a:lvl1pPr>
          </a:lstStyle>
          <a:p>
            <a:pPr>
              <a:defRPr/>
            </a:pPr>
            <a:endParaRPr lang="en-US"/>
          </a:p>
        </p:txBody>
      </p:sp>
      <p:sp>
        <p:nvSpPr>
          <p:cNvPr id="7" name="Slide Number Placeholder 6">
            <a:extLst>
              <a:ext uri="{FF2B5EF4-FFF2-40B4-BE49-F238E27FC236}">
                <a16:creationId xmlns:a16="http://schemas.microsoft.com/office/drawing/2014/main" id="{2D346DA7-9E59-B23B-366A-06617BDA80E2}"/>
              </a:ext>
            </a:extLst>
          </p:cNvPr>
          <p:cNvSpPr>
            <a:spLocks noGrp="1"/>
          </p:cNvSpPr>
          <p:nvPr>
            <p:ph type="sldNum" sz="quarter" idx="5"/>
          </p:nvPr>
        </p:nvSpPr>
        <p:spPr>
          <a:xfrm>
            <a:off x="5676900" y="6542088"/>
            <a:ext cx="4341813" cy="344487"/>
          </a:xfrm>
          <a:prstGeom prst="rect">
            <a:avLst/>
          </a:prstGeom>
        </p:spPr>
        <p:txBody>
          <a:bodyPr vert="horz" wrap="square" lIns="96616" tIns="48308" rIns="96616" bIns="48308" numCol="1" anchor="b" anchorCtr="0" compatLnSpc="1">
            <a:prstTxWarp prst="textNoShape">
              <a:avLst/>
            </a:prstTxWarp>
          </a:bodyPr>
          <a:lstStyle>
            <a:lvl1pPr algn="r" eaLnBrk="1" hangingPunct="1">
              <a:defRPr sz="1300">
                <a:latin typeface="Calibri" panose="020F0502020204030204" pitchFamily="34" charset="0"/>
              </a:defRPr>
            </a:lvl1pPr>
          </a:lstStyle>
          <a:p>
            <a:fld id="{964D4BA5-7A77-4BB7-A1E1-164F90A715E0}" type="slidenum">
              <a:rPr lang="en-US" altLang="fr-FR"/>
              <a:pPr/>
              <a:t>‹#›</a:t>
            </a:fld>
            <a:endParaRPr lang="en-US"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EE70096B-395A-E39C-CAA6-A24B761EE4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5D74155C-77F6-1FDE-35C7-B28F2BCCAB1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fr-FR"/>
          </a:p>
        </p:txBody>
      </p:sp>
      <p:sp>
        <p:nvSpPr>
          <p:cNvPr id="12292" name="Slide Number Placeholder 3">
            <a:extLst>
              <a:ext uri="{FF2B5EF4-FFF2-40B4-BE49-F238E27FC236}">
                <a16:creationId xmlns:a16="http://schemas.microsoft.com/office/drawing/2014/main" id="{ABBB2D5D-FEFE-A093-E5B5-E2BC7A8CB9F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AFF8695-2563-4591-88DC-28FFF47B82CF}" type="slidenum">
              <a:rPr lang="en-US" altLang="fr-FR" sz="1300"/>
              <a:pPr>
                <a:spcBef>
                  <a:spcPct val="0"/>
                </a:spcBef>
              </a:pPr>
              <a:t>1</a:t>
            </a:fld>
            <a:endParaRPr lang="en-US" altLang="fr-FR" sz="13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99D7F8EF-856F-3340-2768-B48440E644B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le 8"/>
          <p:cNvSpPr>
            <a:spLocks noGrp="1"/>
          </p:cNvSpPr>
          <p:nvPr>
            <p:ph type="ctrTitle"/>
          </p:nvPr>
        </p:nvSpPr>
        <p:spPr>
          <a:xfrm>
            <a:off x="1143000" y="457200"/>
            <a:ext cx="6448548" cy="805820"/>
          </a:xfrm>
        </p:spPr>
        <p:txBody>
          <a:bodyPr anchor="t"/>
          <a:lstStyle>
            <a:lvl1pPr marL="0" indent="0" algn="l">
              <a:tabLst/>
              <a:defRPr lang="en-US" sz="3200" b="1" kern="1200" dirty="0">
                <a:solidFill>
                  <a:srgbClr val="636466"/>
                </a:solidFill>
                <a:latin typeface="Century Gothic" panose="020B0502020202020204" pitchFamily="34" charset="0"/>
                <a:ea typeface="+mj-ea"/>
                <a:cs typeface="Arial" pitchFamily="34" charset="0"/>
              </a:defRPr>
            </a:lvl1pPr>
          </a:lstStyle>
          <a:p>
            <a:pPr lvl="0"/>
            <a:r>
              <a:rPr lang="en-US" dirty="0"/>
              <a:t>Click to edit Master title style</a:t>
            </a:r>
          </a:p>
        </p:txBody>
      </p:sp>
    </p:spTree>
    <p:extLst>
      <p:ext uri="{BB962C8B-B14F-4D97-AF65-F5344CB8AC3E}">
        <p14:creationId xmlns:p14="http://schemas.microsoft.com/office/powerpoint/2010/main" val="2162685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and Content">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9F6E6D44-F52A-8EFA-C982-B9C4E16EC6B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 Placeholder 29"/>
          <p:cNvSpPr>
            <a:spLocks noGrp="1"/>
          </p:cNvSpPr>
          <p:nvPr>
            <p:ph idx="1"/>
          </p:nvPr>
        </p:nvSpPr>
        <p:spPr bwMode="auto">
          <a:xfrm>
            <a:off x="1219200" y="1447800"/>
            <a:ext cx="7967722" cy="4648200"/>
          </a:xfrm>
          <a:prstGeom prst="rect">
            <a:avLst/>
          </a:prstGeom>
          <a:noFill/>
          <a:ln w="9525">
            <a:noFill/>
            <a:miter lim="800000"/>
            <a:headEnd/>
            <a:tailEnd/>
          </a:ln>
        </p:spPr>
        <p:txBody>
          <a:bodyPr/>
          <a:lstStyle>
            <a:lvl1pPr algn="l" rtl="0" eaLnBrk="0" fontAlgn="base" hangingPunct="0">
              <a:spcBef>
                <a:spcPct val="20000"/>
              </a:spcBef>
              <a:spcAft>
                <a:spcPct val="0"/>
              </a:spcAft>
              <a:buClr>
                <a:schemeClr val="tx2">
                  <a:lumMod val="25000"/>
                </a:schemeClr>
              </a:buClr>
              <a:buFont typeface="Wingdings 2" pitchFamily="18" charset="2"/>
              <a:buChar char=""/>
              <a:defRPr lang="en-US" sz="2800" kern="1200" dirty="0" smtClean="0">
                <a:solidFill>
                  <a:srgbClr val="636466"/>
                </a:solidFill>
                <a:latin typeface="Arial" pitchFamily="34" charset="0"/>
                <a:ea typeface="+mn-ea"/>
                <a:cs typeface="Arial" pitchFamily="34" charset="0"/>
              </a:defRPr>
            </a:lvl1pPr>
            <a:lvl2pPr algn="l" rtl="0" eaLnBrk="0" fontAlgn="base" hangingPunct="0">
              <a:spcBef>
                <a:spcPct val="20000"/>
              </a:spcBef>
              <a:spcAft>
                <a:spcPct val="0"/>
              </a:spcAft>
              <a:buFont typeface="Arial" pitchFamily="34" charset="0"/>
              <a:buChar char="-"/>
              <a:defRPr lang="en-US" sz="2800" kern="1200" dirty="0" smtClean="0">
                <a:solidFill>
                  <a:schemeClr val="tx2">
                    <a:lumMod val="25000"/>
                  </a:schemeClr>
                </a:solidFill>
                <a:latin typeface="Arial" pitchFamily="34" charset="0"/>
                <a:ea typeface="+mn-ea"/>
                <a:cs typeface="Arial" pitchFamily="34" charset="0"/>
              </a:defRPr>
            </a:lvl2pPr>
            <a:lvl3pPr algn="l" rtl="0" eaLnBrk="0" fontAlgn="base" hangingPunct="0">
              <a:spcBef>
                <a:spcPct val="20000"/>
              </a:spcBef>
              <a:spcAft>
                <a:spcPct val="0"/>
              </a:spcAft>
              <a:defRPr lang="en-US" sz="2800" kern="1200" dirty="0" smtClean="0">
                <a:solidFill>
                  <a:schemeClr val="tx2">
                    <a:lumMod val="25000"/>
                  </a:schemeClr>
                </a:solidFill>
                <a:latin typeface="Arial" pitchFamily="34" charset="0"/>
                <a:ea typeface="+mn-ea"/>
                <a:cs typeface="Arial" pitchFamily="34" charset="0"/>
              </a:defRPr>
            </a:lvl3pPr>
            <a:lvl4pPr algn="l" rtl="0" eaLnBrk="0" fontAlgn="base" hangingPunct="0">
              <a:spcBef>
                <a:spcPct val="20000"/>
              </a:spcBef>
              <a:spcAft>
                <a:spcPct val="0"/>
              </a:spcAft>
              <a:defRPr lang="en-US" sz="2800" kern="1200" dirty="0" smtClean="0">
                <a:solidFill>
                  <a:schemeClr val="tx2">
                    <a:lumMod val="25000"/>
                  </a:schemeClr>
                </a:solidFill>
                <a:latin typeface="Arial" pitchFamily="34" charset="0"/>
                <a:ea typeface="+mn-ea"/>
                <a:cs typeface="Arial" pitchFamily="34" charset="0"/>
              </a:defRPr>
            </a:lvl4pPr>
            <a:lvl5pPr algn="l" rtl="0" eaLnBrk="0" fontAlgn="base" hangingPunct="0">
              <a:spcBef>
                <a:spcPct val="20000"/>
              </a:spcBef>
              <a:spcAft>
                <a:spcPct val="0"/>
              </a:spcAft>
              <a:defRPr lang="en-US" sz="2800" kern="1200" dirty="0" smtClean="0">
                <a:solidFill>
                  <a:schemeClr val="tx2">
                    <a:lumMod val="25000"/>
                  </a:schemeClr>
                </a:solidFill>
                <a:latin typeface="Arial" pitchFamily="34" charset="0"/>
                <a:ea typeface="+mn-ea"/>
                <a:cs typeface="Arial" pitchFamily="34" charset="0"/>
              </a:defRPr>
            </a:lvl5pPr>
          </a:lstStyle>
          <a:p>
            <a:pPr lvl="0"/>
            <a:r>
              <a:rPr lang="en-US" noProof="0" dirty="0"/>
              <a:t>Click to edit Master text styles</a:t>
            </a:r>
          </a:p>
        </p:txBody>
      </p:sp>
      <p:sp>
        <p:nvSpPr>
          <p:cNvPr id="13" name="Title Placeholder 8"/>
          <p:cNvSpPr>
            <a:spLocks noGrp="1"/>
          </p:cNvSpPr>
          <p:nvPr>
            <p:ph type="title"/>
          </p:nvPr>
        </p:nvSpPr>
        <p:spPr bwMode="auto">
          <a:xfrm>
            <a:off x="1209628" y="152400"/>
            <a:ext cx="7977294" cy="1143000"/>
          </a:xfrm>
          <a:prstGeom prst="rect">
            <a:avLst/>
          </a:prstGeom>
          <a:noFill/>
          <a:ln w="9525">
            <a:noFill/>
            <a:miter lim="800000"/>
            <a:headEnd/>
            <a:tailEnd/>
          </a:ln>
        </p:spPr>
        <p:txBody>
          <a:bodyPr/>
          <a:lstStyle>
            <a:lvl1pPr>
              <a:defRPr>
                <a:solidFill>
                  <a:srgbClr val="636466"/>
                </a:solidFill>
              </a:defRPr>
            </a:lvl1pPr>
          </a:lstStyle>
          <a:p>
            <a:pPr lvl="0"/>
            <a:r>
              <a:rPr lang="en-US" dirty="0"/>
              <a:t>Click to edit Master title style</a:t>
            </a:r>
          </a:p>
        </p:txBody>
      </p:sp>
    </p:spTree>
    <p:extLst>
      <p:ext uri="{BB962C8B-B14F-4D97-AF65-F5344CB8AC3E}">
        <p14:creationId xmlns:p14="http://schemas.microsoft.com/office/powerpoint/2010/main" val="378837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FC399E2B-21D0-6B15-7F12-EBDB2DAB67F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0"/>
            <a:ext cx="9906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674455" y="5542306"/>
            <a:ext cx="6926745" cy="714380"/>
          </a:xfrm>
        </p:spPr>
        <p:txBody>
          <a:bodyPr tIns="0" bIns="0" anchor="b"/>
          <a:lstStyle>
            <a:lvl1pPr algn="r">
              <a:buNone/>
              <a:defRPr lang="en-US" sz="3000" b="1" kern="1200" cap="all" baseline="0" dirty="0">
                <a:solidFill>
                  <a:srgbClr val="000000"/>
                </a:solidFill>
                <a:latin typeface="Century Gothic" panose="020B0502020202020204" pitchFamily="34" charset="0"/>
                <a:ea typeface="+mj-ea"/>
                <a:cs typeface="Arial" pitchFamily="34" charset="0"/>
              </a:defRPr>
            </a:lvl1pPr>
          </a:lstStyle>
          <a:p>
            <a:pPr lvl="0"/>
            <a:r>
              <a:rPr lang="en-US" dirty="0"/>
              <a:t>Click to edit Master title style</a:t>
            </a:r>
          </a:p>
        </p:txBody>
      </p:sp>
      <p:sp>
        <p:nvSpPr>
          <p:cNvPr id="3" name="Text Placeholder 2"/>
          <p:cNvSpPr>
            <a:spLocks noGrp="1"/>
          </p:cNvSpPr>
          <p:nvPr>
            <p:ph type="body" idx="1"/>
          </p:nvPr>
        </p:nvSpPr>
        <p:spPr>
          <a:xfrm>
            <a:off x="2694333" y="6271591"/>
            <a:ext cx="6906867" cy="571504"/>
          </a:xfrm>
        </p:spPr>
        <p:txBody>
          <a:bodyPr lIns="45720" tIns="0" rIns="45720" bIns="0"/>
          <a:lstStyle>
            <a:lvl1pPr marL="0" indent="0" algn="r" rtl="0" eaLnBrk="0" fontAlgn="base" hangingPunct="0">
              <a:spcBef>
                <a:spcPct val="20000"/>
              </a:spcBef>
              <a:spcAft>
                <a:spcPct val="0"/>
              </a:spcAft>
              <a:buClr>
                <a:schemeClr val="accent1"/>
              </a:buClr>
              <a:buSzPct val="80000"/>
              <a:buFont typeface="Wingdings 2" pitchFamily="18" charset="2"/>
              <a:buNone/>
              <a:defRPr lang="en-US" sz="2400" kern="1200" dirty="0" smtClean="0">
                <a:solidFill>
                  <a:srgbClr val="000000"/>
                </a:solidFill>
                <a:effectLst/>
                <a:latin typeface="Century Gothic" panose="020B0502020202020204" pitchFamily="34" charset="0"/>
                <a:ea typeface="+mn-ea"/>
                <a:cs typeface="Arial"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Tree>
    <p:extLst>
      <p:ext uri="{BB962C8B-B14F-4D97-AF65-F5344CB8AC3E}">
        <p14:creationId xmlns:p14="http://schemas.microsoft.com/office/powerpoint/2010/main" val="1964540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1_Section Header">
    <p:spTree>
      <p:nvGrpSpPr>
        <p:cNvPr id="1" name=""/>
        <p:cNvGrpSpPr/>
        <p:nvPr/>
      </p:nvGrpSpPr>
      <p:grpSpPr>
        <a:xfrm>
          <a:off x="0" y="0"/>
          <a:ext cx="0" cy="0"/>
          <a:chOff x="0" y="0"/>
          <a:chExt cx="0" cy="0"/>
        </a:xfrm>
      </p:grpSpPr>
      <p:pic>
        <p:nvPicPr>
          <p:cNvPr id="4" name="fe2adf20-1617-47b3-8e02-3e59ba63d990" descr="A8663F11-5A68-463D-B35A-896B55D26E2C">
            <a:extLst>
              <a:ext uri="{FF2B5EF4-FFF2-40B4-BE49-F238E27FC236}">
                <a16:creationId xmlns:a16="http://schemas.microsoft.com/office/drawing/2014/main" id="{10570A85-D0C8-D3E9-DEE7-5B3358EBD8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5875"/>
            <a:ext cx="9906000"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381100" y="2643182"/>
            <a:ext cx="7181850" cy="714380"/>
          </a:xfrm>
        </p:spPr>
        <p:txBody>
          <a:bodyPr tIns="0" bIns="0" anchor="b"/>
          <a:lstStyle>
            <a:lvl1pPr algn="ctr">
              <a:buNone/>
              <a:defRPr lang="en-US" sz="3600" b="1" kern="1200" dirty="0">
                <a:solidFill>
                  <a:srgbClr val="007DBE"/>
                </a:solidFill>
                <a:latin typeface="Century Gothic" panose="020B0502020202020204" pitchFamily="34" charset="0"/>
                <a:ea typeface="+mj-ea"/>
                <a:cs typeface="Arial" pitchFamily="34" charset="0"/>
              </a:defRPr>
            </a:lvl1pPr>
          </a:lstStyle>
          <a:p>
            <a:pPr lvl="0"/>
            <a:r>
              <a:rPr lang="en-US" dirty="0"/>
              <a:t>Click to edit Master title style</a:t>
            </a:r>
          </a:p>
        </p:txBody>
      </p:sp>
      <p:sp>
        <p:nvSpPr>
          <p:cNvPr id="3" name="Text Placeholder 2"/>
          <p:cNvSpPr>
            <a:spLocks noGrp="1"/>
          </p:cNvSpPr>
          <p:nvPr>
            <p:ph type="body" idx="1"/>
          </p:nvPr>
        </p:nvSpPr>
        <p:spPr>
          <a:xfrm>
            <a:off x="1381100" y="3429000"/>
            <a:ext cx="7181850" cy="571504"/>
          </a:xfrm>
        </p:spPr>
        <p:txBody>
          <a:bodyPr lIns="45720" tIns="0" rIns="45720" bIns="0"/>
          <a:lstStyle>
            <a:lvl1pPr marL="0" indent="0" algn="ctr" rtl="0" eaLnBrk="0" fontAlgn="base" hangingPunct="0">
              <a:spcBef>
                <a:spcPct val="20000"/>
              </a:spcBef>
              <a:spcAft>
                <a:spcPct val="0"/>
              </a:spcAft>
              <a:buClr>
                <a:schemeClr val="accent1"/>
              </a:buClr>
              <a:buSzPct val="80000"/>
              <a:buFont typeface="Wingdings 2" pitchFamily="18" charset="2"/>
              <a:buNone/>
              <a:defRPr lang="en-US" sz="2400" kern="1200" dirty="0" smtClean="0">
                <a:solidFill>
                  <a:srgbClr val="007DBE"/>
                </a:solidFill>
                <a:effectLst/>
                <a:latin typeface="Century Gothic" panose="020B0502020202020204" pitchFamily="34" charset="0"/>
                <a:ea typeface="+mn-ea"/>
                <a:cs typeface="Arial"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Tree>
    <p:extLst>
      <p:ext uri="{BB962C8B-B14F-4D97-AF65-F5344CB8AC3E}">
        <p14:creationId xmlns:p14="http://schemas.microsoft.com/office/powerpoint/2010/main" val="3580178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304800"/>
            <a:ext cx="6000792" cy="762000"/>
          </a:xfrm>
        </p:spPr>
        <p:txBody>
          <a:bodyPr>
            <a:noAutofit/>
          </a:bodyPr>
          <a:lstStyle>
            <a:lvl1pPr algn="l" rtl="0" eaLnBrk="0" fontAlgn="base" hangingPunct="0">
              <a:spcBef>
                <a:spcPct val="0"/>
              </a:spcBef>
              <a:spcAft>
                <a:spcPct val="0"/>
              </a:spcAft>
              <a:defRPr lang="en-US" sz="3000" b="1" kern="1200" dirty="0">
                <a:solidFill>
                  <a:srgbClr val="636466"/>
                </a:solidFill>
                <a:latin typeface="Arial" pitchFamily="34" charset="0"/>
                <a:ea typeface="+mj-ea"/>
                <a:cs typeface="Arial" pitchFamily="34" charset="0"/>
              </a:defRPr>
            </a:lvl1pPr>
          </a:lstStyle>
          <a:p>
            <a:r>
              <a:rPr lang="en-US"/>
              <a:t>Click to edit Master title style</a:t>
            </a:r>
            <a:endParaRPr lang="en-US" dirty="0"/>
          </a:p>
        </p:txBody>
      </p:sp>
      <p:sp>
        <p:nvSpPr>
          <p:cNvPr id="3" name="Footer Placeholder 21">
            <a:extLst>
              <a:ext uri="{FF2B5EF4-FFF2-40B4-BE49-F238E27FC236}">
                <a16:creationId xmlns:a16="http://schemas.microsoft.com/office/drawing/2014/main" id="{FB20AC79-3369-BDFB-175C-867221183449}"/>
              </a:ext>
            </a:extLst>
          </p:cNvPr>
          <p:cNvSpPr>
            <a:spLocks noGrp="1"/>
          </p:cNvSpPr>
          <p:nvPr>
            <p:ph type="ftr" sz="quarter" idx="10"/>
          </p:nvPr>
        </p:nvSpPr>
        <p:spPr>
          <a:xfrm>
            <a:off x="6781800" y="6172200"/>
            <a:ext cx="3365500" cy="365125"/>
          </a:xfrm>
          <a:prstGeom prst="rect">
            <a:avLst/>
          </a:prstGeom>
        </p:spPr>
        <p:txBody>
          <a:bodyPr/>
          <a:lstStyle>
            <a:lvl1pPr eaLnBrk="1" hangingPunct="1">
              <a:defRPr>
                <a:latin typeface="Arial" charset="0"/>
                <a:cs typeface="Arial" charset="0"/>
              </a:defRPr>
            </a:lvl1pPr>
          </a:lstStyle>
          <a:p>
            <a:pPr>
              <a:defRPr/>
            </a:pPr>
            <a:r>
              <a:rPr lang="fr-FR"/>
              <a:t>Name of </a:t>
            </a:r>
            <a:r>
              <a:rPr lang="fr-FR" err="1"/>
              <a:t>presentation</a:t>
            </a:r>
            <a:endParaRPr lang="fr-FR"/>
          </a:p>
        </p:txBody>
      </p:sp>
    </p:spTree>
    <p:extLst>
      <p:ext uri="{BB962C8B-B14F-4D97-AF65-F5344CB8AC3E}">
        <p14:creationId xmlns:p14="http://schemas.microsoft.com/office/powerpoint/2010/main" val="3701710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48019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321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2_Blank">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2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026" name="Picture 5">
            <a:extLst>
              <a:ext uri="{FF2B5EF4-FFF2-40B4-BE49-F238E27FC236}">
                <a16:creationId xmlns:a16="http://schemas.microsoft.com/office/drawing/2014/main" id="{468A892D-8BAE-4651-2F91-8AEB3176BECA}"/>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Title Placeholder 8">
            <a:extLst>
              <a:ext uri="{FF2B5EF4-FFF2-40B4-BE49-F238E27FC236}">
                <a16:creationId xmlns:a16="http://schemas.microsoft.com/office/drawing/2014/main" id="{2BD1B9E5-48ED-8359-59EA-0E42C3CBECF8}"/>
              </a:ext>
            </a:extLst>
          </p:cNvPr>
          <p:cNvSpPr>
            <a:spLocks noGrp="1"/>
          </p:cNvSpPr>
          <p:nvPr>
            <p:ph type="title"/>
          </p:nvPr>
        </p:nvSpPr>
        <p:spPr bwMode="auto">
          <a:xfrm>
            <a:off x="1066800" y="304800"/>
            <a:ext cx="8001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US" altLang="fr-FR"/>
              <a:t>Click to edit Master title style</a:t>
            </a:r>
          </a:p>
        </p:txBody>
      </p:sp>
      <p:sp>
        <p:nvSpPr>
          <p:cNvPr id="30" name="Text Placeholder 29">
            <a:extLst>
              <a:ext uri="{FF2B5EF4-FFF2-40B4-BE49-F238E27FC236}">
                <a16:creationId xmlns:a16="http://schemas.microsoft.com/office/drawing/2014/main" id="{CF077C44-14B1-A7AE-DD20-4DF91659DE4F}"/>
              </a:ext>
            </a:extLst>
          </p:cNvPr>
          <p:cNvSpPr>
            <a:spLocks noGrp="1"/>
          </p:cNvSpPr>
          <p:nvPr>
            <p:ph type="body" idx="1"/>
          </p:nvPr>
        </p:nvSpPr>
        <p:spPr bwMode="auto">
          <a:xfrm>
            <a:off x="1066800" y="1600200"/>
            <a:ext cx="8001000"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p>
        </p:txBody>
      </p:sp>
    </p:spTree>
  </p:cSld>
  <p:clrMap bg1="lt1" tx1="dk1" bg2="lt2" tx2="dk2" accent1="accent1" accent2="accent2" accent3="accent3" accent4="accent4" accent5="accent5" accent6="accent6" hlink="hlink" folHlink="folHlink"/>
  <p:sldLayoutIdLst>
    <p:sldLayoutId id="2147485135" r:id="rId1"/>
    <p:sldLayoutId id="2147485136" r:id="rId2"/>
    <p:sldLayoutId id="2147485137" r:id="rId3"/>
    <p:sldLayoutId id="2147485138" r:id="rId4"/>
    <p:sldLayoutId id="2147485139" r:id="rId5"/>
    <p:sldLayoutId id="2147485134" r:id="rId6"/>
    <p:sldLayoutId id="2147485140" r:id="rId7"/>
    <p:sldLayoutId id="2147485141" r:id="rId8"/>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anim calcmode="lin" valueType="num">
                                      <p:cBhvr additive="base">
                                        <p:cTn id="7"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0">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0">
                                            <p:txEl>
                                              <p:pRg st="1" end="1"/>
                                            </p:txEl>
                                          </p:spTgt>
                                        </p:tgtEl>
                                        <p:attrNameLst>
                                          <p:attrName>style.visibility</p:attrName>
                                        </p:attrNameLst>
                                      </p:cBhvr>
                                      <p:to>
                                        <p:strVal val="visible"/>
                                      </p:to>
                                    </p:set>
                                    <p:anim calcmode="lin" valueType="num">
                                      <p:cBhvr additive="base">
                                        <p:cTn id="11" dur="500" fill="hold"/>
                                        <p:tgtEl>
                                          <p:spTgt spid="30">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0">
                                            <p:txEl>
                                              <p:pRg st="1" end="1"/>
                                            </p:txEl>
                                          </p:spTgt>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30">
                                            <p:txEl>
                                              <p:pRg st="2" end="2"/>
                                            </p:txEl>
                                          </p:spTgt>
                                        </p:tgtEl>
                                        <p:attrNameLst>
                                          <p:attrName>style.visibility</p:attrName>
                                        </p:attrNameLst>
                                      </p:cBhvr>
                                      <p:to>
                                        <p:strVal val="visible"/>
                                      </p:to>
                                    </p:set>
                                    <p:anim calcmode="lin" valueType="num">
                                      <p:cBhvr additive="base">
                                        <p:cTn id="15" dur="500" fill="hold"/>
                                        <p:tgtEl>
                                          <p:spTgt spid="30">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0">
                                            <p:txEl>
                                              <p:pRg st="2" end="2"/>
                                            </p:txEl>
                                          </p:spTgt>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30">
                                            <p:txEl>
                                              <p:pRg st="3" end="3"/>
                                            </p:txEl>
                                          </p:spTgt>
                                        </p:tgtEl>
                                        <p:attrNameLst>
                                          <p:attrName>style.visibility</p:attrName>
                                        </p:attrNameLst>
                                      </p:cBhvr>
                                      <p:to>
                                        <p:strVal val="visible"/>
                                      </p:to>
                                    </p:set>
                                    <p:anim calcmode="lin" valueType="num">
                                      <p:cBhvr additive="base">
                                        <p:cTn id="19" dur="500" fill="hold"/>
                                        <p:tgtEl>
                                          <p:spTgt spid="30">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0">
                                            <p:txEl>
                                              <p:pRg st="3" end="3"/>
                                            </p:txEl>
                                          </p:spTgt>
                                        </p:tgtEl>
                                        <p:attrNameLst>
                                          <p:attrName>ppt_y</p:attrName>
                                        </p:attrNameLst>
                                      </p:cBhvr>
                                      <p:tavLst>
                                        <p:tav tm="0">
                                          <p:val>
                                            <p:strVal val="0-#ppt_h/2"/>
                                          </p:val>
                                        </p:tav>
                                        <p:tav tm="100000">
                                          <p:val>
                                            <p:strVal val="#ppt_y"/>
                                          </p:val>
                                        </p:tav>
                                      </p:tavLst>
                                    </p:anim>
                                  </p:childTnLst>
                                </p:cTn>
                              </p:par>
                              <p:par>
                                <p:cTn id="21" presetID="2" presetClass="entr" presetSubtype="3" fill="hold" nodeType="withEffect">
                                  <p:stCondLst>
                                    <p:cond delay="0"/>
                                  </p:stCondLst>
                                  <p:childTnLst>
                                    <p:set>
                                      <p:cBhvr>
                                        <p:cTn id="22" dur="1" fill="hold">
                                          <p:stCondLst>
                                            <p:cond delay="0"/>
                                          </p:stCondLst>
                                        </p:cTn>
                                        <p:tgtEl>
                                          <p:spTgt spid="30">
                                            <p:txEl>
                                              <p:pRg st="4" end="4"/>
                                            </p:txEl>
                                          </p:spTgt>
                                        </p:tgtEl>
                                        <p:attrNameLst>
                                          <p:attrName>style.visibility</p:attrName>
                                        </p:attrNameLst>
                                      </p:cBhvr>
                                      <p:to>
                                        <p:strVal val="visible"/>
                                      </p:to>
                                    </p:set>
                                    <p:anim calcmode="lin" valueType="num">
                                      <p:cBhvr additive="base">
                                        <p:cTn id="23" dur="500" fill="hold"/>
                                        <p:tgtEl>
                                          <p:spTgt spid="30">
                                            <p:txEl>
                                              <p:pRg st="4" end="4"/>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0">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p:tmplLst>
          <p:tmpl lvl="1">
            <p:tnLst>
              <p:par>
                <p:cTn presetID="2" presetClass="entr" presetSubtype="3" fill="hold" nodeType="click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2">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3">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4">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5">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3200" b="1" kern="1200">
          <a:solidFill>
            <a:srgbClr val="636466"/>
          </a:solidFill>
          <a:latin typeface="Century Gothic" panose="020B0502020202020204" pitchFamily="34" charset="0"/>
          <a:ea typeface="+mj-ea"/>
          <a:cs typeface="Arial" pitchFamily="34" charset="0"/>
        </a:defRPr>
      </a:lvl1pPr>
      <a:lvl2pPr algn="l" rtl="0" eaLnBrk="0" fontAlgn="base" hangingPunct="0">
        <a:spcBef>
          <a:spcPct val="0"/>
        </a:spcBef>
        <a:spcAft>
          <a:spcPct val="0"/>
        </a:spcAft>
        <a:defRPr sz="3200" b="1">
          <a:solidFill>
            <a:srgbClr val="636466"/>
          </a:solidFill>
          <a:latin typeface="Century Gothic" pitchFamily="34" charset="0"/>
          <a:cs typeface="Arial" charset="0"/>
        </a:defRPr>
      </a:lvl2pPr>
      <a:lvl3pPr algn="l" rtl="0" eaLnBrk="0" fontAlgn="base" hangingPunct="0">
        <a:spcBef>
          <a:spcPct val="0"/>
        </a:spcBef>
        <a:spcAft>
          <a:spcPct val="0"/>
        </a:spcAft>
        <a:defRPr sz="3200" b="1">
          <a:solidFill>
            <a:srgbClr val="636466"/>
          </a:solidFill>
          <a:latin typeface="Century Gothic" pitchFamily="34" charset="0"/>
          <a:cs typeface="Arial" charset="0"/>
        </a:defRPr>
      </a:lvl3pPr>
      <a:lvl4pPr algn="l" rtl="0" eaLnBrk="0" fontAlgn="base" hangingPunct="0">
        <a:spcBef>
          <a:spcPct val="0"/>
        </a:spcBef>
        <a:spcAft>
          <a:spcPct val="0"/>
        </a:spcAft>
        <a:defRPr sz="3200" b="1">
          <a:solidFill>
            <a:srgbClr val="636466"/>
          </a:solidFill>
          <a:latin typeface="Century Gothic" pitchFamily="34" charset="0"/>
          <a:cs typeface="Arial" charset="0"/>
        </a:defRPr>
      </a:lvl4pPr>
      <a:lvl5pPr algn="l" rtl="0" eaLnBrk="0" fontAlgn="base" hangingPunct="0">
        <a:spcBef>
          <a:spcPct val="0"/>
        </a:spcBef>
        <a:spcAft>
          <a:spcPct val="0"/>
        </a:spcAft>
        <a:defRPr sz="3200" b="1">
          <a:solidFill>
            <a:srgbClr val="636466"/>
          </a:solidFill>
          <a:latin typeface="Century Gothic" pitchFamily="34" charset="0"/>
          <a:cs typeface="Arial" charset="0"/>
        </a:defRPr>
      </a:lvl5pPr>
      <a:lvl6pPr marL="457200" algn="l" rtl="0" eaLnBrk="1" fontAlgn="base" hangingPunct="1">
        <a:spcBef>
          <a:spcPct val="0"/>
        </a:spcBef>
        <a:spcAft>
          <a:spcPct val="0"/>
        </a:spcAft>
        <a:defRPr sz="3600">
          <a:solidFill>
            <a:srgbClr val="FFCC00"/>
          </a:solidFill>
          <a:latin typeface="Love LetterTW" pitchFamily="2" charset="0"/>
        </a:defRPr>
      </a:lvl6pPr>
      <a:lvl7pPr marL="914400" algn="l" rtl="0" eaLnBrk="1" fontAlgn="base" hangingPunct="1">
        <a:spcBef>
          <a:spcPct val="0"/>
        </a:spcBef>
        <a:spcAft>
          <a:spcPct val="0"/>
        </a:spcAft>
        <a:defRPr sz="3600">
          <a:solidFill>
            <a:srgbClr val="FFCC00"/>
          </a:solidFill>
          <a:latin typeface="Love LetterTW" pitchFamily="2" charset="0"/>
        </a:defRPr>
      </a:lvl7pPr>
      <a:lvl8pPr marL="1371600" algn="l" rtl="0" eaLnBrk="1" fontAlgn="base" hangingPunct="1">
        <a:spcBef>
          <a:spcPct val="0"/>
        </a:spcBef>
        <a:spcAft>
          <a:spcPct val="0"/>
        </a:spcAft>
        <a:defRPr sz="3600">
          <a:solidFill>
            <a:srgbClr val="FFCC00"/>
          </a:solidFill>
          <a:latin typeface="Love LetterTW" pitchFamily="2" charset="0"/>
        </a:defRPr>
      </a:lvl8pPr>
      <a:lvl9pPr marL="1828800" algn="l" rtl="0" eaLnBrk="1" fontAlgn="base" hangingPunct="1">
        <a:spcBef>
          <a:spcPct val="0"/>
        </a:spcBef>
        <a:spcAft>
          <a:spcPct val="0"/>
        </a:spcAft>
        <a:defRPr sz="3600">
          <a:solidFill>
            <a:srgbClr val="FFCC00"/>
          </a:solidFill>
          <a:latin typeface="Love LetterTW" pitchFamily="2" charset="0"/>
        </a:defRPr>
      </a:lvl9pPr>
    </p:titleStyle>
    <p:body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6.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4.emf"/></Relationships>
</file>

<file path=ppt/slides/_rels/slide1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en.wikipedia.org/wiki/Steel_grades"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266" name="fd4153da-6507-4b49-8abc-c3b7f9097c08" descr="A32134B4-CA1E-4557-825A-5EB362DA7246">
            <a:extLst>
              <a:ext uri="{FF2B5EF4-FFF2-40B4-BE49-F238E27FC236}">
                <a16:creationId xmlns:a16="http://schemas.microsoft.com/office/drawing/2014/main" id="{A0F44AFA-0548-94A8-6338-EF30FF1D6D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 y="-3175"/>
            <a:ext cx="9906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TextBox 6">
            <a:extLst>
              <a:ext uri="{FF2B5EF4-FFF2-40B4-BE49-F238E27FC236}">
                <a16:creationId xmlns:a16="http://schemas.microsoft.com/office/drawing/2014/main" id="{DE10A49D-468C-4171-131A-3D1046402E35}"/>
              </a:ext>
            </a:extLst>
          </p:cNvPr>
          <p:cNvSpPr txBox="1">
            <a:spLocks noChangeArrowheads="1"/>
          </p:cNvSpPr>
          <p:nvPr/>
        </p:nvSpPr>
        <p:spPr bwMode="auto">
          <a:xfrm>
            <a:off x="2476500" y="4587875"/>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b="1"/>
              <a:t> Unit Tutor: </a:t>
            </a:r>
            <a:r>
              <a:rPr lang="en-US" altLang="en-US">
                <a:solidFill>
                  <a:srgbClr val="002060"/>
                </a:solidFill>
              </a:rPr>
              <a:t>Dr. Roodheer BEEHARRY </a:t>
            </a:r>
          </a:p>
        </p:txBody>
      </p:sp>
      <p:sp>
        <p:nvSpPr>
          <p:cNvPr id="11268" name="Rectangle 3">
            <a:extLst>
              <a:ext uri="{FF2B5EF4-FFF2-40B4-BE49-F238E27FC236}">
                <a16:creationId xmlns:a16="http://schemas.microsoft.com/office/drawing/2014/main" id="{91453898-C73B-E06F-651E-423B50A95DC9}"/>
              </a:ext>
            </a:extLst>
          </p:cNvPr>
          <p:cNvSpPr>
            <a:spLocks noChangeArrowheads="1"/>
          </p:cNvSpPr>
          <p:nvPr/>
        </p:nvSpPr>
        <p:spPr bwMode="auto">
          <a:xfrm>
            <a:off x="381000" y="3546475"/>
            <a:ext cx="883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altLang="en-US" sz="2600" b="1">
                <a:solidFill>
                  <a:srgbClr val="002060"/>
                </a:solidFill>
                <a:latin typeface="Cambria Math" panose="02040503050406030204" pitchFamily="18" charset="0"/>
              </a:rPr>
              <a:t>Unit 2 - Engineering Properties and Classification of Steels</a:t>
            </a:r>
            <a:endParaRPr lang="en-US" altLang="en-US" sz="2600" b="1">
              <a:solidFill>
                <a:srgbClr val="002060"/>
              </a:solidFill>
              <a:latin typeface="Cambria Math" panose="02040503050406030204" pitchFamily="18" charset="0"/>
            </a:endParaRPr>
          </a:p>
        </p:txBody>
      </p:sp>
      <p:sp>
        <p:nvSpPr>
          <p:cNvPr id="11269" name="TextBox 6">
            <a:extLst>
              <a:ext uri="{FF2B5EF4-FFF2-40B4-BE49-F238E27FC236}">
                <a16:creationId xmlns:a16="http://schemas.microsoft.com/office/drawing/2014/main" id="{B9AC9EEA-B860-DD8F-869D-0EF281BCB5C0}"/>
              </a:ext>
            </a:extLst>
          </p:cNvPr>
          <p:cNvSpPr txBox="1">
            <a:spLocks noChangeArrowheads="1"/>
          </p:cNvSpPr>
          <p:nvPr/>
        </p:nvSpPr>
        <p:spPr bwMode="auto">
          <a:xfrm>
            <a:off x="533400" y="2505075"/>
            <a:ext cx="838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altLang="en-US" sz="2800" b="1">
                <a:solidFill>
                  <a:srgbClr val="0000CC"/>
                </a:solidFill>
                <a:latin typeface="Cambria Math" panose="02040503050406030204" pitchFamily="18" charset="0"/>
              </a:rPr>
              <a:t>Metallic and Polymeric Materials for Civil Engineering </a:t>
            </a:r>
            <a:endParaRPr lang="en-US" altLang="en-US" sz="2800" b="1">
              <a:solidFill>
                <a:srgbClr val="566347"/>
              </a:solidFill>
              <a:latin typeface="Cambria Math" panose="02040503050406030204" pitchFamily="18" charset="0"/>
            </a:endParaRPr>
          </a:p>
        </p:txBody>
      </p:sp>
      <p:sp>
        <p:nvSpPr>
          <p:cNvPr id="11270" name="Rectangle 2">
            <a:extLst>
              <a:ext uri="{FF2B5EF4-FFF2-40B4-BE49-F238E27FC236}">
                <a16:creationId xmlns:a16="http://schemas.microsoft.com/office/drawing/2014/main" id="{BD0D5E15-CA56-CD38-1401-A2938159DB56}"/>
              </a:ext>
            </a:extLst>
          </p:cNvPr>
          <p:cNvSpPr>
            <a:spLocks noChangeArrowheads="1"/>
          </p:cNvSpPr>
          <p:nvPr/>
        </p:nvSpPr>
        <p:spPr bwMode="auto">
          <a:xfrm>
            <a:off x="1600200" y="5180013"/>
            <a:ext cx="66675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altLang="en-US"/>
              <a:t>Civil &amp; Environmental Engineering Department</a:t>
            </a:r>
          </a:p>
        </p:txBody>
      </p:sp>
    </p:spTree>
  </p:cSld>
  <p:clrMapOvr>
    <a:masterClrMapping/>
  </p:clrMapOvr>
  <p:transition>
    <p:wipe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E817D510-BEF2-B723-9CE8-DE43A70505CA}"/>
              </a:ext>
            </a:extLst>
          </p:cNvPr>
          <p:cNvSpPr>
            <a:spLocks noGrp="1"/>
          </p:cNvSpPr>
          <p:nvPr>
            <p:ph type="ctrTitle"/>
          </p:nvPr>
        </p:nvSpPr>
        <p:spPr>
          <a:xfrm>
            <a:off x="609600" y="304800"/>
            <a:ext cx="8991600" cy="609600"/>
          </a:xfrm>
        </p:spPr>
        <p:txBody>
          <a:bodyPr/>
          <a:lstStyle/>
          <a:p>
            <a:r>
              <a:rPr lang="en-GB" altLang="fr-FR" sz="2800" b="0">
                <a:solidFill>
                  <a:srgbClr val="7030A0"/>
                </a:solidFill>
                <a:latin typeface="Cambria" panose="02040503050406030204" pitchFamily="18" charset="0"/>
              </a:rPr>
              <a:t>Stress-Strain Curve for Tensile Loading (ductile material)</a:t>
            </a:r>
            <a:endParaRPr altLang="en-US"/>
          </a:p>
        </p:txBody>
      </p:sp>
      <p:sp>
        <p:nvSpPr>
          <p:cNvPr id="4" name="Content Placeholder 1">
            <a:extLst>
              <a:ext uri="{FF2B5EF4-FFF2-40B4-BE49-F238E27FC236}">
                <a16:creationId xmlns:a16="http://schemas.microsoft.com/office/drawing/2014/main" id="{40E4EEB9-7A9F-EF55-6F0B-CAE4B3CC05AA}"/>
              </a:ext>
            </a:extLst>
          </p:cNvPr>
          <p:cNvSpPr txBox="1">
            <a:spLocks/>
          </p:cNvSpPr>
          <p:nvPr/>
        </p:nvSpPr>
        <p:spPr>
          <a:xfrm>
            <a:off x="152400" y="914400"/>
            <a:ext cx="9677400" cy="58674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15000"/>
              </a:lnSpc>
              <a:spcAft>
                <a:spcPts val="0"/>
              </a:spcAft>
              <a:buFont typeface="Wingdings" panose="05000000000000000000" pitchFamily="2" charset="2"/>
              <a:buChar char="§"/>
              <a:defRPr/>
            </a:pP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Yield point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It’s the transition from elastic behaviour to plastic behaviour.</a:t>
            </a:r>
          </a:p>
          <a:p>
            <a:pPr algn="just">
              <a:lnSpc>
                <a:spcPct val="115000"/>
              </a:lnSpc>
              <a:spcAft>
                <a:spcPts val="0"/>
              </a:spcAft>
              <a:buFont typeface="Courier New" panose="02070309020205020404" pitchFamily="49" charset="0"/>
              <a:buChar char="o"/>
              <a:defRPr/>
            </a:pP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Upper yield point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corresponds to the load reached just before yield starts.</a:t>
            </a:r>
          </a:p>
          <a:p>
            <a:pPr algn="just">
              <a:lnSpc>
                <a:spcPct val="115000"/>
              </a:lnSpc>
              <a:spcAft>
                <a:spcPts val="0"/>
              </a:spcAft>
              <a:buFont typeface="Courier New" panose="02070309020205020404" pitchFamily="49" charset="0"/>
              <a:buChar char="o"/>
              <a:defRPr/>
            </a:pP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Lower yield point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corresponds to the load required to maintain steady    yielding and should be used to determine the yield strength of the material.</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Less ductile materials (high carbon steels) do not have a well defined yield point and the </a:t>
            </a: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proof stress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is used instead, corresponding to 0.2 % strain.</a:t>
            </a:r>
          </a:p>
          <a:p>
            <a:pPr algn="just">
              <a:lnSpc>
                <a:spcPct val="115000"/>
              </a:lnSpc>
              <a:spcAft>
                <a:spcPts val="0"/>
              </a:spcAft>
              <a:buFont typeface="Wingdings" panose="05000000000000000000" pitchFamily="2" charset="2"/>
              <a:buChar char="§"/>
              <a:defRPr/>
            </a:pP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Strain hardening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is said to occur when the number of dislocations in the material becomes too high and they start to obstruct each other’s movement. The material constantly rearranges itself and tends to harden.</a:t>
            </a:r>
          </a:p>
          <a:p>
            <a:pPr algn="just">
              <a:lnSpc>
                <a:spcPct val="115000"/>
              </a:lnSpc>
              <a:spcAft>
                <a:spcPts val="0"/>
              </a:spcAft>
              <a:buFont typeface="Wingdings" panose="05000000000000000000" pitchFamily="2" charset="2"/>
              <a:buChar char="§"/>
              <a:defRPr/>
            </a:pP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Tensile Strength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is the maximum stress or strength of the material. After this point the cross section of the specimen start decreasing - </a:t>
            </a: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necking</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t>
            </a:r>
          </a:p>
          <a:p>
            <a:pPr algn="just">
              <a:lnSpc>
                <a:spcPct val="115000"/>
              </a:lnSpc>
              <a:spcAft>
                <a:spcPts val="0"/>
              </a:spcAft>
              <a:buFont typeface="Wingdings" panose="05000000000000000000" pitchFamily="2" charset="2"/>
              <a:buChar char="§"/>
              <a:defRPr/>
            </a:pPr>
            <a:r>
              <a:rPr lang="en-GB" sz="22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Fracture</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ultimately occurs at the neck. For engineering stress-strain curve it has magnitude below the ultimate strength, but for true engineering stress-strain curve it is above the Tensile Strength of the material.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75412B3C-CD03-CC61-27E7-180954DCFDE7}"/>
              </a:ext>
            </a:extLst>
          </p:cNvPr>
          <p:cNvSpPr>
            <a:spLocks noGrp="1"/>
          </p:cNvSpPr>
          <p:nvPr>
            <p:ph type="ctrTitle"/>
          </p:nvPr>
        </p:nvSpPr>
        <p:spPr>
          <a:xfrm>
            <a:off x="1143000" y="330200"/>
            <a:ext cx="7391400" cy="533400"/>
          </a:xfrm>
        </p:spPr>
        <p:txBody>
          <a:bodyPr/>
          <a:lstStyle/>
          <a:p>
            <a:r>
              <a:rPr lang="en-GB" altLang="fr-FR" sz="2800" b="0">
                <a:solidFill>
                  <a:srgbClr val="7030A0"/>
                </a:solidFill>
                <a:latin typeface="Cambria" panose="02040503050406030204" pitchFamily="18" charset="0"/>
              </a:rPr>
              <a:t>True and Engineering Stress &amp; Strain</a:t>
            </a:r>
            <a:endParaRPr altLang="en-US" sz="2800"/>
          </a:p>
        </p:txBody>
      </p:sp>
      <p:sp>
        <p:nvSpPr>
          <p:cNvPr id="22531" name="Rectangle 1">
            <a:extLst>
              <a:ext uri="{FF2B5EF4-FFF2-40B4-BE49-F238E27FC236}">
                <a16:creationId xmlns:a16="http://schemas.microsoft.com/office/drawing/2014/main" id="{6E29631F-EF6A-240E-99D8-71AFFD0DBFE5}"/>
              </a:ext>
            </a:extLst>
          </p:cNvPr>
          <p:cNvSpPr>
            <a:spLocks noChangeArrowheads="1"/>
          </p:cNvSpPr>
          <p:nvPr/>
        </p:nvSpPr>
        <p:spPr bwMode="auto">
          <a:xfrm>
            <a:off x="457200" y="1143000"/>
            <a:ext cx="8763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19100" indent="-382588">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spcBef>
                <a:spcPct val="20000"/>
              </a:spcBef>
              <a:buClr>
                <a:srgbClr val="0E100C"/>
              </a:buClr>
              <a:buSzPct val="80000"/>
              <a:buFont typeface="Wingdings 2" panose="05020102010507070707" pitchFamily="18" charset="2"/>
              <a:buChar char=""/>
            </a:pPr>
            <a:endParaRPr lang="en-US" altLang="en-US"/>
          </a:p>
        </p:txBody>
      </p:sp>
      <p:sp>
        <p:nvSpPr>
          <p:cNvPr id="4" name="Content Placeholder 1">
            <a:extLst>
              <a:ext uri="{FF2B5EF4-FFF2-40B4-BE49-F238E27FC236}">
                <a16:creationId xmlns:a16="http://schemas.microsoft.com/office/drawing/2014/main" id="{178C2DB8-EF40-282A-18C4-4A4BF6428088}"/>
              </a:ext>
            </a:extLst>
          </p:cNvPr>
          <p:cNvSpPr txBox="1">
            <a:spLocks noRot="1" noChangeAspect="1" noMove="1" noResize="1" noEditPoints="1" noAdjustHandles="1" noChangeArrowheads="1" noChangeShapeType="1" noTextEdit="1"/>
          </p:cNvSpPr>
          <p:nvPr/>
        </p:nvSpPr>
        <p:spPr>
          <a:xfrm>
            <a:off x="-30480" y="863312"/>
            <a:ext cx="9784080" cy="5765800"/>
          </a:xfrm>
          <a:prstGeom prst="rect">
            <a:avLst/>
          </a:prstGeom>
          <a:blipFill>
            <a:blip r:embed="rId2"/>
            <a:stretch>
              <a:fillRect l="-249" t="-529" r="-810" b="-3386"/>
            </a:stretch>
          </a:blipFill>
        </p:spPr>
        <p:txBody>
          <a:bodyPr/>
          <a:lstStyle/>
          <a:p>
            <a:pPr>
              <a:defRPr/>
            </a:pPr>
            <a:r>
              <a:rPr lang="en-US">
                <a:noFill/>
              </a:rPr>
              <a:t> </a:t>
            </a:r>
          </a:p>
        </p:txBody>
      </p:sp>
      <p:pic>
        <p:nvPicPr>
          <p:cNvPr id="22533" name="Picture 1">
            <a:extLst>
              <a:ext uri="{FF2B5EF4-FFF2-40B4-BE49-F238E27FC236}">
                <a16:creationId xmlns:a16="http://schemas.microsoft.com/office/drawing/2014/main" id="{E2599870-216D-7707-D485-C364C07E096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1905000"/>
            <a:ext cx="3063875"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5">
            <a:extLst>
              <a:ext uri="{FF2B5EF4-FFF2-40B4-BE49-F238E27FC236}">
                <a16:creationId xmlns:a16="http://schemas.microsoft.com/office/drawing/2014/main" id="{922B3598-0A80-9063-636E-BFDCC635C06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5800" y="2905125"/>
            <a:ext cx="236220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6">
            <a:extLst>
              <a:ext uri="{FF2B5EF4-FFF2-40B4-BE49-F238E27FC236}">
                <a16:creationId xmlns:a16="http://schemas.microsoft.com/office/drawing/2014/main" id="{8851241D-066A-A01F-B45D-9071DE67A66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7200" y="3319463"/>
            <a:ext cx="327660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7">
            <a:extLst>
              <a:ext uri="{FF2B5EF4-FFF2-40B4-BE49-F238E27FC236}">
                <a16:creationId xmlns:a16="http://schemas.microsoft.com/office/drawing/2014/main" id="{C0F77DEF-23F0-6CFA-6967-8BFD51291158}"/>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33600" y="4395788"/>
            <a:ext cx="354330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Picture 8">
            <a:extLst>
              <a:ext uri="{FF2B5EF4-FFF2-40B4-BE49-F238E27FC236}">
                <a16:creationId xmlns:a16="http://schemas.microsoft.com/office/drawing/2014/main" id="{B0475CFF-316B-A5BE-E63A-428A78A603DD}"/>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095500" y="4956175"/>
            <a:ext cx="2976563"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D5AE028C-6063-A1AB-ECD7-EB1D707629A0}"/>
              </a:ext>
            </a:extLst>
          </p:cNvPr>
          <p:cNvSpPr txBox="1">
            <a:spLocks/>
          </p:cNvSpPr>
          <p:nvPr/>
        </p:nvSpPr>
        <p:spPr bwMode="auto">
          <a:xfrm>
            <a:off x="533400" y="230188"/>
            <a:ext cx="88392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2" panose="05020102010507070707" pitchFamily="18" charset="2"/>
              <a:buChar char=""/>
              <a:defRPr sz="2800">
                <a:solidFill>
                  <a:srgbClr val="636466"/>
                </a:solidFill>
                <a:latin typeface="Century Gothic" panose="020B0502020202020204" pitchFamily="34" charset="0"/>
                <a:cs typeface="Arial" panose="020B0604020202020204" pitchFamily="34" charset="0"/>
              </a:defRPr>
            </a:lvl1pPr>
            <a:lvl2pPr marL="722313" indent="-273050">
              <a:spcBef>
                <a:spcPct val="20000"/>
              </a:spcBef>
              <a:buClr>
                <a:schemeClr val="accent1"/>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2pPr>
            <a:lvl3pPr marL="1004888" indent="-255588">
              <a:spcBef>
                <a:spcPct val="20000"/>
              </a:spcBef>
              <a:buClr>
                <a:srgbClr val="373532"/>
              </a:buClr>
              <a:buSzPct val="85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3pPr>
            <a:lvl4pPr marL="1279525" indent="-236538">
              <a:spcBef>
                <a:spcPct val="20000"/>
              </a:spcBef>
              <a:buClr>
                <a:srgbClr val="8D89A4"/>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4pPr>
            <a:lvl5pPr marL="1489075" indent="-182563">
              <a:spcBef>
                <a:spcPct val="20000"/>
              </a:spcBef>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5pPr>
            <a:lvl6pPr marL="19462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6pPr>
            <a:lvl7pPr marL="24034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7pPr>
            <a:lvl8pPr marL="28606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8pPr>
            <a:lvl9pPr marL="33178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9pPr>
          </a:lstStyle>
          <a:p>
            <a:pPr>
              <a:spcBef>
                <a:spcPct val="0"/>
              </a:spcBef>
              <a:buClrTx/>
              <a:buSzTx/>
              <a:buFontTx/>
              <a:buNone/>
            </a:pPr>
            <a:r>
              <a:rPr lang="en-GB" altLang="fr-FR">
                <a:solidFill>
                  <a:srgbClr val="7030A0"/>
                </a:solidFill>
                <a:latin typeface="Cambria" panose="02040503050406030204" pitchFamily="18" charset="0"/>
              </a:rPr>
              <a:t>Ductility, Resilience &amp; Toughness from </a:t>
            </a:r>
            <a:r>
              <a:rPr lang="en-US" altLang="en-US" sz="3000">
                <a:solidFill>
                  <a:srgbClr val="7030A0"/>
                </a:solidFill>
                <a:latin typeface="Symbol" panose="05050102010706020507" pitchFamily="18" charset="2"/>
                <a:cs typeface="Times New Roman" panose="02020603050405020304" pitchFamily="18" charset="0"/>
              </a:rPr>
              <a:t>s</a:t>
            </a:r>
            <a:r>
              <a:rPr lang="en-US" altLang="en-US" sz="3000">
                <a:solidFill>
                  <a:srgbClr val="7030A0"/>
                </a:solidFill>
                <a:latin typeface="Times New Roman" panose="02020603050405020304" pitchFamily="18" charset="0"/>
                <a:cs typeface="Times New Roman" panose="02020603050405020304" pitchFamily="18" charset="0"/>
              </a:rPr>
              <a:t> - </a:t>
            </a:r>
            <a:r>
              <a:rPr lang="en-US" altLang="en-US" sz="3000">
                <a:solidFill>
                  <a:srgbClr val="7030A0"/>
                </a:solidFill>
                <a:latin typeface="Symbol" panose="05050102010706020507" pitchFamily="18" charset="2"/>
                <a:cs typeface="Times New Roman" panose="02020603050405020304" pitchFamily="18" charset="0"/>
              </a:rPr>
              <a:t>e </a:t>
            </a:r>
            <a:r>
              <a:rPr lang="en-US" altLang="en-US">
                <a:solidFill>
                  <a:srgbClr val="7030A0"/>
                </a:solidFill>
                <a:latin typeface="Cambria" panose="02040503050406030204" pitchFamily="18" charset="0"/>
                <a:ea typeface="Cambria" panose="02040503050406030204" pitchFamily="18" charset="0"/>
                <a:cs typeface="Times New Roman" panose="02020603050405020304" pitchFamily="18" charset="0"/>
              </a:rPr>
              <a:t>curve</a:t>
            </a:r>
            <a:r>
              <a:rPr lang="en-US" altLang="en-US">
                <a:solidFill>
                  <a:srgbClr val="7030A0"/>
                </a:solidFill>
                <a:latin typeface="Symbol" panose="05050102010706020507" pitchFamily="18" charset="2"/>
                <a:cs typeface="Times New Roman" panose="02020603050405020304" pitchFamily="18" charset="0"/>
              </a:rPr>
              <a:t> </a:t>
            </a:r>
            <a:endParaRPr lang="en-GB" altLang="en-US" b="1">
              <a:solidFill>
                <a:srgbClr val="7030A0"/>
              </a:solidFill>
            </a:endParaRPr>
          </a:p>
        </p:txBody>
      </p:sp>
      <p:sp>
        <p:nvSpPr>
          <p:cNvPr id="3" name="Content Placeholder 1">
            <a:extLst>
              <a:ext uri="{FF2B5EF4-FFF2-40B4-BE49-F238E27FC236}">
                <a16:creationId xmlns:a16="http://schemas.microsoft.com/office/drawing/2014/main" id="{F15C804B-C4CF-962A-9039-C209E31751E0}"/>
              </a:ext>
            </a:extLst>
          </p:cNvPr>
          <p:cNvSpPr txBox="1">
            <a:spLocks noRot="1" noChangeAspect="1" noMove="1" noResize="1" noEditPoints="1" noAdjustHandles="1" noChangeArrowheads="1" noChangeShapeType="1" noTextEdit="1"/>
          </p:cNvSpPr>
          <p:nvPr/>
        </p:nvSpPr>
        <p:spPr>
          <a:xfrm>
            <a:off x="40530" y="763412"/>
            <a:ext cx="9715500" cy="6094588"/>
          </a:xfrm>
          <a:prstGeom prst="rect">
            <a:avLst/>
          </a:prstGeom>
          <a:blipFill>
            <a:blip r:embed="rId2"/>
            <a:stretch>
              <a:fillRect l="-377" t="-500" r="-879"/>
            </a:stretch>
          </a:blipFill>
        </p:spPr>
        <p:txBody>
          <a:bodyPr/>
          <a:lstStyle/>
          <a:p>
            <a:pPr>
              <a:defRPr/>
            </a:pPr>
            <a:r>
              <a:rPr lang="en-US">
                <a:noFill/>
              </a:rPr>
              <a:t> </a:t>
            </a:r>
          </a:p>
        </p:txBody>
      </p:sp>
      <p:pic>
        <p:nvPicPr>
          <p:cNvPr id="23556" name="Picture 1">
            <a:extLst>
              <a:ext uri="{FF2B5EF4-FFF2-40B4-BE49-F238E27FC236}">
                <a16:creationId xmlns:a16="http://schemas.microsoft.com/office/drawing/2014/main" id="{A14E4D04-E14B-04E9-A674-E4E5C8FED79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614488"/>
            <a:ext cx="2012950"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3">
            <a:extLst>
              <a:ext uri="{FF2B5EF4-FFF2-40B4-BE49-F238E27FC236}">
                <a16:creationId xmlns:a16="http://schemas.microsoft.com/office/drawing/2014/main" id="{A41D21DF-0BEF-471A-6993-E89477C29B7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99025" y="1639888"/>
            <a:ext cx="2114550" cy="44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5">
            <a:extLst>
              <a:ext uri="{FF2B5EF4-FFF2-40B4-BE49-F238E27FC236}">
                <a16:creationId xmlns:a16="http://schemas.microsoft.com/office/drawing/2014/main" id="{F5729067-4014-6ADB-83DA-EE599CDB6909}"/>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4467225"/>
            <a:ext cx="1311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6">
            <a:extLst>
              <a:ext uri="{FF2B5EF4-FFF2-40B4-BE49-F238E27FC236}">
                <a16:creationId xmlns:a16="http://schemas.microsoft.com/office/drawing/2014/main" id="{8536BF2B-6EA2-8AC1-5DA9-EE1F33623546}"/>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477000" y="4502150"/>
            <a:ext cx="1371600"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86C23782-5345-C143-F456-FA0D3470D1E5}"/>
              </a:ext>
            </a:extLst>
          </p:cNvPr>
          <p:cNvSpPr txBox="1">
            <a:spLocks/>
          </p:cNvSpPr>
          <p:nvPr/>
        </p:nvSpPr>
        <p:spPr bwMode="auto">
          <a:xfrm>
            <a:off x="685800" y="381000"/>
            <a:ext cx="80772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2" panose="05020102010507070707" pitchFamily="18" charset="2"/>
              <a:buChar char=""/>
              <a:defRPr sz="2800">
                <a:solidFill>
                  <a:srgbClr val="636466"/>
                </a:solidFill>
                <a:latin typeface="Century Gothic" panose="020B0502020202020204" pitchFamily="34" charset="0"/>
                <a:cs typeface="Arial" panose="020B0604020202020204" pitchFamily="34" charset="0"/>
              </a:defRPr>
            </a:lvl1pPr>
            <a:lvl2pPr marL="722313" indent="-273050">
              <a:spcBef>
                <a:spcPct val="20000"/>
              </a:spcBef>
              <a:buClr>
                <a:schemeClr val="accent1"/>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2pPr>
            <a:lvl3pPr marL="1004888" indent="-255588">
              <a:spcBef>
                <a:spcPct val="20000"/>
              </a:spcBef>
              <a:buClr>
                <a:srgbClr val="373532"/>
              </a:buClr>
              <a:buSzPct val="85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3pPr>
            <a:lvl4pPr marL="1279525" indent="-236538">
              <a:spcBef>
                <a:spcPct val="20000"/>
              </a:spcBef>
              <a:buClr>
                <a:srgbClr val="8D89A4"/>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4pPr>
            <a:lvl5pPr marL="1489075" indent="-182563">
              <a:spcBef>
                <a:spcPct val="20000"/>
              </a:spcBef>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5pPr>
            <a:lvl6pPr marL="19462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6pPr>
            <a:lvl7pPr marL="24034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7pPr>
            <a:lvl8pPr marL="28606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8pPr>
            <a:lvl9pPr marL="33178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9pPr>
          </a:lstStyle>
          <a:p>
            <a:pPr>
              <a:spcBef>
                <a:spcPct val="0"/>
              </a:spcBef>
              <a:buClrTx/>
              <a:buSzTx/>
              <a:buFontTx/>
              <a:buNone/>
            </a:pPr>
            <a:r>
              <a:rPr lang="en-GB" altLang="fr-FR">
                <a:solidFill>
                  <a:srgbClr val="7030A0"/>
                </a:solidFill>
                <a:latin typeface="Cambria" panose="02040503050406030204" pitchFamily="18" charset="0"/>
              </a:rPr>
              <a:t>Influence of Temperature &amp; Strain Rate on Strength</a:t>
            </a:r>
            <a:endParaRPr lang="en-GB" altLang="en-US" b="1"/>
          </a:p>
        </p:txBody>
      </p:sp>
      <p:sp>
        <p:nvSpPr>
          <p:cNvPr id="24579" name="Content Placeholder 1">
            <a:extLst>
              <a:ext uri="{FF2B5EF4-FFF2-40B4-BE49-F238E27FC236}">
                <a16:creationId xmlns:a16="http://schemas.microsoft.com/office/drawing/2014/main" id="{72B5E9C7-19AC-F478-A2C8-78C7ED391347}"/>
              </a:ext>
            </a:extLst>
          </p:cNvPr>
          <p:cNvSpPr txBox="1">
            <a:spLocks/>
          </p:cNvSpPr>
          <p:nvPr/>
        </p:nvSpPr>
        <p:spPr bwMode="auto">
          <a:xfrm>
            <a:off x="114300" y="1016000"/>
            <a:ext cx="9715500" cy="576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19100" indent="-382588">
              <a:spcBef>
                <a:spcPct val="20000"/>
              </a:spcBef>
              <a:buClr>
                <a:schemeClr val="accent1"/>
              </a:buClr>
              <a:buSzPct val="80000"/>
              <a:buFont typeface="Wingdings 2" panose="05020102010507070707" pitchFamily="18" charset="2"/>
              <a:buChar char=""/>
              <a:defRPr sz="2800">
                <a:solidFill>
                  <a:srgbClr val="636466"/>
                </a:solidFill>
                <a:latin typeface="Century Gothic" panose="020B0502020202020204" pitchFamily="34" charset="0"/>
                <a:cs typeface="Arial" panose="020B0604020202020204" pitchFamily="34" charset="0"/>
              </a:defRPr>
            </a:lvl1pPr>
            <a:lvl2pPr marL="722313" indent="-273050">
              <a:spcBef>
                <a:spcPct val="20000"/>
              </a:spcBef>
              <a:buClr>
                <a:schemeClr val="accent1"/>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2pPr>
            <a:lvl3pPr marL="1004888" indent="-255588">
              <a:spcBef>
                <a:spcPct val="20000"/>
              </a:spcBef>
              <a:buClr>
                <a:srgbClr val="373532"/>
              </a:buClr>
              <a:buSzPct val="85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3pPr>
            <a:lvl4pPr marL="1279525" indent="-236538">
              <a:spcBef>
                <a:spcPct val="20000"/>
              </a:spcBef>
              <a:buClr>
                <a:srgbClr val="8D89A4"/>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4pPr>
            <a:lvl5pPr marL="1489075" indent="-182563">
              <a:spcBef>
                <a:spcPct val="20000"/>
              </a:spcBef>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5pPr>
            <a:lvl6pPr marL="19462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6pPr>
            <a:lvl7pPr marL="24034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7pPr>
            <a:lvl8pPr marL="28606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8pPr>
            <a:lvl9pPr marL="33178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9pPr>
          </a:lstStyle>
          <a:p>
            <a:pPr algn="just">
              <a:lnSpc>
                <a:spcPct val="115000"/>
              </a:lnSpc>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The movement of dislocations is facilitated by rise in temperature. Thus, both yield and ultimate strengths are reduced as a result. </a:t>
            </a:r>
          </a:p>
          <a:p>
            <a:pPr algn="just">
              <a:lnSpc>
                <a:spcPct val="115000"/>
              </a:lnSpc>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In structural steels there is a minor loss of strength up to about 300</a:t>
            </a:r>
            <a:r>
              <a:rPr lang="en-US" altLang="en-US" sz="2000">
                <a:solidFill>
                  <a:srgbClr val="2B3123"/>
                </a:solidFill>
                <a:latin typeface="Symbol" panose="05050102010706020507" pitchFamily="18" charset="2"/>
                <a:ea typeface="Cambria" panose="02040503050406030204" pitchFamily="18" charset="0"/>
                <a:cs typeface="Times New Roman" panose="02020603050405020304" pitchFamily="18" charset="0"/>
              </a:rPr>
              <a:t>°</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C. Thereafter there is a progressive loss of strength with increasing temperature. </a:t>
            </a:r>
          </a:p>
          <a:p>
            <a:pPr algn="just">
              <a:lnSpc>
                <a:spcPct val="115000"/>
              </a:lnSpc>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At </a:t>
            </a:r>
            <a:r>
              <a:rPr lang="en-US" altLang="en-US" sz="2200">
                <a:solidFill>
                  <a:srgbClr val="2B3123"/>
                </a:solidFill>
                <a:latin typeface="Cambria" panose="02040503050406030204" pitchFamily="18" charset="0"/>
                <a:ea typeface="Cambria" panose="02040503050406030204" pitchFamily="18" charset="0"/>
                <a:cs typeface="Times New Roman" panose="02020603050405020304" pitchFamily="18" charset="0"/>
              </a:rPr>
              <a:t>600</a:t>
            </a:r>
            <a:r>
              <a:rPr lang="en-US" altLang="en-US" sz="2400">
                <a:solidFill>
                  <a:srgbClr val="2B3123"/>
                </a:solidFill>
                <a:latin typeface="Symbol" panose="05050102010706020507" pitchFamily="18" charset="2"/>
                <a:ea typeface="Cambria" panose="02040503050406030204" pitchFamily="18" charset="0"/>
                <a:cs typeface="Times New Roman" panose="02020603050405020304" pitchFamily="18" charset="0"/>
              </a:rPr>
              <a:t>°</a:t>
            </a:r>
            <a:r>
              <a:rPr lang="en-US" altLang="en-US" sz="2200">
                <a:solidFill>
                  <a:srgbClr val="2B3123"/>
                </a:solidFill>
                <a:latin typeface="Cambria" panose="02040503050406030204" pitchFamily="18" charset="0"/>
                <a:ea typeface="Cambria" panose="02040503050406030204" pitchFamily="18" charset="0"/>
                <a:cs typeface="Times New Roman" panose="02020603050405020304" pitchFamily="18" charset="0"/>
              </a:rPr>
              <a:t>C</a:t>
            </a:r>
            <a:r>
              <a:rPr lang="en-US" altLang="en-US" sz="2400">
                <a:latin typeface="Times New Roman" panose="02020603050405020304" pitchFamily="18" charset="0"/>
                <a:ea typeface="Cambria" panose="02040503050406030204" pitchFamily="18" charset="0"/>
                <a:cs typeface="Times New Roman" panose="02020603050405020304" pitchFamily="18" charset="0"/>
              </a:rPr>
              <a:t>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the strength is typically 50% of that at</a:t>
            </a:r>
          </a:p>
          <a:p>
            <a:pPr algn="just">
              <a:lnSpc>
                <a:spcPct val="115000"/>
              </a:lnSpc>
              <a:buFont typeface="Wingdings 2" panose="05020102010507070707" pitchFamily="18" charset="2"/>
              <a:buNone/>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ambient temperature. </a:t>
            </a:r>
          </a:p>
          <a:p>
            <a:pPr algn="just">
              <a:lnSpc>
                <a:spcPct val="115000"/>
              </a:lnSpc>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At temperatures above 500</a:t>
            </a:r>
            <a:r>
              <a:rPr lang="en-US" altLang="en-US" sz="2400">
                <a:solidFill>
                  <a:srgbClr val="2B3123"/>
                </a:solidFill>
                <a:latin typeface="Symbol" panose="05050102010706020507" pitchFamily="18" charset="2"/>
                <a:cs typeface="Times New Roman" panose="02020603050405020304" pitchFamily="18" charset="0"/>
              </a:rPr>
              <a:t>°</a:t>
            </a:r>
            <a:r>
              <a:rPr lang="en-GB" altLang="en-US" sz="2200">
                <a:solidFill>
                  <a:srgbClr val="1D2018"/>
                </a:solidFill>
                <a:latin typeface="Cambria" panose="02040503050406030204" pitchFamily="18" charset="0"/>
              </a:rPr>
              <a:t>C creep deformation</a:t>
            </a:r>
          </a:p>
          <a:p>
            <a:pPr algn="just">
              <a:lnSpc>
                <a:spcPct val="115000"/>
              </a:lnSpc>
              <a:buFont typeface="Wingdings 2" panose="05020102010507070707" pitchFamily="18" charset="2"/>
              <a:buNone/>
            </a:pPr>
            <a:r>
              <a:rPr lang="en-GB" altLang="en-US" sz="2200">
                <a:solidFill>
                  <a:srgbClr val="1D2018"/>
                </a:solidFill>
                <a:latin typeface="Cambria" panose="02040503050406030204" pitchFamily="18" charset="0"/>
              </a:rPr>
              <a:t> becomes significant. </a:t>
            </a:r>
          </a:p>
          <a:p>
            <a:pPr algn="just">
              <a:lnSpc>
                <a:spcPct val="115000"/>
              </a:lnSpc>
              <a:buFont typeface="Wingdings" panose="05000000000000000000" pitchFamily="2" charset="2"/>
              <a:buChar char="§"/>
            </a:pPr>
            <a:r>
              <a:rPr lang="en-GB" altLang="en-US" sz="2200">
                <a:solidFill>
                  <a:srgbClr val="1D2018"/>
                </a:solidFill>
                <a:latin typeface="Cambria" panose="02040503050406030204" pitchFamily="18" charset="0"/>
              </a:rPr>
              <a:t> Dislocation movement is a time-dependent</a:t>
            </a:r>
          </a:p>
          <a:p>
            <a:pPr algn="just">
              <a:lnSpc>
                <a:spcPct val="115000"/>
              </a:lnSpc>
              <a:buFont typeface="Wingdings 2" panose="05020102010507070707" pitchFamily="18" charset="2"/>
              <a:buNone/>
            </a:pPr>
            <a:r>
              <a:rPr lang="en-GB" altLang="en-US" sz="2200">
                <a:solidFill>
                  <a:srgbClr val="1D2018"/>
                </a:solidFill>
                <a:latin typeface="Cambria" panose="02040503050406030204" pitchFamily="18" charset="0"/>
              </a:rPr>
              <a:t> process. Thus at high strain rates yielding becomes</a:t>
            </a:r>
          </a:p>
          <a:p>
            <a:pPr algn="just">
              <a:lnSpc>
                <a:spcPct val="115000"/>
              </a:lnSpc>
              <a:buFont typeface="Wingdings 2" panose="05020102010507070707" pitchFamily="18" charset="2"/>
              <a:buNone/>
            </a:pPr>
            <a:r>
              <a:rPr lang="en-GB" altLang="en-US" sz="2200">
                <a:solidFill>
                  <a:srgbClr val="1D2018"/>
                </a:solidFill>
                <a:latin typeface="Cambria" panose="02040503050406030204" pitchFamily="18" charset="0"/>
              </a:rPr>
              <a:t> more difficult which is reflected in increased yield </a:t>
            </a:r>
          </a:p>
          <a:p>
            <a:pPr algn="just">
              <a:lnSpc>
                <a:spcPct val="115000"/>
              </a:lnSpc>
              <a:buFont typeface="Wingdings 2" panose="05020102010507070707" pitchFamily="18" charset="2"/>
              <a:buNone/>
            </a:pPr>
            <a:r>
              <a:rPr lang="en-GB" altLang="en-US" sz="2200">
                <a:solidFill>
                  <a:srgbClr val="1D2018"/>
                </a:solidFill>
                <a:latin typeface="Cambria" panose="02040503050406030204" pitchFamily="18" charset="0"/>
              </a:rPr>
              <a:t>stress.                                                                                          </a:t>
            </a:r>
            <a:r>
              <a:rPr lang="en-GB" altLang="en-US" sz="1400">
                <a:solidFill>
                  <a:srgbClr val="1D2018"/>
                </a:solidFill>
                <a:latin typeface="Cambria" panose="02040503050406030204" pitchFamily="18" charset="0"/>
              </a:rPr>
              <a:t>Influence of Temperature on strength</a:t>
            </a:r>
          </a:p>
        </p:txBody>
      </p:sp>
      <p:pic>
        <p:nvPicPr>
          <p:cNvPr id="24580" name="Picture 1">
            <a:extLst>
              <a:ext uri="{FF2B5EF4-FFF2-40B4-BE49-F238E27FC236}">
                <a16:creationId xmlns:a16="http://schemas.microsoft.com/office/drawing/2014/main" id="{7BA5BBE7-D4BE-6490-0109-6F2C716BFF4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2667000"/>
            <a:ext cx="3197225"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FBEA64-7EF8-52DB-4C6C-78CF90202313}"/>
              </a:ext>
            </a:extLst>
          </p:cNvPr>
          <p:cNvSpPr>
            <a:spLocks noGrp="1"/>
          </p:cNvSpPr>
          <p:nvPr>
            <p:ph idx="1"/>
          </p:nvPr>
        </p:nvSpPr>
        <p:spPr>
          <a:xfrm>
            <a:off x="152400" y="914400"/>
            <a:ext cx="9525000" cy="5791200"/>
          </a:xfrm>
        </p:spPr>
        <p:txBody>
          <a:bodyPr/>
          <a:lstStyle/>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Creep can be defined as a time-dependent strain occurring under constant stress and is heavily influenced by temperature . There are basically three stages of creep identified— primary, secondary, and tertiary. </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For carbon steels, the time-dependent properties dominate the allowable stress above about 400ºC, although creep begins to occur at about 370ºC. Thus the strength of the material drops off rapidly above that temperature. </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Graphitization is also a time-dependent microstructural change occurring over a significant period  in carbon steels at above 425ºC.  The pearlitic microstructure is a mixture of ferrite and cementite. The latter is unstable at higher temperatures and breaks down into pure iron and randomly dispersed carbon (graphite). This can result in a very localized failure of the weak pure iron associated with the brittle carbon. </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Often, the primary location for this failure is in the heat-affected zone (HAZ) of a weld at the point where the material is briefly heated above the lower transformation temperature. This occurs slightly away from the fusion line of the weld. </a:t>
            </a:r>
          </a:p>
          <a:p>
            <a:pPr algn="just">
              <a:defRPr/>
            </a:pPr>
            <a:endParaRPr/>
          </a:p>
        </p:txBody>
      </p:sp>
      <p:sp>
        <p:nvSpPr>
          <p:cNvPr id="3" name="Title 2">
            <a:extLst>
              <a:ext uri="{FF2B5EF4-FFF2-40B4-BE49-F238E27FC236}">
                <a16:creationId xmlns:a16="http://schemas.microsoft.com/office/drawing/2014/main" id="{6E384059-D00E-F14F-AFCD-803A233D3868}"/>
              </a:ext>
            </a:extLst>
          </p:cNvPr>
          <p:cNvSpPr>
            <a:spLocks noGrp="1"/>
          </p:cNvSpPr>
          <p:nvPr>
            <p:ph type="title"/>
          </p:nvPr>
        </p:nvSpPr>
        <p:spPr>
          <a:xfrm>
            <a:off x="609600" y="304800"/>
            <a:ext cx="7977188" cy="533400"/>
          </a:xfrm>
        </p:spPr>
        <p:txBody>
          <a:bodyPr/>
          <a:lstStyle/>
          <a:p>
            <a:pPr>
              <a:defRPr/>
            </a:pPr>
            <a:r>
              <a:rPr lang="en-GB" altLang="fr-FR" sz="2800" b="0" dirty="0">
                <a:solidFill>
                  <a:srgbClr val="7030A0"/>
                </a:solidFill>
                <a:latin typeface="Cambria" panose="02040503050406030204" pitchFamily="18" charset="0"/>
                <a:ea typeface="+mn-ea"/>
              </a:rPr>
              <a:t>Creep &amp; Graphitization in ferrous metals</a:t>
            </a:r>
            <a:endParaRPr lang="en-US"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0A05173-273D-832F-1AF4-5C5D1382BA5F}"/>
              </a:ext>
            </a:extLst>
          </p:cNvPr>
          <p:cNvSpPr>
            <a:spLocks noGrp="1"/>
          </p:cNvSpPr>
          <p:nvPr>
            <p:ph idx="1"/>
          </p:nvPr>
        </p:nvSpPr>
        <p:spPr>
          <a:xfrm>
            <a:off x="0" y="685800"/>
            <a:ext cx="9753600" cy="6096000"/>
          </a:xfrm>
        </p:spPr>
        <p:txBody>
          <a:bodyPr/>
          <a:lstStyle/>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Toughness of a metal is size dependant (thickness) and 2 main types of toughness tests exist; impact toughness &amp; fracture toughness.</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Impact toughness can be determined by, either the  Charpy or the Izod test, according to standards such as: BS EN ISO 148-1:2016, EN 10045, ISO 148 for Charpy test and ASTM D256 for Izod. (refer to URL on course page). </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Fracture toughness is an indication of the amount of stress required to propagate a pre-existing flaw and can be determined using ASTM E399-08</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Macro-hardness tests (Rockwell, Brinell, </a:t>
            </a:r>
          </a:p>
          <a:p>
            <a:pPr marL="36512" indent="0" algn="just">
              <a:lnSpc>
                <a:spcPct val="115000"/>
              </a:lnSpc>
              <a:spcAft>
                <a:spcPts val="0"/>
              </a:spcAft>
              <a:buFont typeface="Wingdings 2" pitchFamily="18" charset="2"/>
              <a:buNone/>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Vickers) most widely used for hardness tests. </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Micro-hardness tests (micro-Vickers, </a:t>
            </a:r>
          </a:p>
          <a:p>
            <a:pPr marL="36512" indent="0" algn="just">
              <a:lnSpc>
                <a:spcPct val="115000"/>
              </a:lnSpc>
              <a:spcAft>
                <a:spcPts val="0"/>
              </a:spcAft>
              <a:buFont typeface="Wingdings 2" pitchFamily="18" charset="2"/>
              <a:buNone/>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Knoop) applicable for hardness of thin </a:t>
            </a:r>
          </a:p>
          <a:p>
            <a:pPr marL="36512" indent="0" algn="just">
              <a:lnSpc>
                <a:spcPct val="115000"/>
              </a:lnSpc>
              <a:spcAft>
                <a:spcPts val="0"/>
              </a:spcAft>
              <a:buFont typeface="Wingdings 2" pitchFamily="18" charset="2"/>
              <a:buNone/>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materials or coatings or surface hardness. </a:t>
            </a:r>
          </a:p>
          <a:p>
            <a:pPr marL="36512" indent="0" algn="just">
              <a:lnSpc>
                <a:spcPct val="115000"/>
              </a:lnSpc>
              <a:spcAft>
                <a:spcPts val="0"/>
              </a:spcAft>
              <a:buFont typeface="Wingdings 2" pitchFamily="18" charset="2"/>
              <a:buNone/>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Small diamond pyramid is used as indenter </a:t>
            </a:r>
          </a:p>
          <a:p>
            <a:pPr marL="36512" indent="0" algn="just">
              <a:lnSpc>
                <a:spcPct val="115000"/>
              </a:lnSpc>
              <a:spcAft>
                <a:spcPts val="0"/>
              </a:spcAft>
              <a:buFont typeface="Wingdings 2" pitchFamily="18" charset="2"/>
              <a:buNone/>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loaded with a small force of 10g to 1000g.</a:t>
            </a:r>
          </a:p>
        </p:txBody>
      </p:sp>
      <p:sp>
        <p:nvSpPr>
          <p:cNvPr id="26627" name="Title 1">
            <a:extLst>
              <a:ext uri="{FF2B5EF4-FFF2-40B4-BE49-F238E27FC236}">
                <a16:creationId xmlns:a16="http://schemas.microsoft.com/office/drawing/2014/main" id="{6DAC3766-1415-C413-30FD-A41D1D6ABDD4}"/>
              </a:ext>
            </a:extLst>
          </p:cNvPr>
          <p:cNvSpPr>
            <a:spLocks noGrp="1"/>
          </p:cNvSpPr>
          <p:nvPr>
            <p:ph type="title"/>
          </p:nvPr>
        </p:nvSpPr>
        <p:spPr>
          <a:xfrm>
            <a:off x="762000" y="228600"/>
            <a:ext cx="7977188" cy="533400"/>
          </a:xfrm>
          <a:ln/>
        </p:spPr>
        <p:txBody>
          <a:bodyPr/>
          <a:lstStyle/>
          <a:p>
            <a:r>
              <a:rPr lang="en-GB" altLang="fr-FR" sz="2800" b="0">
                <a:solidFill>
                  <a:srgbClr val="7030A0"/>
                </a:solidFill>
                <a:latin typeface="Cambria" panose="02040503050406030204" pitchFamily="18" charset="0"/>
              </a:rPr>
              <a:t> Toughness &amp; Hardness testing</a:t>
            </a:r>
            <a:endParaRPr lang="en-US" altLang="en-US" sz="2800"/>
          </a:p>
        </p:txBody>
      </p:sp>
      <p:pic>
        <p:nvPicPr>
          <p:cNvPr id="26628" name="Picture 7">
            <a:extLst>
              <a:ext uri="{FF2B5EF4-FFF2-40B4-BE49-F238E27FC236}">
                <a16:creationId xmlns:a16="http://schemas.microsoft.com/office/drawing/2014/main" id="{5B2393A6-B51A-9768-C15B-6B90C8787B4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80063" y="3581400"/>
            <a:ext cx="42926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1B55883-D3A7-4160-B944-8285CCC79C1C}"/>
              </a:ext>
            </a:extLst>
          </p:cNvPr>
          <p:cNvSpPr>
            <a:spLocks noGrp="1"/>
          </p:cNvSpPr>
          <p:nvPr>
            <p:ph idx="1"/>
          </p:nvPr>
        </p:nvSpPr>
        <p:spPr>
          <a:xfrm>
            <a:off x="182563" y="838200"/>
            <a:ext cx="9525000" cy="5943600"/>
          </a:xfrm>
        </p:spPr>
        <p:txBody>
          <a:bodyPr/>
          <a:lstStyle/>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Fatigue is a form of failure that occurs in structures subjected to dynamic &amp; cyclic stresses (e.g., bridges) whereby failure can occur at a stress level considerably lower than the yield strength.</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When a component is stressed there are usually places where the stress is higher than elsewhere maybe due to bad design and/or manufacturing.</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At these places cracks tend to form. Each time the stress is applied the crack grows a little longer. Eventually, it exceeds a critical length and the component fails. The higher the stress the fewer stress cycles are needed to lead to failure.</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As the number of cycles increases the </a:t>
            </a:r>
          </a:p>
          <a:p>
            <a:pPr marL="36512" indent="0" algn="just">
              <a:buFont typeface="Wingdings 2" pitchFamily="18" charset="2"/>
              <a:buNone/>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tolerable stress decreases. But for steel it is </a:t>
            </a:r>
          </a:p>
          <a:p>
            <a:pPr marL="36512" indent="0" algn="just">
              <a:buFont typeface="Wingdings 2" pitchFamily="18" charset="2"/>
              <a:buNone/>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only up to 300 MPa. whereby it stabilizes </a:t>
            </a:r>
          </a:p>
          <a:p>
            <a:pPr marL="36512" indent="0" algn="just">
              <a:buFont typeface="Wingdings 2" pitchFamily="18" charset="2"/>
              <a:buNone/>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implying that as long as the stress that a steel</a:t>
            </a:r>
          </a:p>
          <a:p>
            <a:pPr marL="36512" indent="0" algn="just">
              <a:buFont typeface="Wingdings 2" pitchFamily="18" charset="2"/>
              <a:buNone/>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element is subjected to is kept below 300 </a:t>
            </a:r>
          </a:p>
          <a:p>
            <a:pPr marL="36512" indent="0" algn="just">
              <a:buFont typeface="Wingdings 2" pitchFamily="18" charset="2"/>
              <a:buNone/>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MPa then it would never fail due to fatigue. </a:t>
            </a:r>
          </a:p>
        </p:txBody>
      </p:sp>
      <p:sp>
        <p:nvSpPr>
          <p:cNvPr id="27651" name="Title 2">
            <a:extLst>
              <a:ext uri="{FF2B5EF4-FFF2-40B4-BE49-F238E27FC236}">
                <a16:creationId xmlns:a16="http://schemas.microsoft.com/office/drawing/2014/main" id="{063A25C0-2E6B-A909-5266-6E85C92FCEF5}"/>
              </a:ext>
            </a:extLst>
          </p:cNvPr>
          <p:cNvSpPr>
            <a:spLocks noGrp="1"/>
          </p:cNvSpPr>
          <p:nvPr>
            <p:ph type="title"/>
          </p:nvPr>
        </p:nvSpPr>
        <p:spPr>
          <a:xfrm>
            <a:off x="838200" y="381000"/>
            <a:ext cx="3505200" cy="381000"/>
          </a:xfrm>
          <a:ln/>
        </p:spPr>
        <p:txBody>
          <a:bodyPr/>
          <a:lstStyle/>
          <a:p>
            <a:r>
              <a:rPr lang="en-GB" altLang="fr-FR" sz="2800" b="0">
                <a:solidFill>
                  <a:srgbClr val="7030A0"/>
                </a:solidFill>
                <a:latin typeface="Cambria" panose="02040503050406030204" pitchFamily="18" charset="0"/>
              </a:rPr>
              <a:t>Metal Fatigue &amp; Creep</a:t>
            </a:r>
            <a:endParaRPr lang="en-GB" altLang="en-US" sz="2800"/>
          </a:p>
        </p:txBody>
      </p:sp>
      <p:pic>
        <p:nvPicPr>
          <p:cNvPr id="27652" name="Picture 2">
            <a:extLst>
              <a:ext uri="{FF2B5EF4-FFF2-40B4-BE49-F238E27FC236}">
                <a16:creationId xmlns:a16="http://schemas.microsoft.com/office/drawing/2014/main" id="{BF2068FA-59A6-BB52-EE92-B217AF2677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3805238"/>
            <a:ext cx="3992563" cy="284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997349E-11D8-4EE2-B1F4-4419A93EBB50}"/>
              </a:ext>
            </a:extLst>
          </p:cNvPr>
          <p:cNvSpPr>
            <a:spLocks noGrp="1"/>
          </p:cNvSpPr>
          <p:nvPr>
            <p:ph idx="1"/>
          </p:nvPr>
        </p:nvSpPr>
        <p:spPr>
          <a:xfrm>
            <a:off x="76200" y="915988"/>
            <a:ext cx="9753600" cy="5865812"/>
          </a:xfrm>
        </p:spPr>
        <p:txBody>
          <a:bodyPr/>
          <a:lstStyle/>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The strength of a steel can be described as the resistance against the onset of plastic deformation under load. This occurs by the movement of dislocations through the metal lattice. If this motion is hindered by lattice defects, a higher external load must be applied for dislocations to overcome the obstacles. This can be classified into 4 mechanisms;</a:t>
            </a:r>
          </a:p>
          <a:p>
            <a:pPr algn="just">
              <a:defRPr/>
            </a:pP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Solid solution hardening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The increase of strength is produced by foreign atoms which are dissolved in the metal matrix and cause a lattice distortion that hinders the movement of dislocations.(</a:t>
            </a: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leads to a decrease in toughness</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a:t>
            </a:r>
          </a:p>
          <a:p>
            <a:pPr algn="just">
              <a:defRPr/>
            </a:pP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Strain hardening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Linear lattice defects are the dislocations themselves. The lattice distortion surrounding the dislocation disturbs the movement of other dislocations which increases with increasing dislocation density.</a:t>
            </a:r>
          </a:p>
          <a:p>
            <a:pPr algn="just">
              <a:defRPr/>
            </a:pP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Grain refinement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The grain boundaries are barriers to dislocation motion. As the grain size decreases, the number of barriers increases (strengthens). </a:t>
            </a:r>
          </a:p>
          <a:p>
            <a:pPr algn="just">
              <a:defRPr/>
            </a:pP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Dispersion and precipitation hardening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Strengthening particles are obtained most usually by the precipitation process in the matrix during heat treatment; tempering of quench hardened medium carbon steels.</a:t>
            </a:r>
            <a:endParaRPr/>
          </a:p>
        </p:txBody>
      </p:sp>
      <p:sp>
        <p:nvSpPr>
          <p:cNvPr id="28675" name="Title 2">
            <a:extLst>
              <a:ext uri="{FF2B5EF4-FFF2-40B4-BE49-F238E27FC236}">
                <a16:creationId xmlns:a16="http://schemas.microsoft.com/office/drawing/2014/main" id="{11CF5AEF-5D4F-EE25-31B0-5D1109655710}"/>
              </a:ext>
            </a:extLst>
          </p:cNvPr>
          <p:cNvSpPr>
            <a:spLocks noGrp="1"/>
          </p:cNvSpPr>
          <p:nvPr>
            <p:ph type="title"/>
          </p:nvPr>
        </p:nvSpPr>
        <p:spPr>
          <a:xfrm>
            <a:off x="914400" y="457200"/>
            <a:ext cx="6781800" cy="457200"/>
          </a:xfrm>
          <a:ln/>
        </p:spPr>
        <p:txBody>
          <a:bodyPr/>
          <a:lstStyle/>
          <a:p>
            <a:r>
              <a:rPr lang="en-GB" altLang="fr-FR" sz="2800" b="0">
                <a:solidFill>
                  <a:srgbClr val="7030A0"/>
                </a:solidFill>
                <a:latin typeface="Cambria" panose="02040503050406030204" pitchFamily="18" charset="0"/>
              </a:rPr>
              <a:t>Mechanisms for Strengthening of Metals</a:t>
            </a:r>
            <a:endParaRPr lang="en-US" altLang="en-US" sz="28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CD65F9-B73B-4597-9FA7-12D834E0F30A}"/>
              </a:ext>
            </a:extLst>
          </p:cNvPr>
          <p:cNvSpPr>
            <a:spLocks noGrp="1"/>
          </p:cNvSpPr>
          <p:nvPr>
            <p:ph idx="1"/>
          </p:nvPr>
        </p:nvSpPr>
        <p:spPr>
          <a:xfrm>
            <a:off x="71438" y="838200"/>
            <a:ext cx="9758362" cy="5867400"/>
          </a:xfrm>
        </p:spPr>
        <p:txBody>
          <a:bodyPr/>
          <a:lstStyle/>
          <a:p>
            <a:pPr>
              <a:buClr>
                <a:srgbClr val="39412F">
                  <a:lumMod val="25000"/>
                </a:srgbClr>
              </a:buCl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Steel is a material which contains by weight more iron than any other single element and &lt; 2% of Carbon.                                       </a:t>
            </a:r>
            <a:r>
              <a:rPr lang="en-GB" sz="14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Table1 showing</a:t>
            </a:r>
          </a:p>
          <a:p>
            <a:pPr marL="36512" indent="0">
              <a:buFont typeface="Wingdings 2" pitchFamily="18" charset="2"/>
              <a:buNone/>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(for C &gt; 2 %           Cast Irons)</a:t>
            </a:r>
          </a:p>
          <a:p>
            <a:pPr>
              <a:buFont typeface="Wingdings" panose="05000000000000000000" pitchFamily="2" charset="2"/>
              <a:buChar cha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EN10020 classifies Steels according to 2 criteria;</a:t>
            </a:r>
          </a:p>
          <a:p>
            <a:pPr>
              <a:buFont typeface="Wingdings" panose="05000000000000000000" pitchFamily="2" charset="2"/>
              <a:buChar cha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‘Chemical composition’ &amp; ‘main quality classes’</a:t>
            </a:r>
          </a:p>
          <a:p>
            <a:pPr>
              <a:buFont typeface="Arial" panose="020B0604020202020204" pitchFamily="34" charset="0"/>
              <a:buChar cha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t>
            </a:r>
            <a:r>
              <a:rPr lang="en-GB" sz="2200" err="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a:t>
            </a:r>
            <a:r>
              <a:rPr lang="en-GB" sz="22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Classification by chemical composition</a:t>
            </a:r>
          </a:p>
          <a:p>
            <a:pPr>
              <a:buFont typeface="Courier New" panose="02070309020205020404" pitchFamily="49" charset="0"/>
              <a:buChar char="o"/>
              <a:defRPr/>
            </a:pP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Non Alloy Steels</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a:t>
            </a:r>
          </a:p>
          <a:p>
            <a:pPr marL="36512" indent="0">
              <a:buFont typeface="Wingdings 2" pitchFamily="18" charset="2"/>
              <a:buNone/>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Non of the limit values in Table 1 is reached.</a:t>
            </a:r>
          </a:p>
          <a:p>
            <a:pPr>
              <a:buFont typeface="Courier New" panose="02070309020205020404" pitchFamily="49" charset="0"/>
              <a:buChar char="o"/>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a:t>
            </a: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Stainless steels </a:t>
            </a:r>
          </a:p>
          <a:p>
            <a:pPr marL="36512" indent="0">
              <a:buFont typeface="Wingdings 2" pitchFamily="18" charset="2"/>
              <a:buNone/>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Cr ≥ 10,5% by weight and C ≤ 1,2% by weight.</a:t>
            </a:r>
          </a:p>
          <a:p>
            <a:pPr>
              <a:buFont typeface="Courier New" panose="02070309020205020404" pitchFamily="49" charset="0"/>
              <a:buChar char="o"/>
              <a:defRPr/>
            </a:pP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Other Alloy Steels</a:t>
            </a:r>
          </a:p>
          <a:p>
            <a:pPr marL="36512" indent="0">
              <a:buFont typeface="Wingdings 2" pitchFamily="18" charset="2"/>
              <a:buNone/>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Steels which are not Stainless steels but in which </a:t>
            </a:r>
          </a:p>
          <a:p>
            <a:pPr marL="36512" indent="0">
              <a:buFont typeface="Wingdings 2" pitchFamily="18" charset="2"/>
              <a:buNone/>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at least one of the values of Table 1 is reached.</a:t>
            </a:r>
          </a:p>
          <a:p>
            <a:pPr marL="36512" indent="0">
              <a:buFont typeface="Wingdings 2" pitchFamily="18" charset="2"/>
              <a:buNone/>
              <a:defRPr/>
            </a:pPr>
            <a:endPar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defRPr/>
            </a:pPr>
            <a:endPar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9699" name="Title 2">
            <a:extLst>
              <a:ext uri="{FF2B5EF4-FFF2-40B4-BE49-F238E27FC236}">
                <a16:creationId xmlns:a16="http://schemas.microsoft.com/office/drawing/2014/main" id="{FEC54EE0-F857-66A3-A69C-5D504E165FA1}"/>
              </a:ext>
            </a:extLst>
          </p:cNvPr>
          <p:cNvSpPr>
            <a:spLocks noGrp="1"/>
          </p:cNvSpPr>
          <p:nvPr>
            <p:ph type="title"/>
          </p:nvPr>
        </p:nvSpPr>
        <p:spPr>
          <a:xfrm>
            <a:off x="533400" y="304800"/>
            <a:ext cx="9220200" cy="457200"/>
          </a:xfrm>
          <a:ln/>
        </p:spPr>
        <p:txBody>
          <a:bodyPr/>
          <a:lstStyle/>
          <a:p>
            <a:r>
              <a:rPr lang="en-GB" altLang="fr-FR" sz="2800" b="0">
                <a:solidFill>
                  <a:srgbClr val="7030A0"/>
                </a:solidFill>
                <a:latin typeface="Cambria" panose="02040503050406030204" pitchFamily="18" charset="0"/>
              </a:rPr>
              <a:t>Classification of Steels - European standard EN10020 (I) </a:t>
            </a:r>
            <a:r>
              <a:rPr lang="en-GB" altLang="fr-FR" b="0">
                <a:solidFill>
                  <a:srgbClr val="7030A0"/>
                </a:solidFill>
                <a:latin typeface="Cambria" panose="02040503050406030204" pitchFamily="18" charset="0"/>
              </a:rPr>
              <a:t> </a:t>
            </a:r>
            <a:r>
              <a:rPr lang="en-GB" altLang="fr-FR" sz="2800">
                <a:solidFill>
                  <a:srgbClr val="7030A0"/>
                </a:solidFill>
                <a:latin typeface="Cambria" panose="02040503050406030204" pitchFamily="18" charset="0"/>
              </a:rPr>
              <a:t> </a:t>
            </a:r>
            <a:endParaRPr lang="en-US" altLang="en-US"/>
          </a:p>
        </p:txBody>
      </p:sp>
      <p:pic>
        <p:nvPicPr>
          <p:cNvPr id="29700" name="Picture 4">
            <a:extLst>
              <a:ext uri="{FF2B5EF4-FFF2-40B4-BE49-F238E27FC236}">
                <a16:creationId xmlns:a16="http://schemas.microsoft.com/office/drawing/2014/main" id="{5DF80B06-11C8-3DCE-4597-A8628CBC883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451600" y="1711325"/>
            <a:ext cx="3302000" cy="468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5">
            <a:extLst>
              <a:ext uri="{FF2B5EF4-FFF2-40B4-BE49-F238E27FC236}">
                <a16:creationId xmlns:a16="http://schemas.microsoft.com/office/drawing/2014/main" id="{81EAD24B-FB22-1D6F-953B-9B61D7B9D6A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4763" y="1382713"/>
            <a:ext cx="2166937"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Picture 6">
            <a:extLst>
              <a:ext uri="{FF2B5EF4-FFF2-40B4-BE49-F238E27FC236}">
                <a16:creationId xmlns:a16="http://schemas.microsoft.com/office/drawing/2014/main" id="{AFF2629F-DDF7-EC8D-CA4F-87C17156ED4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06625" y="1711325"/>
            <a:ext cx="311150"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1">
            <a:extLst>
              <a:ext uri="{FF2B5EF4-FFF2-40B4-BE49-F238E27FC236}">
                <a16:creationId xmlns:a16="http://schemas.microsoft.com/office/drawing/2014/main" id="{39043A55-9C85-EF6D-3C3C-F290CB33EF20}"/>
              </a:ext>
            </a:extLst>
          </p:cNvPr>
          <p:cNvSpPr>
            <a:spLocks noGrp="1"/>
          </p:cNvSpPr>
          <p:nvPr>
            <p:ph idx="1"/>
          </p:nvPr>
        </p:nvSpPr>
        <p:spPr>
          <a:xfrm>
            <a:off x="228600" y="914400"/>
            <a:ext cx="9525000" cy="5791200"/>
          </a:xfrm>
          <a:ln/>
        </p:spPr>
        <p:txBody>
          <a:bodyPr/>
          <a:lstStyle/>
          <a:p>
            <a:pPr>
              <a:buClr>
                <a:srgbClr val="0E100C"/>
              </a:buCl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(ii) </a:t>
            </a:r>
            <a:r>
              <a:rPr lang="en-GB" altLang="en-US" sz="2200" b="1">
                <a:solidFill>
                  <a:srgbClr val="1D2018"/>
                </a:solidFill>
                <a:latin typeface="Cambria" panose="02040503050406030204" pitchFamily="18" charset="0"/>
                <a:ea typeface="Cambria" panose="02040503050406030204" pitchFamily="18" charset="0"/>
                <a:cs typeface="Times New Roman" panose="02020603050405020304" pitchFamily="18" charset="0"/>
              </a:rPr>
              <a:t>Classification by main quality classes</a:t>
            </a:r>
          </a:p>
          <a:p>
            <a:pPr>
              <a:buClr>
                <a:srgbClr val="0E100C"/>
              </a:buClr>
              <a:buFont typeface="Wingdings 2" pitchFamily="18" charset="2"/>
              <a:buNone/>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Steels are classified in accordance to their main characteristics and main application properties into </a:t>
            </a: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Non Alloy (2)</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a:t>
            </a: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Stainless</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and </a:t>
            </a: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Other Alloy Steels (2)</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a:t>
            </a:r>
          </a:p>
          <a:p>
            <a:pPr>
              <a:buClr>
                <a:srgbClr val="0E100C"/>
              </a:buClr>
              <a:buFont typeface="Courier New" panose="02070309020205020404" pitchFamily="49" charset="0"/>
              <a:buChar char="o"/>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a:t>
            </a: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Non alloy quality steels</a:t>
            </a:r>
          </a:p>
          <a:p>
            <a:pPr>
              <a:buClr>
                <a:srgbClr val="0E100C"/>
              </a:buClr>
              <a:buFont typeface="Wingdings 2" pitchFamily="18" charset="2"/>
              <a:buNone/>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Steel grades which in general have specified property requirements (e.g.</a:t>
            </a:r>
          </a:p>
          <a:p>
            <a:pPr>
              <a:buClr>
                <a:srgbClr val="0E100C"/>
              </a:buClr>
              <a:buFont typeface="Wingdings 2" pitchFamily="18" charset="2"/>
              <a:buNone/>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toughness, grain size control and/or formability) </a:t>
            </a:r>
            <a:r>
              <a:rPr lang="en-GB" altLang="en-US" sz="1400">
                <a:solidFill>
                  <a:srgbClr val="1D2018"/>
                </a:solidFill>
                <a:latin typeface="Cambria" panose="02040503050406030204" pitchFamily="18" charset="0"/>
                <a:ea typeface="Cambria" panose="02040503050406030204" pitchFamily="18" charset="0"/>
                <a:cs typeface="Times New Roman" panose="02020603050405020304" pitchFamily="18" charset="0"/>
              </a:rPr>
              <a:t>(Non alloy electrical steels  : quality steels )</a:t>
            </a:r>
          </a:p>
          <a:p>
            <a:pPr>
              <a:buClr>
                <a:srgbClr val="0E100C"/>
              </a:buClr>
              <a:buFont typeface="Courier New" panose="02070309020205020404" pitchFamily="49" charset="0"/>
              <a:buChar char="o"/>
            </a:pPr>
            <a:r>
              <a:rPr lang="en-GB" altLang="en-US" sz="2200" i="1">
                <a:solidFill>
                  <a:srgbClr val="1D2018"/>
                </a:solidFill>
                <a:latin typeface="Cambria" panose="02040503050406030204" pitchFamily="18" charset="0"/>
                <a:ea typeface="Cambria" panose="02040503050406030204" pitchFamily="18" charset="0"/>
                <a:cs typeface="Times New Roman" panose="02020603050405020304" pitchFamily="18" charset="0"/>
              </a:rPr>
              <a:t>Non alloy special steels</a:t>
            </a:r>
          </a:p>
          <a:p>
            <a:pPr>
              <a:buClr>
                <a:srgbClr val="0E100C"/>
              </a:buClr>
              <a:buFont typeface="Wingdings 2" pitchFamily="18" charset="2"/>
              <a:buNone/>
            </a:pPr>
            <a:r>
              <a:rPr lang="en-GB" altLang="en-US" sz="1600">
                <a:solidFill>
                  <a:srgbClr val="1D2018"/>
                </a:solidFill>
                <a:latin typeface="Cambria" panose="02040503050406030204" pitchFamily="18" charset="0"/>
                <a:ea typeface="Cambria" panose="02040503050406030204" pitchFamily="18" charset="0"/>
              </a:rPr>
              <a:t>– Higher degree of cleanliness than quality steels</a:t>
            </a:r>
          </a:p>
          <a:p>
            <a:pPr>
              <a:buClr>
                <a:srgbClr val="0E100C"/>
              </a:buClr>
              <a:buFont typeface="Wingdings 2" pitchFamily="18" charset="2"/>
              <a:buNone/>
            </a:pPr>
            <a:r>
              <a:rPr lang="en-GB" altLang="en-US" sz="1600">
                <a:solidFill>
                  <a:srgbClr val="1D2018"/>
                </a:solidFill>
                <a:latin typeface="Cambria" panose="02040503050406030204" pitchFamily="18" charset="0"/>
                <a:ea typeface="Cambria" panose="02040503050406030204" pitchFamily="18" charset="0"/>
              </a:rPr>
              <a:t>– Specified minimum impact strength (in quenched and tempered condition)</a:t>
            </a:r>
          </a:p>
          <a:p>
            <a:pPr>
              <a:buClr>
                <a:srgbClr val="0E100C"/>
              </a:buClr>
              <a:buFont typeface="Wingdings 2" pitchFamily="18" charset="2"/>
              <a:buNone/>
            </a:pPr>
            <a:r>
              <a:rPr lang="en-GB" altLang="en-US" sz="1600">
                <a:solidFill>
                  <a:srgbClr val="1D2018"/>
                </a:solidFill>
                <a:latin typeface="Cambria" panose="02040503050406030204" pitchFamily="18" charset="0"/>
                <a:ea typeface="Cambria" panose="02040503050406030204" pitchFamily="18" charset="0"/>
              </a:rPr>
              <a:t>– Specified hardness</a:t>
            </a:r>
          </a:p>
          <a:p>
            <a:pPr>
              <a:buClr>
                <a:srgbClr val="0E100C"/>
              </a:buClr>
              <a:buFont typeface="Wingdings 2" pitchFamily="18" charset="2"/>
              <a:buNone/>
            </a:pPr>
            <a:r>
              <a:rPr lang="en-GB" altLang="en-US" sz="1600">
                <a:solidFill>
                  <a:srgbClr val="1D2018"/>
                </a:solidFill>
                <a:latin typeface="Cambria" panose="02040503050406030204" pitchFamily="18" charset="0"/>
                <a:ea typeface="Cambria" panose="02040503050406030204" pitchFamily="18" charset="0"/>
              </a:rPr>
              <a:t>– Particularly low contents of P and S (max. 0,020 wt-%) for high quality springs, tyre cord wire, etc.</a:t>
            </a:r>
          </a:p>
          <a:p>
            <a:pPr>
              <a:buClr>
                <a:srgbClr val="0E100C"/>
              </a:buClr>
              <a:buFont typeface="Wingdings 2" pitchFamily="18" charset="2"/>
              <a:buNone/>
            </a:pPr>
            <a:r>
              <a:rPr lang="en-GB" altLang="en-US" sz="1600">
                <a:solidFill>
                  <a:srgbClr val="1D2018"/>
                </a:solidFill>
                <a:latin typeface="Cambria" panose="02040503050406030204" pitchFamily="18" charset="0"/>
                <a:ea typeface="Cambria" panose="02040503050406030204" pitchFamily="18" charset="0"/>
              </a:rPr>
              <a:t>– Specified minimum impact strength (Charpy-V-notch test) @ -50 °C, &gt; 27 J for test pieces taken in the longitudinal direction or &gt; 16 J for test pieces taken in the transverse direction.</a:t>
            </a:r>
          </a:p>
          <a:p>
            <a:pPr>
              <a:buClr>
                <a:srgbClr val="0E100C"/>
              </a:buClr>
              <a:buFont typeface="Wingdings 2" pitchFamily="18" charset="2"/>
              <a:buNone/>
            </a:pPr>
            <a:r>
              <a:rPr lang="en-GB" altLang="en-US" sz="1600">
                <a:solidFill>
                  <a:srgbClr val="1D2018"/>
                </a:solidFill>
                <a:latin typeface="Cambria" panose="02040503050406030204" pitchFamily="18" charset="0"/>
                <a:ea typeface="Cambria" panose="02040503050406030204" pitchFamily="18" charset="0"/>
              </a:rPr>
              <a:t>– Steels for nuclear reactor use with specified Cu ≤ 0,10%, Co≤ 0,05%, V≤ 0,05%.</a:t>
            </a:r>
          </a:p>
          <a:p>
            <a:pPr>
              <a:buClr>
                <a:srgbClr val="0E100C"/>
              </a:buClr>
              <a:buFont typeface="Wingdings 2" pitchFamily="18" charset="2"/>
              <a:buNone/>
            </a:pPr>
            <a:r>
              <a:rPr lang="en-GB" altLang="en-US" sz="1600">
                <a:solidFill>
                  <a:srgbClr val="1D2018"/>
                </a:solidFill>
                <a:latin typeface="Cambria" panose="02040503050406030204" pitchFamily="18" charset="0"/>
                <a:ea typeface="Cambria" panose="02040503050406030204" pitchFamily="18" charset="0"/>
              </a:rPr>
              <a:t>– Specified electrical conductivity &gt; 9 S m/mm2</a:t>
            </a:r>
          </a:p>
          <a:p>
            <a:pPr>
              <a:buClr>
                <a:srgbClr val="0E100C"/>
              </a:buClr>
              <a:buFont typeface="Wingdings 2" pitchFamily="18" charset="2"/>
              <a:buNone/>
            </a:pPr>
            <a:r>
              <a:rPr lang="en-GB" altLang="en-US" sz="1600">
                <a:solidFill>
                  <a:srgbClr val="1D2018"/>
                </a:solidFill>
                <a:latin typeface="Cambria" panose="02040503050406030204" pitchFamily="18" charset="0"/>
                <a:ea typeface="Cambria" panose="02040503050406030204" pitchFamily="18" charset="0"/>
              </a:rPr>
              <a:t>– Precipitation hardening steels with C≥0,25% + pearlitic-ferritic structure + micro alloyed.</a:t>
            </a:r>
          </a:p>
          <a:p>
            <a:pPr>
              <a:buClr>
                <a:srgbClr val="0E100C"/>
              </a:buClr>
              <a:buFont typeface="Wingdings 2" pitchFamily="18" charset="2"/>
              <a:buNone/>
            </a:pPr>
            <a:r>
              <a:rPr lang="en-GB" altLang="en-US" sz="1600">
                <a:solidFill>
                  <a:srgbClr val="1D2018"/>
                </a:solidFill>
                <a:latin typeface="Cambria" panose="02040503050406030204" pitchFamily="18" charset="0"/>
                <a:ea typeface="Cambria" panose="02040503050406030204" pitchFamily="18" charset="0"/>
              </a:rPr>
              <a:t>– Prestressing steels.</a:t>
            </a:r>
            <a:endParaRPr altLang="en-US" sz="1600">
              <a:solidFill>
                <a:srgbClr val="1D2018"/>
              </a:solidFill>
              <a:latin typeface="Cambria" panose="02040503050406030204" pitchFamily="18" charset="0"/>
              <a:ea typeface="Cambria" panose="02040503050406030204" pitchFamily="18" charset="0"/>
            </a:endParaRPr>
          </a:p>
        </p:txBody>
      </p:sp>
      <p:sp>
        <p:nvSpPr>
          <p:cNvPr id="30723" name="Title 2">
            <a:extLst>
              <a:ext uri="{FF2B5EF4-FFF2-40B4-BE49-F238E27FC236}">
                <a16:creationId xmlns:a16="http://schemas.microsoft.com/office/drawing/2014/main" id="{5187F833-1873-A692-724A-79C86AE4FB54}"/>
              </a:ext>
            </a:extLst>
          </p:cNvPr>
          <p:cNvSpPr>
            <a:spLocks noGrp="1"/>
          </p:cNvSpPr>
          <p:nvPr>
            <p:ph type="title"/>
          </p:nvPr>
        </p:nvSpPr>
        <p:spPr>
          <a:xfrm>
            <a:off x="533400" y="304800"/>
            <a:ext cx="8915400" cy="457200"/>
          </a:xfrm>
          <a:ln/>
        </p:spPr>
        <p:txBody>
          <a:bodyPr/>
          <a:lstStyle/>
          <a:p>
            <a:r>
              <a:rPr lang="en-GB" altLang="fr-FR" sz="2800" b="0">
                <a:solidFill>
                  <a:srgbClr val="7030A0"/>
                </a:solidFill>
                <a:latin typeface="Cambria" panose="02040503050406030204" pitchFamily="18" charset="0"/>
              </a:rPr>
              <a:t>Classification of Steels - European standard EN10020 (II) </a:t>
            </a:r>
            <a:endParaRPr lang="en-US"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3A082B-98DD-5AE2-ECC4-D328DA2A33B9}"/>
              </a:ext>
            </a:extLst>
          </p:cNvPr>
          <p:cNvSpPr>
            <a:spLocks noGrp="1"/>
          </p:cNvSpPr>
          <p:nvPr>
            <p:ph idx="1"/>
          </p:nvPr>
        </p:nvSpPr>
        <p:spPr>
          <a:xfrm>
            <a:off x="381000" y="914400"/>
            <a:ext cx="9332913" cy="5791200"/>
          </a:xfrm>
        </p:spPr>
        <p:txBody>
          <a:bodyPr/>
          <a:lstStyle/>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Structure-Sensitive and Structure-Insensitive Properties</a:t>
            </a:r>
          </a:p>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Physical properties of Steel</a:t>
            </a:r>
          </a:p>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Mechanical properties of Steel</a:t>
            </a:r>
          </a:p>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Factors that influence Mechanical Properties of steel</a:t>
            </a:r>
          </a:p>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Dislocations and Plastic Deformation</a:t>
            </a:r>
          </a:p>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Stress-Strain Curve for Tensile Loading (ductile material)</a:t>
            </a:r>
          </a:p>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True and Engineering Stress &amp; Strain</a:t>
            </a:r>
          </a:p>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Ductility, Resilience &amp; Toughness from </a:t>
            </a:r>
            <a:r>
              <a:rPr lang="en-GB" sz="1800" b="1">
                <a:latin typeface="Symbol" panose="05050102010706020507" pitchFamily="18" charset="2"/>
                <a:ea typeface="Calibri" panose="020F0502020204030204" pitchFamily="34" charset="0"/>
                <a:cs typeface="Times New Roman" panose="02020603050405020304" pitchFamily="18" charset="0"/>
              </a:rPr>
              <a:t>s</a:t>
            </a:r>
            <a:r>
              <a:rPr lang="en-GB" sz="1800" b="1">
                <a:latin typeface="Calibri" panose="020F0502020204030204" pitchFamily="34" charset="0"/>
                <a:ea typeface="Calibri" panose="020F0502020204030204" pitchFamily="34" charset="0"/>
                <a:cs typeface="Times New Roman" panose="02020603050405020304" pitchFamily="18" charset="0"/>
              </a:rPr>
              <a:t> - </a:t>
            </a:r>
            <a:r>
              <a:rPr lang="en-GB" sz="1800" b="1">
                <a:latin typeface="Symbol" panose="05050102010706020507" pitchFamily="18" charset="2"/>
                <a:ea typeface="Calibri" panose="020F0502020204030204" pitchFamily="34" charset="0"/>
                <a:cs typeface="Times New Roman" panose="02020603050405020304" pitchFamily="18" charset="0"/>
              </a:rPr>
              <a:t>e</a:t>
            </a:r>
            <a:r>
              <a:rPr lang="en-GB" sz="1800">
                <a:solidFill>
                  <a:schemeClr val="accent1">
                    <a:lumMod val="50000"/>
                  </a:schemeClr>
                </a:solidFill>
                <a:latin typeface="Cambria" panose="02040503050406030204" pitchFamily="18" charset="0"/>
                <a:ea typeface="Cambria" panose="02040503050406030204" pitchFamily="18" charset="0"/>
              </a:rPr>
              <a:t> curve</a:t>
            </a:r>
          </a:p>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Influence of Temperature &amp; Strain Rate on Strength</a:t>
            </a:r>
          </a:p>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Creep &amp; Graphitization in ferrous metals</a:t>
            </a:r>
          </a:p>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Toughness &amp; Hardness testing</a:t>
            </a:r>
          </a:p>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Mechanisms for Strengthening of Metals</a:t>
            </a:r>
          </a:p>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Classification of Steels - European standard EN10020   </a:t>
            </a:r>
          </a:p>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Designation of Steels according to EN 10027-1:2016</a:t>
            </a:r>
          </a:p>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Designation of Steels according to Chemical Composition</a:t>
            </a:r>
          </a:p>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Classification of Stainless Steels</a:t>
            </a:r>
          </a:p>
          <a:p>
            <a:pPr>
              <a:buFont typeface="Wingdings" panose="05000000000000000000" pitchFamily="2" charset="2"/>
              <a:buChar char="Ø"/>
              <a:defRPr/>
            </a:pPr>
            <a:r>
              <a:rPr lang="en-GB" sz="1800">
                <a:solidFill>
                  <a:schemeClr val="accent1">
                    <a:lumMod val="50000"/>
                  </a:schemeClr>
                </a:solidFill>
                <a:latin typeface="Cambria" panose="02040503050406030204" pitchFamily="18" charset="0"/>
                <a:ea typeface="Cambria" panose="02040503050406030204" pitchFamily="18" charset="0"/>
              </a:rPr>
              <a:t>Delivery Conditions of Steel products</a:t>
            </a:r>
          </a:p>
        </p:txBody>
      </p:sp>
      <p:sp>
        <p:nvSpPr>
          <p:cNvPr id="13315" name="Title 2">
            <a:extLst>
              <a:ext uri="{FF2B5EF4-FFF2-40B4-BE49-F238E27FC236}">
                <a16:creationId xmlns:a16="http://schemas.microsoft.com/office/drawing/2014/main" id="{584ED14A-B961-8D82-9B13-2270A6B4D2AF}"/>
              </a:ext>
            </a:extLst>
          </p:cNvPr>
          <p:cNvSpPr>
            <a:spLocks noGrp="1"/>
          </p:cNvSpPr>
          <p:nvPr>
            <p:ph type="title"/>
          </p:nvPr>
        </p:nvSpPr>
        <p:spPr>
          <a:xfrm>
            <a:off x="1905000" y="304800"/>
            <a:ext cx="1838325" cy="381000"/>
          </a:xfrm>
          <a:ln/>
        </p:spPr>
        <p:txBody>
          <a:bodyPr/>
          <a:lstStyle/>
          <a:p>
            <a:r>
              <a:rPr lang="en-GB" altLang="en-US" sz="2800" b="0">
                <a:solidFill>
                  <a:srgbClr val="7030A0"/>
                </a:solidFill>
                <a:latin typeface="Cambria" panose="02040503050406030204" pitchFamily="18" charset="0"/>
              </a:rPr>
              <a:t>Content</a:t>
            </a:r>
            <a:endParaRPr lang="en-US" altLang="en-US" sz="2800" b="0">
              <a:solidFill>
                <a:srgbClr val="7030A0"/>
              </a:solidFill>
              <a:latin typeface="Cambria" panose="020405030504060302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8E35CD2-FF81-5078-1F92-7733CCEB4F91}"/>
              </a:ext>
            </a:extLst>
          </p:cNvPr>
          <p:cNvSpPr>
            <a:spLocks noGrp="1"/>
          </p:cNvSpPr>
          <p:nvPr>
            <p:ph idx="1"/>
          </p:nvPr>
        </p:nvSpPr>
        <p:spPr>
          <a:xfrm>
            <a:off x="228600" y="609600"/>
            <a:ext cx="9525000" cy="6172200"/>
          </a:xfrm>
        </p:spPr>
        <p:txBody>
          <a:bodyPr/>
          <a:lstStyle/>
          <a:p>
            <a:pP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a:t>
            </a:r>
            <a:r>
              <a:rPr lang="en-GB" sz="20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Classification by main quality classes (continued)</a:t>
            </a:r>
            <a:endPar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defRPr/>
            </a:pP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Stainless Steels </a:t>
            </a:r>
          </a:p>
          <a:p>
            <a:pPr marL="36512" indent="0">
              <a:buFont typeface="Wingdings 2" pitchFamily="18" charset="2"/>
              <a:buNone/>
              <a:defRPr/>
            </a:pPr>
            <a:r>
              <a:rPr lang="en-GB" sz="2200">
                <a:solidFill>
                  <a:schemeClr val="tx2">
                    <a:lumMod val="50000"/>
                  </a:schemeClr>
                </a:solidFill>
                <a:latin typeface="Cambria" panose="02040503050406030204" pitchFamily="18" charset="0"/>
                <a:ea typeface="Cambria" panose="02040503050406030204" pitchFamily="18" charset="0"/>
              </a:rPr>
              <a:t>They are subdivided further according to the following criteria :</a:t>
            </a:r>
          </a:p>
          <a:p>
            <a:pPr>
              <a:buFont typeface="Courier New" panose="02070309020205020404" pitchFamily="49" charset="0"/>
              <a:buChar char="o"/>
              <a:defRPr/>
            </a:pPr>
            <a:r>
              <a:rPr lang="fr-FR" sz="2200">
                <a:solidFill>
                  <a:schemeClr val="tx2">
                    <a:lumMod val="50000"/>
                  </a:schemeClr>
                </a:solidFill>
                <a:latin typeface="Cambria" panose="02040503050406030204" pitchFamily="18" charset="0"/>
                <a:ea typeface="Cambria" panose="02040503050406030204" pitchFamily="18" charset="0"/>
              </a:rPr>
              <a:t>Nickel content; Ni &lt; 2,5 </a:t>
            </a:r>
            <a:r>
              <a:rPr lang="fr-FR" sz="2200" err="1">
                <a:solidFill>
                  <a:schemeClr val="tx2">
                    <a:lumMod val="50000"/>
                  </a:schemeClr>
                </a:solidFill>
                <a:latin typeface="Cambria" panose="02040503050406030204" pitchFamily="18" charset="0"/>
                <a:ea typeface="Cambria" panose="02040503050406030204" pitchFamily="18" charset="0"/>
              </a:rPr>
              <a:t>wt</a:t>
            </a:r>
            <a:r>
              <a:rPr lang="fr-FR" sz="2200">
                <a:solidFill>
                  <a:schemeClr val="tx2">
                    <a:lumMod val="50000"/>
                  </a:schemeClr>
                </a:solidFill>
                <a:latin typeface="Cambria" panose="02040503050406030204" pitchFamily="18" charset="0"/>
                <a:ea typeface="Cambria" panose="02040503050406030204" pitchFamily="18" charset="0"/>
              </a:rPr>
              <a:t>-% or Ni ≥ 2,5 </a:t>
            </a:r>
            <a:r>
              <a:rPr lang="fr-FR" sz="2200" err="1">
                <a:solidFill>
                  <a:schemeClr val="tx2">
                    <a:lumMod val="50000"/>
                  </a:schemeClr>
                </a:solidFill>
                <a:latin typeface="Cambria" panose="02040503050406030204" pitchFamily="18" charset="0"/>
                <a:ea typeface="Cambria" panose="02040503050406030204" pitchFamily="18" charset="0"/>
              </a:rPr>
              <a:t>wt</a:t>
            </a:r>
            <a:r>
              <a:rPr lang="fr-FR" sz="2200">
                <a:solidFill>
                  <a:schemeClr val="tx2">
                    <a:lumMod val="50000"/>
                  </a:schemeClr>
                </a:solidFill>
                <a:latin typeface="Cambria" panose="02040503050406030204" pitchFamily="18" charset="0"/>
                <a:ea typeface="Cambria" panose="02040503050406030204" pitchFamily="18" charset="0"/>
              </a:rPr>
              <a:t>-%.</a:t>
            </a:r>
          </a:p>
          <a:p>
            <a:pPr>
              <a:buFont typeface="Courier New" panose="02070309020205020404" pitchFamily="49" charset="0"/>
              <a:buChar char="o"/>
              <a:defRPr/>
            </a:pPr>
            <a:r>
              <a:rPr lang="en-GB" sz="2200">
                <a:solidFill>
                  <a:schemeClr val="tx2">
                    <a:lumMod val="50000"/>
                  </a:schemeClr>
                </a:solidFill>
                <a:latin typeface="Cambria" panose="02040503050406030204" pitchFamily="18" charset="0"/>
                <a:ea typeface="Cambria" panose="02040503050406030204" pitchFamily="18" charset="0"/>
              </a:rPr>
              <a:t> Main property; Corrosion resisting, or Heat resisting or, Creep resisting.</a:t>
            </a:r>
          </a:p>
          <a:p>
            <a:pPr>
              <a:defRPr/>
            </a:pPr>
            <a:r>
              <a:rPr lang="en-GB" sz="2200" i="1">
                <a:solidFill>
                  <a:schemeClr val="tx2">
                    <a:lumMod val="50000"/>
                  </a:schemeClr>
                </a:solidFill>
                <a:latin typeface="Cambria" panose="02040503050406030204" pitchFamily="18" charset="0"/>
                <a:ea typeface="Cambria" panose="02040503050406030204" pitchFamily="18" charset="0"/>
              </a:rPr>
              <a:t>Other Alloy Quality steels</a:t>
            </a:r>
          </a:p>
          <a:p>
            <a:pPr marL="36512" indent="0">
              <a:buFont typeface="Wingdings 2" pitchFamily="18" charset="2"/>
              <a:buNone/>
              <a:defRPr/>
            </a:pPr>
            <a:r>
              <a:rPr lang="en-GB" sz="2200">
                <a:solidFill>
                  <a:schemeClr val="tx2">
                    <a:lumMod val="50000"/>
                  </a:schemeClr>
                </a:solidFill>
                <a:latin typeface="Cambria" panose="02040503050406030204" pitchFamily="18" charset="0"/>
                <a:ea typeface="Cambria" panose="02040503050406030204" pitchFamily="18" charset="0"/>
              </a:rPr>
              <a:t>Alloy quality steels for which requirements exist with regard to toughness, grain size control and/or formability. Not generally intended for quenching and tempering or for surface hardening and which includes:</a:t>
            </a:r>
          </a:p>
          <a:p>
            <a:pPr marL="36512" indent="0">
              <a:buFont typeface="Wingdings 2" pitchFamily="18" charset="2"/>
              <a:buNone/>
              <a:defRPr/>
            </a:pPr>
            <a:r>
              <a:rPr lang="en-GB" sz="1600">
                <a:solidFill>
                  <a:schemeClr val="tx2">
                    <a:lumMod val="50000"/>
                  </a:schemeClr>
                </a:solidFill>
                <a:latin typeface="Cambria" panose="02040503050406030204" pitchFamily="18" charset="0"/>
                <a:ea typeface="Cambria" panose="02040503050406030204" pitchFamily="18" charset="0"/>
              </a:rPr>
              <a:t>–. specified minimum yield strength &lt; 380 N/mm2 for thickness  16 mm.</a:t>
            </a:r>
          </a:p>
          <a:p>
            <a:pPr marL="36512" indent="0">
              <a:buFont typeface="Wingdings 2" pitchFamily="18" charset="2"/>
              <a:buNone/>
              <a:defRPr/>
            </a:pPr>
            <a:r>
              <a:rPr lang="en-GB" sz="1600">
                <a:solidFill>
                  <a:schemeClr val="tx2">
                    <a:lumMod val="50000"/>
                  </a:schemeClr>
                </a:solidFill>
                <a:latin typeface="Cambria" panose="02040503050406030204" pitchFamily="18" charset="0"/>
                <a:ea typeface="Cambria" panose="02040503050406030204" pitchFamily="18" charset="0"/>
              </a:rPr>
              <a:t>-  weldable fine grained structural steels.</a:t>
            </a:r>
          </a:p>
          <a:p>
            <a:pPr marL="36512" indent="0">
              <a:buFont typeface="Wingdings 2" pitchFamily="18" charset="2"/>
              <a:buNone/>
              <a:defRPr/>
            </a:pPr>
            <a:r>
              <a:rPr lang="en-GB" sz="1600">
                <a:solidFill>
                  <a:schemeClr val="tx2">
                    <a:lumMod val="50000"/>
                  </a:schemeClr>
                </a:solidFill>
                <a:latin typeface="Cambria" panose="02040503050406030204" pitchFamily="18" charset="0"/>
                <a:ea typeface="Cambria" panose="02040503050406030204" pitchFamily="18" charset="0"/>
              </a:rPr>
              <a:t>– alloy steels for rails, sheet piling and mining frames.</a:t>
            </a:r>
          </a:p>
          <a:p>
            <a:pPr marL="36512" indent="0">
              <a:buFont typeface="Wingdings 2" pitchFamily="18" charset="2"/>
              <a:buNone/>
              <a:defRPr/>
            </a:pPr>
            <a:r>
              <a:rPr lang="en-GB" sz="1600">
                <a:solidFill>
                  <a:schemeClr val="tx2">
                    <a:lumMod val="50000"/>
                  </a:schemeClr>
                </a:solidFill>
                <a:latin typeface="Cambria" panose="02040503050406030204" pitchFamily="18" charset="0"/>
                <a:ea typeface="Cambria" panose="02040503050406030204" pitchFamily="18" charset="0"/>
              </a:rPr>
              <a:t>– A.s. for hot or cold rolled flat products for severe cold forming applications(refining) and dual phase steel.</a:t>
            </a:r>
          </a:p>
          <a:p>
            <a:pPr marL="36512" indent="0">
              <a:buFont typeface="Wingdings 2" pitchFamily="18" charset="2"/>
              <a:buNone/>
              <a:defRPr/>
            </a:pPr>
            <a:r>
              <a:rPr lang="en-GB" sz="1600">
                <a:solidFill>
                  <a:schemeClr val="tx2">
                    <a:lumMod val="50000"/>
                  </a:schemeClr>
                </a:solidFill>
                <a:latin typeface="Cambria" panose="02040503050406030204" pitchFamily="18" charset="0"/>
                <a:ea typeface="Cambria" panose="02040503050406030204" pitchFamily="18" charset="0"/>
              </a:rPr>
              <a:t>- specified minimum impact strength on Charpy-V-notch test pieces at - 50 °C  27 J (both direction)</a:t>
            </a:r>
          </a:p>
          <a:p>
            <a:pPr marL="36512" indent="0">
              <a:buFont typeface="Wingdings 2" pitchFamily="18" charset="2"/>
              <a:buNone/>
              <a:defRPr/>
            </a:pPr>
            <a:r>
              <a:rPr lang="en-GB" sz="1600">
                <a:solidFill>
                  <a:schemeClr val="tx2">
                    <a:lumMod val="50000"/>
                  </a:schemeClr>
                </a:solidFill>
                <a:latin typeface="Cambria" panose="02040503050406030204" pitchFamily="18" charset="0"/>
                <a:ea typeface="Cambria" panose="02040503050406030204" pitchFamily="18" charset="0"/>
              </a:rPr>
              <a:t>- Steels with only Cu-alloying specified &amp; Alloy electrical steels ( improve electrical and magnetic props.) </a:t>
            </a:r>
          </a:p>
          <a:p>
            <a:pPr>
              <a:buClr>
                <a:srgbClr val="39412F">
                  <a:lumMod val="25000"/>
                </a:srgbClr>
              </a:buClr>
              <a:defRPr/>
            </a:pPr>
            <a:r>
              <a:rPr lang="en-GB" sz="2200" i="1">
                <a:solidFill>
                  <a:srgbClr val="39412F">
                    <a:lumMod val="50000"/>
                  </a:srgbClr>
                </a:solidFill>
                <a:latin typeface="Cambria" panose="02040503050406030204" pitchFamily="18" charset="0"/>
                <a:ea typeface="Cambria" panose="02040503050406030204" pitchFamily="18" charset="0"/>
              </a:rPr>
              <a:t>Other Alloy Special steels: </a:t>
            </a:r>
            <a:r>
              <a:rPr lang="en-GB" sz="1600">
                <a:solidFill>
                  <a:srgbClr val="39412F">
                    <a:lumMod val="50000"/>
                  </a:srgbClr>
                </a:solidFill>
                <a:latin typeface="Cambria" panose="02040503050406030204" pitchFamily="18" charset="0"/>
                <a:ea typeface="Cambria" panose="02040503050406030204" pitchFamily="18" charset="0"/>
              </a:rPr>
              <a:t>include alloy engineering steels and alloy steels for pressure vessels, bearing steels, tool steels, high-speed steels, and steels with special physical properties such as </a:t>
            </a:r>
            <a:r>
              <a:rPr lang="en-GB" sz="1600" err="1">
                <a:solidFill>
                  <a:srgbClr val="39412F">
                    <a:lumMod val="50000"/>
                  </a:srgbClr>
                </a:solidFill>
                <a:latin typeface="Cambria" panose="02040503050406030204" pitchFamily="18" charset="0"/>
                <a:ea typeface="Cambria" panose="02040503050406030204" pitchFamily="18" charset="0"/>
              </a:rPr>
              <a:t>ferritic</a:t>
            </a:r>
            <a:r>
              <a:rPr lang="en-GB" sz="1600">
                <a:solidFill>
                  <a:srgbClr val="39412F">
                    <a:lumMod val="50000"/>
                  </a:srgbClr>
                </a:solidFill>
                <a:latin typeface="Cambria" panose="02040503050406030204" pitchFamily="18" charset="0"/>
                <a:ea typeface="Cambria" panose="02040503050406030204" pitchFamily="18" charset="0"/>
              </a:rPr>
              <a:t>-nickel steels with controlled expansion coefficient, or electrical resistance steels.</a:t>
            </a:r>
            <a:endParaRPr sz="1600">
              <a:solidFill>
                <a:schemeClr val="tx2">
                  <a:lumMod val="50000"/>
                </a:schemeClr>
              </a:solidFill>
              <a:latin typeface="Cambria" panose="02040503050406030204" pitchFamily="18" charset="0"/>
              <a:ea typeface="Cambria" panose="02040503050406030204" pitchFamily="18" charset="0"/>
            </a:endParaRPr>
          </a:p>
        </p:txBody>
      </p:sp>
      <p:sp>
        <p:nvSpPr>
          <p:cNvPr id="31747" name="Title 2">
            <a:extLst>
              <a:ext uri="{FF2B5EF4-FFF2-40B4-BE49-F238E27FC236}">
                <a16:creationId xmlns:a16="http://schemas.microsoft.com/office/drawing/2014/main" id="{313224D1-C568-C048-779A-DFC70EE1DAC0}"/>
              </a:ext>
            </a:extLst>
          </p:cNvPr>
          <p:cNvSpPr>
            <a:spLocks noGrp="1"/>
          </p:cNvSpPr>
          <p:nvPr>
            <p:ph type="title"/>
          </p:nvPr>
        </p:nvSpPr>
        <p:spPr>
          <a:xfrm>
            <a:off x="685800" y="228600"/>
            <a:ext cx="8915400" cy="533400"/>
          </a:xfrm>
          <a:ln/>
        </p:spPr>
        <p:txBody>
          <a:bodyPr/>
          <a:lstStyle/>
          <a:p>
            <a:r>
              <a:rPr lang="en-GB" altLang="fr-FR" sz="2800" b="0">
                <a:solidFill>
                  <a:srgbClr val="7030A0"/>
                </a:solidFill>
                <a:latin typeface="Cambria" panose="02040503050406030204" pitchFamily="18" charset="0"/>
              </a:rPr>
              <a:t>Classification of Steels - European standard EN10020 (III) </a:t>
            </a:r>
            <a:endParaRPr lang="en-US"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5778F75-81B4-F751-A00B-96E8021FDF25}"/>
              </a:ext>
            </a:extLst>
          </p:cNvPr>
          <p:cNvSpPr>
            <a:spLocks noGrp="1"/>
          </p:cNvSpPr>
          <p:nvPr>
            <p:ph idx="1"/>
          </p:nvPr>
        </p:nvSpPr>
        <p:spPr>
          <a:xfrm>
            <a:off x="152400" y="762000"/>
            <a:ext cx="9753600" cy="6019800"/>
          </a:xfrm>
        </p:spPr>
        <p:txBody>
          <a:bodyPr/>
          <a:lstStyle/>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Designations of Non alloy quality steels which shows the </a:t>
            </a: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application and the mechanical or physical properties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of the steels. The configuration consist of 3 groups of symbols, as follows;</a:t>
            </a:r>
          </a:p>
          <a:p>
            <a:pPr marL="36512" indent="0" algn="just">
              <a:buFont typeface="Wingdings 2" pitchFamily="18" charset="2"/>
              <a:buNone/>
              <a:defRPr/>
            </a:pPr>
            <a:endPar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marL="36512" indent="0" algn="just">
              <a:buFont typeface="Wingdings 2" pitchFamily="18" charset="2"/>
              <a:buNone/>
              <a:defRPr/>
            </a:pPr>
            <a:endPar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marL="36512" indent="0" algn="just">
              <a:buFont typeface="Wingdings 2" pitchFamily="18" charset="2"/>
              <a:buNone/>
              <a:defRPr/>
            </a:pPr>
            <a:r>
              <a:rPr lang="en-GB" sz="18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Main Symbol: </a:t>
            </a:r>
            <a:r>
              <a:rPr lang="en-GB" sz="18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G= casting produced</a:t>
            </a:r>
            <a:r>
              <a:rPr lang="en-GB" sz="18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 </a:t>
            </a:r>
            <a:r>
              <a:rPr sz="1800">
                <a:solidFill>
                  <a:schemeClr val="bg2">
                    <a:lumMod val="10000"/>
                  </a:schemeClr>
                </a:solidFill>
                <a:latin typeface="Cambria" panose="02040503050406030204" pitchFamily="18" charset="0"/>
                <a:ea typeface="Cambria" panose="02040503050406030204" pitchFamily="18" charset="0"/>
              </a:rPr>
              <a:t>S = Structural steels or can be P = Steels for pressure vessel construction or, L = </a:t>
            </a:r>
            <a:r>
              <a:rPr lang="en-GB" sz="1800">
                <a:solidFill>
                  <a:schemeClr val="bg2">
                    <a:lumMod val="10000"/>
                  </a:schemeClr>
                </a:solidFill>
                <a:latin typeface="Cambria" panose="02040503050406030204" pitchFamily="18" charset="0"/>
                <a:ea typeface="Cambria" panose="02040503050406030204" pitchFamily="18" charset="0"/>
              </a:rPr>
              <a:t>Steel for pipe and tubes </a:t>
            </a:r>
            <a:r>
              <a:rPr sz="1800">
                <a:solidFill>
                  <a:schemeClr val="bg2">
                    <a:lumMod val="10000"/>
                  </a:schemeClr>
                </a:solidFill>
                <a:latin typeface="Cambria" panose="02040503050406030204" pitchFamily="18" charset="0"/>
                <a:ea typeface="Cambria" panose="02040503050406030204" pitchFamily="18" charset="0"/>
              </a:rPr>
              <a:t>or, E = Engineering steels or, B = Steel for reinforced concrete or, Y = Prestressing steels or, R = Steels for rails or, H = </a:t>
            </a:r>
            <a:r>
              <a:rPr lang="en-GB" sz="1800">
                <a:solidFill>
                  <a:schemeClr val="bg2">
                    <a:lumMod val="10000"/>
                  </a:schemeClr>
                </a:solidFill>
                <a:latin typeface="Cambria" panose="02040503050406030204" pitchFamily="18" charset="0"/>
                <a:ea typeface="Cambria" panose="02040503050406030204" pitchFamily="18" charset="0"/>
              </a:rPr>
              <a:t>High Tensile Strength Flat products </a:t>
            </a:r>
            <a:r>
              <a:rPr sz="1800">
                <a:solidFill>
                  <a:schemeClr val="bg2">
                    <a:lumMod val="10000"/>
                  </a:schemeClr>
                </a:solidFill>
                <a:latin typeface="Cambria" panose="02040503050406030204" pitchFamily="18" charset="0"/>
                <a:ea typeface="Cambria" panose="02040503050406030204" pitchFamily="18" charset="0"/>
              </a:rPr>
              <a:t>or, D = </a:t>
            </a:r>
            <a:r>
              <a:rPr lang="en-GB" sz="1800">
                <a:solidFill>
                  <a:schemeClr val="bg2">
                    <a:lumMod val="10000"/>
                  </a:schemeClr>
                </a:solidFill>
                <a:latin typeface="Cambria" panose="02040503050406030204" pitchFamily="18" charset="0"/>
                <a:ea typeface="Cambria" panose="02040503050406030204" pitchFamily="18" charset="0"/>
              </a:rPr>
              <a:t>Flat Products for Cold Forming </a:t>
            </a:r>
            <a:r>
              <a:rPr sz="1800">
                <a:solidFill>
                  <a:schemeClr val="bg2">
                    <a:lumMod val="10000"/>
                  </a:schemeClr>
                </a:solidFill>
                <a:latin typeface="Cambria" panose="02040503050406030204" pitchFamily="18" charset="0"/>
                <a:ea typeface="Cambria" panose="02040503050406030204" pitchFamily="18" charset="0"/>
              </a:rPr>
              <a:t>or, T = Tinmill Products or, M = Electrical Steel.</a:t>
            </a:r>
          </a:p>
          <a:p>
            <a:pPr>
              <a:defRPr/>
            </a:pPr>
            <a:r>
              <a:rPr lang="en-GB" sz="18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nnn = specified minimum yield strength in MPa for the smallest thickness range</a:t>
            </a:r>
          </a:p>
          <a:p>
            <a:pPr>
              <a:buFont typeface="Courier New" panose="02070309020205020404" pitchFamily="49" charset="0"/>
              <a:buChar char="o"/>
              <a:defRPr/>
            </a:pPr>
            <a:r>
              <a:rPr lang="en-GB" sz="18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For the Additional symbols:‘J2’, ‘K2’, ‘JR’, and ‘JO’ denote the material toughness in relation to the Charpy impact or ‘V’ notch test methodology in Joules and the Test Temperature.</a:t>
            </a:r>
          </a:p>
          <a:p>
            <a:pPr>
              <a:buFont typeface="Courier New" panose="02070309020205020404" pitchFamily="49" charset="0"/>
              <a:buChar char="o"/>
              <a:defRPr/>
            </a:pPr>
            <a:r>
              <a:rPr lang="en-GB" sz="18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‘W’ is weathering steel (atmospheric corrosion-resistant).</a:t>
            </a:r>
          </a:p>
          <a:p>
            <a:pPr>
              <a:buFont typeface="Courier New" panose="02070309020205020404" pitchFamily="49" charset="0"/>
              <a:buChar char="o"/>
              <a:defRPr/>
            </a:pPr>
            <a:r>
              <a:rPr lang="en-GB" sz="18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Ex. S 355 J 2 Z15 +M : Structural steel , min. yield strength 355MPa, min. toughness 27J, test temperature -20 degrees C, min.15% striction and thermomechanically formed.</a:t>
            </a:r>
          </a:p>
          <a:p>
            <a:pPr>
              <a:buFont typeface="Courier New" panose="02070309020205020404" pitchFamily="49" charset="0"/>
              <a:buChar char="o"/>
              <a:defRPr/>
            </a:pPr>
            <a:r>
              <a:rPr lang="en-GB" sz="18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 355 J 2 G1 W is a weather-resistant structural steel. By adding Cr, Cu and Ni, formed oxide layers stick firmly to the workpiece surface preventing  further corrosion of the steel.</a:t>
            </a:r>
          </a:p>
          <a:p>
            <a:pPr>
              <a:buFont typeface="Courier New" panose="02070309020205020404" pitchFamily="49" charset="0"/>
              <a:buChar char="o"/>
              <a:defRPr/>
            </a:pPr>
            <a:r>
              <a:rPr lang="en-GB" sz="18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For further details please refer to: </a:t>
            </a:r>
            <a:r>
              <a:rPr lang="en-GB" sz="18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hlinkClick r:id="rId2"/>
              </a:rPr>
              <a:t>https://en.wikipedia.org/wiki/Steel_grades</a:t>
            </a:r>
            <a:r>
              <a:rPr lang="en-GB" sz="18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t>
            </a:r>
          </a:p>
        </p:txBody>
      </p:sp>
      <p:sp>
        <p:nvSpPr>
          <p:cNvPr id="32771" name="Title 2">
            <a:extLst>
              <a:ext uri="{FF2B5EF4-FFF2-40B4-BE49-F238E27FC236}">
                <a16:creationId xmlns:a16="http://schemas.microsoft.com/office/drawing/2014/main" id="{ABCF27CD-ABC5-B711-778B-3DC3C9A181A7}"/>
              </a:ext>
            </a:extLst>
          </p:cNvPr>
          <p:cNvSpPr>
            <a:spLocks noGrp="1"/>
          </p:cNvSpPr>
          <p:nvPr>
            <p:ph type="title"/>
          </p:nvPr>
        </p:nvSpPr>
        <p:spPr>
          <a:xfrm>
            <a:off x="457200" y="228600"/>
            <a:ext cx="8686800" cy="457200"/>
          </a:xfrm>
          <a:ln/>
        </p:spPr>
        <p:txBody>
          <a:bodyPr/>
          <a:lstStyle/>
          <a:p>
            <a:r>
              <a:rPr lang="en-GB" altLang="fr-FR" sz="2800" b="0">
                <a:solidFill>
                  <a:srgbClr val="7030A0"/>
                </a:solidFill>
                <a:latin typeface="Cambria" panose="02040503050406030204" pitchFamily="18" charset="0"/>
              </a:rPr>
              <a:t>Designation of Steels according to EN 10027-1:2016</a:t>
            </a:r>
            <a:endParaRPr lang="en-US" altLang="en-US" sz="2800"/>
          </a:p>
        </p:txBody>
      </p:sp>
      <p:graphicFrame>
        <p:nvGraphicFramePr>
          <p:cNvPr id="4" name="Table 3">
            <a:extLst>
              <a:ext uri="{FF2B5EF4-FFF2-40B4-BE49-F238E27FC236}">
                <a16:creationId xmlns:a16="http://schemas.microsoft.com/office/drawing/2014/main" id="{C85EC147-00BF-1B4C-2DC5-5FA4A7919F72}"/>
              </a:ext>
            </a:extLst>
          </p:cNvPr>
          <p:cNvGraphicFramePr>
            <a:graphicFrameLocks noGrp="1"/>
          </p:cNvGraphicFramePr>
          <p:nvPr/>
        </p:nvGraphicFramePr>
        <p:xfrm>
          <a:off x="1981200" y="1905000"/>
          <a:ext cx="6324600" cy="212725"/>
        </p:xfrm>
        <a:graphic>
          <a:graphicData uri="http://schemas.openxmlformats.org/drawingml/2006/table">
            <a:tbl>
              <a:tblPr firstRow="1" firstCol="1" bandRow="1"/>
              <a:tblGrid>
                <a:gridCol w="1314203">
                  <a:extLst>
                    <a:ext uri="{9D8B030D-6E8A-4147-A177-3AD203B41FA5}">
                      <a16:colId xmlns:a16="http://schemas.microsoft.com/office/drawing/2014/main" val="3366557810"/>
                    </a:ext>
                  </a:extLst>
                </a:gridCol>
                <a:gridCol w="1807029">
                  <a:extLst>
                    <a:ext uri="{9D8B030D-6E8A-4147-A177-3AD203B41FA5}">
                      <a16:colId xmlns:a16="http://schemas.microsoft.com/office/drawing/2014/main" val="3762410589"/>
                    </a:ext>
                  </a:extLst>
                </a:gridCol>
                <a:gridCol w="3203368">
                  <a:extLst>
                    <a:ext uri="{9D8B030D-6E8A-4147-A177-3AD203B41FA5}">
                      <a16:colId xmlns:a16="http://schemas.microsoft.com/office/drawing/2014/main" val="153796780"/>
                    </a:ext>
                  </a:extLst>
                </a:gridCol>
              </a:tblGrid>
              <a:tr h="212725">
                <a:tc>
                  <a:txBody>
                    <a:bodyPr/>
                    <a:lstStyle/>
                    <a:p>
                      <a:pPr>
                        <a:spcAft>
                          <a:spcPts val="0"/>
                        </a:spcAft>
                      </a:pPr>
                      <a:r>
                        <a:rPr lang="en-GB" sz="1400" dirty="0">
                          <a:solidFill>
                            <a:schemeClr val="bg2">
                              <a:lumMod val="10000"/>
                            </a:schemeClr>
                          </a:solidFill>
                          <a:effectLst/>
                          <a:latin typeface="Cambria" panose="02040503050406030204" pitchFamily="18" charset="0"/>
                          <a:ea typeface="Cambria" panose="02040503050406030204" pitchFamily="18" charset="0"/>
                          <a:cs typeface="Calibri" panose="020F0502020204030204" pitchFamily="34" charset="0"/>
                        </a:rPr>
                        <a:t> Main symbol</a:t>
                      </a:r>
                      <a:endParaRPr lang="en-US" sz="1400" dirty="0">
                        <a:solidFill>
                          <a:schemeClr val="bg2">
                            <a:lumMod val="1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spcAft>
                          <a:spcPts val="0"/>
                        </a:spcAft>
                      </a:pPr>
                      <a:r>
                        <a:rPr lang="en-GB" sz="1400" dirty="0">
                          <a:solidFill>
                            <a:schemeClr val="bg2">
                              <a:lumMod val="10000"/>
                            </a:schemeClr>
                          </a:solidFill>
                          <a:effectLst/>
                          <a:latin typeface="Cambria" panose="02040503050406030204" pitchFamily="18" charset="0"/>
                          <a:ea typeface="Cambria" panose="02040503050406030204" pitchFamily="18" charset="0"/>
                          <a:cs typeface="Calibri" panose="020F0502020204030204" pitchFamily="34" charset="0"/>
                        </a:rPr>
                        <a:t> Additional symbols</a:t>
                      </a:r>
                      <a:endParaRPr lang="en-US" sz="1400" dirty="0">
                        <a:solidFill>
                          <a:schemeClr val="bg2">
                            <a:lumMod val="1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spcAft>
                          <a:spcPts val="0"/>
                        </a:spcAft>
                      </a:pPr>
                      <a:r>
                        <a:rPr lang="en-GB" sz="1400" dirty="0">
                          <a:solidFill>
                            <a:schemeClr val="bg2">
                              <a:lumMod val="10000"/>
                            </a:schemeClr>
                          </a:solidFill>
                          <a:effectLst/>
                          <a:latin typeface="Cambria" panose="02040503050406030204" pitchFamily="18" charset="0"/>
                          <a:ea typeface="Cambria" panose="02040503050406030204" pitchFamily="18" charset="0"/>
                          <a:cs typeface="Calibri" panose="020F0502020204030204" pitchFamily="34" charset="0"/>
                        </a:rPr>
                        <a:t>Additional symbols for steel products </a:t>
                      </a:r>
                      <a:endParaRPr lang="en-US" sz="1400" dirty="0">
                        <a:solidFill>
                          <a:schemeClr val="bg2">
                            <a:lumMod val="1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25171428"/>
                  </a:ext>
                </a:extLst>
              </a:tr>
            </a:tbl>
          </a:graphicData>
        </a:graphic>
      </p:graphicFrame>
      <p:graphicFrame>
        <p:nvGraphicFramePr>
          <p:cNvPr id="5" name="Table 4">
            <a:extLst>
              <a:ext uri="{FF2B5EF4-FFF2-40B4-BE49-F238E27FC236}">
                <a16:creationId xmlns:a16="http://schemas.microsoft.com/office/drawing/2014/main" id="{C6B50622-9BA1-ADFC-063C-9589D66D91D3}"/>
              </a:ext>
            </a:extLst>
          </p:cNvPr>
          <p:cNvGraphicFramePr>
            <a:graphicFrameLocks noGrp="1"/>
          </p:cNvGraphicFramePr>
          <p:nvPr/>
        </p:nvGraphicFramePr>
        <p:xfrm>
          <a:off x="2354263" y="2286000"/>
          <a:ext cx="5578475" cy="212725"/>
        </p:xfrm>
        <a:graphic>
          <a:graphicData uri="http://schemas.openxmlformats.org/drawingml/2006/table">
            <a:tbl>
              <a:tblPr firstRow="1" firstCol="1" bandRow="1"/>
              <a:tblGrid>
                <a:gridCol w="537271">
                  <a:extLst>
                    <a:ext uri="{9D8B030D-6E8A-4147-A177-3AD203B41FA5}">
                      <a16:colId xmlns:a16="http://schemas.microsoft.com/office/drawing/2014/main" val="32540468"/>
                    </a:ext>
                  </a:extLst>
                </a:gridCol>
                <a:gridCol w="539811">
                  <a:extLst>
                    <a:ext uri="{9D8B030D-6E8A-4147-A177-3AD203B41FA5}">
                      <a16:colId xmlns:a16="http://schemas.microsoft.com/office/drawing/2014/main" val="1368563511"/>
                    </a:ext>
                  </a:extLst>
                </a:gridCol>
                <a:gridCol w="630627">
                  <a:extLst>
                    <a:ext uri="{9D8B030D-6E8A-4147-A177-3AD203B41FA5}">
                      <a16:colId xmlns:a16="http://schemas.microsoft.com/office/drawing/2014/main" val="4179887392"/>
                    </a:ext>
                  </a:extLst>
                </a:gridCol>
                <a:gridCol w="539811">
                  <a:extLst>
                    <a:ext uri="{9D8B030D-6E8A-4147-A177-3AD203B41FA5}">
                      <a16:colId xmlns:a16="http://schemas.microsoft.com/office/drawing/2014/main" val="3406803064"/>
                    </a:ext>
                  </a:extLst>
                </a:gridCol>
                <a:gridCol w="450266">
                  <a:extLst>
                    <a:ext uri="{9D8B030D-6E8A-4147-A177-3AD203B41FA5}">
                      <a16:colId xmlns:a16="http://schemas.microsoft.com/office/drawing/2014/main" val="2770465845"/>
                    </a:ext>
                  </a:extLst>
                </a:gridCol>
                <a:gridCol w="1440344">
                  <a:extLst>
                    <a:ext uri="{9D8B030D-6E8A-4147-A177-3AD203B41FA5}">
                      <a16:colId xmlns:a16="http://schemas.microsoft.com/office/drawing/2014/main" val="3083145080"/>
                    </a:ext>
                  </a:extLst>
                </a:gridCol>
                <a:gridCol w="1440344">
                  <a:extLst>
                    <a:ext uri="{9D8B030D-6E8A-4147-A177-3AD203B41FA5}">
                      <a16:colId xmlns:a16="http://schemas.microsoft.com/office/drawing/2014/main" val="2096822766"/>
                    </a:ext>
                  </a:extLst>
                </a:gridCol>
              </a:tblGrid>
              <a:tr h="212725">
                <a:tc>
                  <a:txBody>
                    <a:bodyPr/>
                    <a:lstStyle/>
                    <a:p>
                      <a:pPr algn="ctr">
                        <a:spcAft>
                          <a:spcPts val="0"/>
                        </a:spcAft>
                      </a:pPr>
                      <a:r>
                        <a:rPr lang="en-GB" sz="1400" b="1" dirty="0">
                          <a:solidFill>
                            <a:schemeClr val="tx2">
                              <a:lumMod val="50000"/>
                            </a:schemeClr>
                          </a:solidFill>
                          <a:effectLst/>
                          <a:latin typeface="Cambria" panose="02040503050406030204" pitchFamily="18" charset="0"/>
                          <a:ea typeface="Cambria" panose="02040503050406030204" pitchFamily="18" charset="0"/>
                          <a:cs typeface="Times New Roman" panose="02020603050405020304" pitchFamily="18" charset="0"/>
                        </a:rPr>
                        <a:t> G</a:t>
                      </a:r>
                      <a:endParaRPr lang="en-US" sz="1400" b="1" dirty="0">
                        <a:solidFill>
                          <a:schemeClr val="tx2">
                            <a:lumMod val="5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8" marR="68588" marT="0" marB="0">
                    <a:lnL w="381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spcAft>
                          <a:spcPts val="0"/>
                        </a:spcAft>
                      </a:pPr>
                      <a:r>
                        <a:rPr lang="en-GB" sz="1400" b="1" dirty="0">
                          <a:solidFill>
                            <a:schemeClr val="tx2">
                              <a:lumMod val="50000"/>
                            </a:schemeClr>
                          </a:solidFill>
                          <a:effectLst/>
                          <a:latin typeface="Cambria" panose="02040503050406030204" pitchFamily="18" charset="0"/>
                          <a:ea typeface="Cambria" panose="02040503050406030204" pitchFamily="18" charset="0"/>
                          <a:cs typeface="Times New Roman" panose="02020603050405020304" pitchFamily="18" charset="0"/>
                        </a:rPr>
                        <a:t>S </a:t>
                      </a:r>
                      <a:endParaRPr lang="en-US" sz="1400" b="1" dirty="0">
                        <a:solidFill>
                          <a:schemeClr val="tx2">
                            <a:lumMod val="5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8" marR="685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spcAft>
                          <a:spcPts val="0"/>
                        </a:spcAft>
                      </a:pPr>
                      <a:r>
                        <a:rPr lang="en-GB" sz="1400" b="1" dirty="0">
                          <a:solidFill>
                            <a:schemeClr val="tx2">
                              <a:lumMod val="50000"/>
                            </a:schemeClr>
                          </a:solidFill>
                          <a:effectLst/>
                          <a:latin typeface="Cambria" panose="02040503050406030204" pitchFamily="18" charset="0"/>
                          <a:ea typeface="Cambria" panose="02040503050406030204" pitchFamily="18" charset="0"/>
                          <a:cs typeface="Times New Roman" panose="02020603050405020304" pitchFamily="18" charset="0"/>
                        </a:rPr>
                        <a:t> n </a:t>
                      </a:r>
                      <a:endParaRPr lang="en-US" sz="1400" b="1" dirty="0">
                        <a:solidFill>
                          <a:schemeClr val="tx2">
                            <a:lumMod val="5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8" marR="685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spcAft>
                          <a:spcPts val="0"/>
                        </a:spcAft>
                      </a:pPr>
                      <a:r>
                        <a:rPr lang="en-GB" sz="1400" b="1" dirty="0">
                          <a:solidFill>
                            <a:schemeClr val="tx2">
                              <a:lumMod val="50000"/>
                            </a:schemeClr>
                          </a:solidFill>
                          <a:effectLst/>
                          <a:latin typeface="Cambria" panose="02040503050406030204" pitchFamily="18" charset="0"/>
                          <a:ea typeface="Cambria" panose="02040503050406030204" pitchFamily="18" charset="0"/>
                          <a:cs typeface="Times New Roman" panose="02020603050405020304" pitchFamily="18" charset="0"/>
                        </a:rPr>
                        <a:t> n</a:t>
                      </a:r>
                      <a:endParaRPr lang="en-US" sz="1400" b="1" dirty="0">
                        <a:solidFill>
                          <a:schemeClr val="tx2">
                            <a:lumMod val="5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8" marR="685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spcAft>
                          <a:spcPts val="0"/>
                        </a:spcAft>
                      </a:pPr>
                      <a:r>
                        <a:rPr lang="en-GB" sz="1400" b="1" dirty="0">
                          <a:solidFill>
                            <a:schemeClr val="tx2">
                              <a:lumMod val="50000"/>
                            </a:schemeClr>
                          </a:solidFill>
                          <a:effectLst/>
                          <a:latin typeface="Cambria" panose="02040503050406030204" pitchFamily="18" charset="0"/>
                          <a:ea typeface="Cambria" panose="02040503050406030204" pitchFamily="18" charset="0"/>
                          <a:cs typeface="Times New Roman" panose="02020603050405020304" pitchFamily="18" charset="0"/>
                        </a:rPr>
                        <a:t> n</a:t>
                      </a:r>
                      <a:endParaRPr lang="en-US" sz="1400" b="1" dirty="0">
                        <a:solidFill>
                          <a:schemeClr val="tx2">
                            <a:lumMod val="5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8" marR="68588" marT="0" marB="0">
                    <a:lnL w="12700" cap="flat" cmpd="sng" algn="ctr">
                      <a:solidFill>
                        <a:srgbClr val="000000"/>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spcAft>
                          <a:spcPts val="0"/>
                        </a:spcAft>
                      </a:pPr>
                      <a:r>
                        <a:rPr lang="en-GB" sz="1400" b="1" dirty="0">
                          <a:solidFill>
                            <a:schemeClr val="tx2">
                              <a:lumMod val="50000"/>
                            </a:schemeClr>
                          </a:solidFill>
                          <a:effectLst/>
                          <a:latin typeface="Cambria" panose="02040503050406030204" pitchFamily="18" charset="0"/>
                          <a:ea typeface="Cambria" panose="02040503050406030204" pitchFamily="18" charset="0"/>
                          <a:cs typeface="Times New Roman" panose="02020603050405020304" pitchFamily="18" charset="0"/>
                        </a:rPr>
                        <a:t> an…….</a:t>
                      </a:r>
                      <a:endParaRPr lang="en-US" sz="1400" b="1" dirty="0">
                        <a:solidFill>
                          <a:schemeClr val="tx2">
                            <a:lumMod val="5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8" marR="68588"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spcAft>
                          <a:spcPts val="0"/>
                        </a:spcAft>
                      </a:pPr>
                      <a:r>
                        <a:rPr lang="en-GB" sz="1400" b="1" dirty="0">
                          <a:solidFill>
                            <a:schemeClr val="tx2">
                              <a:lumMod val="50000"/>
                            </a:schemeClr>
                          </a:solidFill>
                          <a:effectLst/>
                          <a:latin typeface="Cambria" panose="02040503050406030204" pitchFamily="18" charset="0"/>
                          <a:ea typeface="Cambria" panose="02040503050406030204" pitchFamily="18" charset="0"/>
                          <a:cs typeface="Times New Roman" panose="02020603050405020304" pitchFamily="18" charset="0"/>
                        </a:rPr>
                        <a:t> +an +an……..</a:t>
                      </a:r>
                      <a:endParaRPr lang="en-US" sz="1400" b="1" dirty="0">
                        <a:solidFill>
                          <a:schemeClr val="tx2">
                            <a:lumMod val="50000"/>
                          </a:schemeClr>
                        </a:solidFill>
                        <a:effectLst/>
                        <a:latin typeface="Cambria" panose="02040503050406030204" pitchFamily="18" charset="0"/>
                        <a:ea typeface="Cambria" panose="02040503050406030204" pitchFamily="18" charset="0"/>
                        <a:cs typeface="Times New Roman" panose="02020603050405020304" pitchFamily="18" charset="0"/>
                      </a:endParaRPr>
                    </a:p>
                  </a:txBody>
                  <a:tcPr marL="68588" marR="68588"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13439779"/>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Content Placeholder 3">
            <a:extLst>
              <a:ext uri="{FF2B5EF4-FFF2-40B4-BE49-F238E27FC236}">
                <a16:creationId xmlns:a16="http://schemas.microsoft.com/office/drawing/2014/main" id="{6AC85163-9028-1E14-34E0-0A6CF2E6BBCE}"/>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7218363" y="2041525"/>
            <a:ext cx="2505075" cy="1038225"/>
          </a:xfrm>
          <a:ln/>
        </p:spPr>
      </p:pic>
      <p:sp>
        <p:nvSpPr>
          <p:cNvPr id="33795" name="Title 2">
            <a:extLst>
              <a:ext uri="{FF2B5EF4-FFF2-40B4-BE49-F238E27FC236}">
                <a16:creationId xmlns:a16="http://schemas.microsoft.com/office/drawing/2014/main" id="{1E96C483-2BDC-CD43-D4C0-7F9839A8D248}"/>
              </a:ext>
            </a:extLst>
          </p:cNvPr>
          <p:cNvSpPr>
            <a:spLocks noGrp="1"/>
          </p:cNvSpPr>
          <p:nvPr>
            <p:ph type="title"/>
          </p:nvPr>
        </p:nvSpPr>
        <p:spPr>
          <a:xfrm>
            <a:off x="533400" y="152400"/>
            <a:ext cx="9220200" cy="457200"/>
          </a:xfrm>
          <a:ln/>
        </p:spPr>
        <p:txBody>
          <a:bodyPr/>
          <a:lstStyle/>
          <a:p>
            <a:r>
              <a:rPr lang="en-GB" altLang="fr-FR" sz="2800" b="0">
                <a:solidFill>
                  <a:srgbClr val="7030A0"/>
                </a:solidFill>
                <a:latin typeface="Cambria" panose="02040503050406030204" pitchFamily="18" charset="0"/>
              </a:rPr>
              <a:t>Designation of Steels according to Chemical Composition</a:t>
            </a:r>
            <a:endParaRPr lang="en-US" altLang="en-US"/>
          </a:p>
        </p:txBody>
      </p:sp>
      <p:pic>
        <p:nvPicPr>
          <p:cNvPr id="33796" name="Picture 4">
            <a:extLst>
              <a:ext uri="{FF2B5EF4-FFF2-40B4-BE49-F238E27FC236}">
                <a16:creationId xmlns:a16="http://schemas.microsoft.com/office/drawing/2014/main" id="{2E9265F0-6233-C588-25F4-7436173C658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80238" y="762000"/>
            <a:ext cx="27432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5">
            <a:extLst>
              <a:ext uri="{FF2B5EF4-FFF2-40B4-BE49-F238E27FC236}">
                <a16:creationId xmlns:a16="http://schemas.microsoft.com/office/drawing/2014/main" id="{E4020CE8-F75B-C3D1-05D0-747D2545CB2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672263" y="3255963"/>
            <a:ext cx="3113087"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8" name="Picture 6">
            <a:extLst>
              <a:ext uri="{FF2B5EF4-FFF2-40B4-BE49-F238E27FC236}">
                <a16:creationId xmlns:a16="http://schemas.microsoft.com/office/drawing/2014/main" id="{426405A8-CB27-FF1E-6133-2C6D7419FDA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94575" y="5715000"/>
            <a:ext cx="2390775"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9" name="Picture 7">
            <a:extLst>
              <a:ext uri="{FF2B5EF4-FFF2-40B4-BE49-F238E27FC236}">
                <a16:creationId xmlns:a16="http://schemas.microsoft.com/office/drawing/2014/main" id="{85BE62A6-2F88-E51F-C71D-8B6A3F1AF09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116638" y="4614863"/>
            <a:ext cx="3767137"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1">
            <a:extLst>
              <a:ext uri="{FF2B5EF4-FFF2-40B4-BE49-F238E27FC236}">
                <a16:creationId xmlns:a16="http://schemas.microsoft.com/office/drawing/2014/main" id="{7D665212-CB34-5AD9-D86D-5660F9F0AD82}"/>
              </a:ext>
            </a:extLst>
          </p:cNvPr>
          <p:cNvSpPr txBox="1">
            <a:spLocks/>
          </p:cNvSpPr>
          <p:nvPr/>
        </p:nvSpPr>
        <p:spPr bwMode="auto">
          <a:xfrm>
            <a:off x="228600" y="762000"/>
            <a:ext cx="9525000" cy="603726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19100" indent="-382588" algn="l" rtl="0" eaLnBrk="0" fontAlgn="base" hangingPunct="0">
              <a:spcBef>
                <a:spcPct val="20000"/>
              </a:spcBef>
              <a:spcAft>
                <a:spcPct val="0"/>
              </a:spcAft>
              <a:buClr>
                <a:schemeClr val="tx2">
                  <a:lumMod val="25000"/>
                </a:schemeClr>
              </a:buClr>
              <a:buSzPct val="80000"/>
              <a:buFont typeface="Wingdings 2" pitchFamily="18" charset="2"/>
              <a:buChar char=""/>
              <a:defRPr lang="en-US" sz="2800" kern="1200" dirty="0" smtClean="0">
                <a:solidFill>
                  <a:srgbClr val="636466"/>
                </a:solidFill>
                <a:latin typeface="Arial"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itchFamily="34" charset="0"/>
              <a:buChar char="-"/>
              <a:defRPr lang="en-US" sz="2800" kern="1200" dirty="0" smtClean="0">
                <a:solidFill>
                  <a:schemeClr val="tx2">
                    <a:lumMod val="25000"/>
                  </a:schemeClr>
                </a:solidFill>
                <a:latin typeface="Arial"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lang="en-US" sz="2800" kern="1200" dirty="0" smtClean="0">
                <a:solidFill>
                  <a:schemeClr val="tx2">
                    <a:lumMod val="25000"/>
                  </a:schemeClr>
                </a:solidFill>
                <a:latin typeface="Arial"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lang="en-US" sz="2800" kern="1200" dirty="0" smtClean="0">
                <a:solidFill>
                  <a:schemeClr val="tx2">
                    <a:lumMod val="25000"/>
                  </a:schemeClr>
                </a:solidFill>
                <a:latin typeface="Arial"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lang="en-US" sz="2800" kern="1200" dirty="0" smtClean="0">
                <a:solidFill>
                  <a:schemeClr val="tx2">
                    <a:lumMod val="25000"/>
                  </a:schemeClr>
                </a:solidFill>
                <a:latin typeface="Arial"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Non alloy special steels with Mn contents &lt; 1% </a:t>
            </a:r>
          </a:p>
          <a:p>
            <a:pPr marL="36512" indent="0">
              <a:buFont typeface="Wingdings 2" pitchFamily="18" charset="2"/>
              <a:buNone/>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The designation consists of the letter C followed by the mean</a:t>
            </a:r>
          </a:p>
          <a:p>
            <a:pPr marL="36512" indent="0">
              <a:buFont typeface="Wingdings 2" pitchFamily="18" charset="2"/>
              <a:buNone/>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 of carbon multiplied by 100 (ex. C45).</a:t>
            </a:r>
          </a:p>
          <a:p>
            <a:pPr>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Alloy steels with individual alloying element contents </a:t>
            </a:r>
          </a:p>
          <a:p>
            <a:pPr marL="36512" indent="0">
              <a:buFont typeface="Wingdings 2" pitchFamily="18" charset="2"/>
              <a:buNone/>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&lt; 5 % and Mn content &gt; 1 %. It starts with the mean carbon % </a:t>
            </a:r>
          </a:p>
          <a:p>
            <a:pPr marL="36512" indent="0">
              <a:buFont typeface="Wingdings 2" pitchFamily="18" charset="2"/>
              <a:buNone/>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multiplied by 100, followed by the chemical symbols of the </a:t>
            </a:r>
          </a:p>
          <a:p>
            <a:pPr marL="36512" indent="0">
              <a:buFont typeface="Wingdings 2" pitchFamily="18" charset="2"/>
              <a:buNone/>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alloying elements, ordered in a decreasing % and factored</a:t>
            </a:r>
          </a:p>
          <a:p>
            <a:pPr marL="36512" indent="0">
              <a:buFont typeface="Wingdings 2" pitchFamily="18" charset="2"/>
              <a:buNone/>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according to values in the Table above (ex. 10CrMo9-10).</a:t>
            </a:r>
          </a:p>
          <a:p>
            <a:pPr>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For Alloy steels with individual alloying element ≥ 5 %.</a:t>
            </a:r>
          </a:p>
          <a:p>
            <a:pPr marL="36512" indent="0">
              <a:buFont typeface="Wingdings 2" pitchFamily="18" charset="2"/>
              <a:buNone/>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It starts with the letter X followed by the same designation </a:t>
            </a:r>
          </a:p>
          <a:p>
            <a:pPr marL="36512" indent="0">
              <a:buFont typeface="Wingdings 2" pitchFamily="18" charset="2"/>
              <a:buNone/>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as low alloy steel but the % of alloying elements is </a:t>
            </a:r>
          </a:p>
          <a:p>
            <a:pPr marL="36512" indent="0">
              <a:buFont typeface="Wingdings 2" pitchFamily="18" charset="2"/>
              <a:buNone/>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unfactored (ex. X10CrNi18-10). </a:t>
            </a:r>
          </a:p>
          <a:p>
            <a:pPr marL="36512" indent="0">
              <a:buFont typeface="Wingdings 2" pitchFamily="18" charset="2"/>
              <a:buNone/>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High-speed steels are designated with the letter HS </a:t>
            </a:r>
          </a:p>
          <a:p>
            <a:pPr marL="36512" indent="0">
              <a:buFont typeface="Wingdings 2" pitchFamily="18" charset="2"/>
              <a:buNone/>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followed by the % of alloying elements always maintained </a:t>
            </a:r>
          </a:p>
          <a:p>
            <a:pPr marL="36512" indent="0">
              <a:buFont typeface="Wingdings 2" pitchFamily="18" charset="2"/>
              <a:buNone/>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in the following order: tungsten (W), molybdenum(Mo), </a:t>
            </a:r>
          </a:p>
          <a:p>
            <a:pPr marL="36512" indent="0">
              <a:buFont typeface="Wingdings 2" pitchFamily="18" charset="2"/>
              <a:buNone/>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vanadium (V) and finally cobalt (Co) (ex. HS 2-9-1-8).</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1384FAE-DC1F-255A-D43D-7BBB632D4D01}"/>
              </a:ext>
            </a:extLst>
          </p:cNvPr>
          <p:cNvSpPr>
            <a:spLocks noGrp="1"/>
          </p:cNvSpPr>
          <p:nvPr>
            <p:ph idx="1"/>
          </p:nvPr>
        </p:nvSpPr>
        <p:spPr>
          <a:xfrm>
            <a:off x="152400" y="685800"/>
            <a:ext cx="9525000" cy="6019800"/>
          </a:xfrm>
        </p:spPr>
        <p:txBody>
          <a:bodyPr/>
          <a:lstStyle/>
          <a:p>
            <a:pPr algn="just">
              <a:defRPr/>
            </a:pPr>
            <a:r>
              <a:rPr lang="en-GB" sz="22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Ferritic Stainless Steel: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Ferritic steels are iron-chromium alloys with body-centered cubic crystal structures (BCC). These are generally magnetic and cannot be hardened by heat treatment, but can be strengthened by cold working.</a:t>
            </a:r>
          </a:p>
          <a:p>
            <a:pPr algn="just">
              <a:defRPr/>
            </a:pPr>
            <a:r>
              <a:rPr lang="en-GB" sz="22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Austenitic Stainless Steel:</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Austenitic steels are the most corrosion-resistant. It is non-magnetic and cannot be heat-treated. Austenitic steels, in general, are very weldable.</a:t>
            </a:r>
          </a:p>
          <a:p>
            <a:pPr algn="just">
              <a:defRPr/>
            </a:pPr>
            <a:r>
              <a:rPr lang="en-GB" sz="22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Martensitic Stainless Steel: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Martensitic stainless steels are extremely tough and strong, but they are not as corrosion-resistant as the other two above classes. These steels are machinable, magnetic, and heat treatable.</a:t>
            </a:r>
          </a:p>
          <a:p>
            <a:pPr algn="just">
              <a:defRPr/>
            </a:pPr>
            <a:r>
              <a:rPr lang="en-GB" sz="22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Duplex (Dual Phase) Stainless Steels: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Duplex stainless steel has a two-phase microstructure made up of ferritic and austenitic stainless steel grains. Duplex steels have approximately twice the strength of austenitic or ferritic stainless steels.</a:t>
            </a:r>
          </a:p>
          <a:p>
            <a:pPr algn="just">
              <a:defRPr/>
            </a:pPr>
            <a:r>
              <a:rPr lang="en-GB" sz="22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Precipitation-Hardening (PH) Stainless Steels: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Due to precipitation hardening, PH stainless steels have extremely high strength.</a:t>
            </a:r>
          </a:p>
          <a:p>
            <a:pPr>
              <a:defRPr/>
            </a:pPr>
            <a:endParaRPr/>
          </a:p>
        </p:txBody>
      </p:sp>
      <p:sp>
        <p:nvSpPr>
          <p:cNvPr id="34819" name="Title 2">
            <a:extLst>
              <a:ext uri="{FF2B5EF4-FFF2-40B4-BE49-F238E27FC236}">
                <a16:creationId xmlns:a16="http://schemas.microsoft.com/office/drawing/2014/main" id="{FFA1E356-48D5-BB32-1CC7-4B14DE8F10A4}"/>
              </a:ext>
            </a:extLst>
          </p:cNvPr>
          <p:cNvSpPr>
            <a:spLocks noGrp="1"/>
          </p:cNvSpPr>
          <p:nvPr>
            <p:ph type="title"/>
          </p:nvPr>
        </p:nvSpPr>
        <p:spPr>
          <a:xfrm>
            <a:off x="1209675" y="152400"/>
            <a:ext cx="7977188" cy="457200"/>
          </a:xfrm>
          <a:ln/>
        </p:spPr>
        <p:txBody>
          <a:bodyPr/>
          <a:lstStyle/>
          <a:p>
            <a:r>
              <a:rPr lang="en-GB" altLang="fr-FR" sz="2800" b="0">
                <a:solidFill>
                  <a:srgbClr val="7030A0"/>
                </a:solidFill>
                <a:latin typeface="Cambria" panose="02040503050406030204" pitchFamily="18" charset="0"/>
              </a:rPr>
              <a:t>Classification of Stainless Steels</a:t>
            </a:r>
            <a:endParaRPr lang="en-US"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2B8A01-32BE-A8E4-92FB-56FB881C1B20}"/>
              </a:ext>
            </a:extLst>
          </p:cNvPr>
          <p:cNvSpPr>
            <a:spLocks noGrp="1"/>
          </p:cNvSpPr>
          <p:nvPr>
            <p:ph idx="1"/>
          </p:nvPr>
        </p:nvSpPr>
        <p:spPr>
          <a:xfrm>
            <a:off x="152400" y="762000"/>
            <a:ext cx="9601200" cy="5943600"/>
          </a:xfrm>
        </p:spPr>
        <p:txBody>
          <a:bodyPr/>
          <a:lstStyle/>
          <a:p>
            <a:pPr algn="just">
              <a:defRPr/>
            </a:pPr>
            <a:r>
              <a:rPr lang="en-GB" sz="18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The supply condition of the product is very important with respect to the application of the steel and should be clearly stated in the order, such as: </a:t>
            </a:r>
          </a:p>
          <a:p>
            <a:pPr algn="just">
              <a:defRPr/>
            </a:pPr>
            <a:r>
              <a:rPr lang="en-GB" sz="18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As-rolled steel </a:t>
            </a:r>
            <a:r>
              <a:rPr lang="en-GB" sz="18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Steel cools as it is rolled, with a typical rolling finish temperature of around 750°C. Steel that is then allowed to cool naturally is termed 'as-rolled' material. </a:t>
            </a:r>
          </a:p>
          <a:p>
            <a:pPr algn="just">
              <a:defRPr/>
            </a:pPr>
            <a:r>
              <a:rPr lang="en-GB" sz="18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Normalized steel </a:t>
            </a:r>
            <a:r>
              <a:rPr lang="en-GB" sz="18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Normalizing takes place when as-rolled material is heated back up to approx. 900°C, and held at that temperature for a specific time, before being allowed to cool naturally. This process refines the grain size and improves the mechanical properties, specifically toughness. </a:t>
            </a:r>
          </a:p>
          <a:p>
            <a:pPr algn="just">
              <a:defRPr/>
            </a:pPr>
            <a:r>
              <a:rPr lang="en-GB" sz="18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Normalized-rolled</a:t>
            </a:r>
            <a:r>
              <a:rPr lang="en-GB" sz="18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is a process where the temperature is above 900°C after rolling is completed. This has a similar effect as normalizing, but it eliminates the extra process of reheating the material. Normalized and normalized-rolled steels have an 'N' designation. </a:t>
            </a:r>
          </a:p>
          <a:p>
            <a:pPr algn="just">
              <a:defRPr/>
            </a:pPr>
            <a:r>
              <a:rPr lang="en-GB" sz="18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Thermomechanically rolled (TMR) steel </a:t>
            </a:r>
            <a:r>
              <a:rPr lang="en-GB" sz="18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utilises a particular chemistry of the steel to permit a lower rolling finish temperature of around 700°C. Greater force is required to roll the steel at these lower temperatures, and the properties are retained unless reheated above 650°C. Thermomechanically rolled steel has an 'M' designation.</a:t>
            </a:r>
          </a:p>
          <a:p>
            <a:pPr algn="just">
              <a:defRPr/>
            </a:pPr>
            <a:r>
              <a:rPr lang="en-GB" sz="18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The process for </a:t>
            </a:r>
            <a:r>
              <a:rPr lang="en-GB" sz="18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Quenched and Tempered steel </a:t>
            </a:r>
            <a:r>
              <a:rPr lang="en-GB" sz="18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starts with a normalized material at 900°C. It is rapidly cooled or 'quenched' to produce steel with high strength and hardness, but low toughness. The toughness is restored by reheating it to 600°C, maintaining the temperature for a specific time, and then allowing it to cool naturally (Tempering). Quenched and tempered steels have a 'Q' designation.</a:t>
            </a:r>
          </a:p>
          <a:p>
            <a:pPr algn="just">
              <a:defRPr/>
            </a:pPr>
            <a:endPar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defRPr/>
            </a:pPr>
            <a:endParaRPr/>
          </a:p>
        </p:txBody>
      </p:sp>
      <p:sp>
        <p:nvSpPr>
          <p:cNvPr id="35843" name="Title 2">
            <a:extLst>
              <a:ext uri="{FF2B5EF4-FFF2-40B4-BE49-F238E27FC236}">
                <a16:creationId xmlns:a16="http://schemas.microsoft.com/office/drawing/2014/main" id="{30207BA9-6D47-EBFD-33A6-6C168A9D3788}"/>
              </a:ext>
            </a:extLst>
          </p:cNvPr>
          <p:cNvSpPr>
            <a:spLocks noGrp="1"/>
          </p:cNvSpPr>
          <p:nvPr>
            <p:ph type="title"/>
          </p:nvPr>
        </p:nvSpPr>
        <p:spPr>
          <a:xfrm>
            <a:off x="1209675" y="152400"/>
            <a:ext cx="5800725" cy="533400"/>
          </a:xfrm>
          <a:ln/>
        </p:spPr>
        <p:txBody>
          <a:bodyPr/>
          <a:lstStyle/>
          <a:p>
            <a:r>
              <a:rPr lang="en-GB" altLang="fr-FR" sz="2800" b="0">
                <a:solidFill>
                  <a:srgbClr val="7030A0"/>
                </a:solidFill>
                <a:latin typeface="Cambria" panose="02040503050406030204" pitchFamily="18" charset="0"/>
              </a:rPr>
              <a:t>Delivery Conditions of Steel products</a:t>
            </a:r>
            <a:endParaRPr lang="en-US"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a:extLst>
              <a:ext uri="{FF2B5EF4-FFF2-40B4-BE49-F238E27FC236}">
                <a16:creationId xmlns:a16="http://schemas.microsoft.com/office/drawing/2014/main" id="{2A14888E-DA7A-CDCF-11FD-D3E18E82E974}"/>
              </a:ext>
            </a:extLst>
          </p:cNvPr>
          <p:cNvSpPr>
            <a:spLocks noGrp="1"/>
          </p:cNvSpPr>
          <p:nvPr>
            <p:ph type="title"/>
          </p:nvPr>
        </p:nvSpPr>
        <p:spPr>
          <a:xfrm>
            <a:off x="1371600" y="2819400"/>
            <a:ext cx="7181850" cy="1095375"/>
          </a:xfrm>
        </p:spPr>
        <p:txBody>
          <a:bodyPr/>
          <a:lstStyle/>
          <a:p>
            <a:r>
              <a:rPr lang="en-GB" altLang="en-US" sz="6600"/>
              <a:t>THANK YOU</a:t>
            </a:r>
            <a:endParaRPr altLang="en-US" sz="66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7C90819-A6C2-7446-EE0E-17EF0BD44BC5}"/>
              </a:ext>
            </a:extLst>
          </p:cNvPr>
          <p:cNvSpPr>
            <a:spLocks noGrp="1"/>
          </p:cNvSpPr>
          <p:nvPr>
            <p:ph idx="1"/>
          </p:nvPr>
        </p:nvSpPr>
        <p:spPr>
          <a:xfrm>
            <a:off x="152400" y="1066800"/>
            <a:ext cx="9448800" cy="5562600"/>
          </a:xfrm>
        </p:spPr>
        <p:txBody>
          <a:bodyPr/>
          <a:lstStyle/>
          <a:p>
            <a:pPr algn="just">
              <a:lnSpc>
                <a:spcPct val="115000"/>
              </a:lnSpc>
              <a:spcBef>
                <a:spcPts val="0"/>
              </a:spcBef>
              <a:spcAft>
                <a:spcPts val="1000"/>
              </a:spcAft>
              <a:buFont typeface="Wingdings" panose="05000000000000000000" pitchFamily="2" charset="2"/>
              <a:buChar char="§"/>
              <a:defRPr/>
            </a:pPr>
            <a:r>
              <a:rPr lang="en-GB"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The </a:t>
            </a:r>
            <a:r>
              <a:rPr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structure-insensitive properties are those which are not influenced significantly by changes in microstructure. It is factual that many of the physical properties of materials, e.g. elastic modulus, bulk density, specific heat, and coefficient of thermal expansion, do not vary significantly, even if the material is subjected to different working and/or heat treatment processes. This insensivity is present despite the fact that the latter processes cause substantial changes in the crystal structure . On the other hand most of the mechanical properties are very dependent on these structural changes. For instance, the yield strength, ductility and fracture strength are seen to be structure-sensitive.</a:t>
            </a:r>
          </a:p>
          <a:p>
            <a:pPr algn="just">
              <a:lnSpc>
                <a:spcPct val="115000"/>
              </a:lnSpc>
              <a:spcBef>
                <a:spcPts val="0"/>
              </a:spcBef>
              <a:spcAft>
                <a:spcPts val="1000"/>
              </a:spcAft>
              <a:buFont typeface="Wingdings" panose="05000000000000000000" pitchFamily="2" charset="2"/>
              <a:buChar char="§"/>
              <a:defRPr/>
            </a:pPr>
            <a:r>
              <a:rPr lang="en-GB"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Mechanical properties are </a:t>
            </a:r>
            <a:r>
              <a:rPr lang="en-GB" sz="2200" b="1">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structure sensitive </a:t>
            </a:r>
            <a:r>
              <a:rPr lang="en-GB"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in the sense that they depend upon the crystal structure and also upon the nature and behaviour of the imperfections (Unit 1) which exist within the crystal itself or at the grain boundaries.</a:t>
            </a:r>
            <a:endParaRPr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14339" name="Title 2">
            <a:extLst>
              <a:ext uri="{FF2B5EF4-FFF2-40B4-BE49-F238E27FC236}">
                <a16:creationId xmlns:a16="http://schemas.microsoft.com/office/drawing/2014/main" id="{E5D542F4-A795-317F-1BB7-967F6CE0F0B1}"/>
              </a:ext>
            </a:extLst>
          </p:cNvPr>
          <p:cNvSpPr>
            <a:spLocks noGrp="1"/>
          </p:cNvSpPr>
          <p:nvPr>
            <p:ph type="title"/>
          </p:nvPr>
        </p:nvSpPr>
        <p:spPr>
          <a:xfrm>
            <a:off x="762000" y="457200"/>
            <a:ext cx="8610600" cy="457200"/>
          </a:xfrm>
          <a:ln/>
        </p:spPr>
        <p:txBody>
          <a:bodyPr/>
          <a:lstStyle/>
          <a:p>
            <a:r>
              <a:rPr lang="en-GB" altLang="en-US" sz="2800" b="0">
                <a:solidFill>
                  <a:srgbClr val="7030A0"/>
                </a:solidFill>
                <a:latin typeface="Cambria" panose="02040503050406030204" pitchFamily="18" charset="0"/>
              </a:rPr>
              <a:t>Structure-Sensitive and Structure-Insensitive Properties</a:t>
            </a:r>
            <a:endParaRPr lang="en-US" altLang="en-US" sz="2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a:extLst>
              <a:ext uri="{FF2B5EF4-FFF2-40B4-BE49-F238E27FC236}">
                <a16:creationId xmlns:a16="http://schemas.microsoft.com/office/drawing/2014/main" id="{AB54CBF2-D117-7F7E-106E-73F54DA357EF}"/>
              </a:ext>
            </a:extLst>
          </p:cNvPr>
          <p:cNvSpPr>
            <a:spLocks noGrp="1"/>
          </p:cNvSpPr>
          <p:nvPr>
            <p:ph idx="1"/>
          </p:nvPr>
        </p:nvSpPr>
        <p:spPr>
          <a:xfrm>
            <a:off x="228600" y="762000"/>
            <a:ext cx="9601200" cy="5943600"/>
          </a:xfrm>
          <a:ln/>
        </p:spPr>
        <p:txBody>
          <a:bodyPr/>
          <a:lstStyle/>
          <a:p>
            <a:pPr algn="just">
              <a:buClr>
                <a:srgbClr val="0E100C"/>
              </a:buClr>
              <a:buFont typeface="Wingdings" panose="05000000000000000000" pitchFamily="2" charset="2"/>
              <a:buChar char="Ø"/>
            </a:pPr>
            <a:r>
              <a:rPr lang="en-GB" altLang="en-US" sz="2200">
                <a:solidFill>
                  <a:srgbClr val="2B3123"/>
                </a:solidFill>
                <a:latin typeface="Cambria" panose="02040503050406030204" pitchFamily="18" charset="0"/>
              </a:rPr>
              <a:t>The physical properties of materials are those properties that are not directly related to strength and may generally be determined by methods which do not destroy the material under investigation. Among the more common physical properties are; colour, density, specific gravity, grain structure, heat and electrical conductivity, and magnetism. </a:t>
            </a:r>
          </a:p>
          <a:p>
            <a:pPr algn="just">
              <a:buClr>
                <a:srgbClr val="0E100C"/>
              </a:buClr>
              <a:buFont typeface="Wingdings" panose="05000000000000000000" pitchFamily="2" charset="2"/>
              <a:buChar char="§"/>
            </a:pPr>
            <a:r>
              <a:rPr lang="en-GB" altLang="en-US" sz="2000">
                <a:solidFill>
                  <a:srgbClr val="2B3123"/>
                </a:solidFill>
                <a:latin typeface="Cambria" panose="02040503050406030204" pitchFamily="18" charset="0"/>
              </a:rPr>
              <a:t>Typical Physical Properties of Carbon Steel </a:t>
            </a:r>
          </a:p>
          <a:p>
            <a:pPr algn="just">
              <a:buClr>
                <a:srgbClr val="0E100C"/>
              </a:buClr>
              <a:buFont typeface="Wingdings" panose="05000000000000000000" pitchFamily="2" charset="2"/>
              <a:buChar char="§"/>
            </a:pPr>
            <a:endParaRPr lang="en-GB" altLang="en-US" sz="2200">
              <a:solidFill>
                <a:srgbClr val="2B3123"/>
              </a:solidFill>
              <a:latin typeface="Cambria" panose="02040503050406030204" pitchFamily="18" charset="0"/>
            </a:endParaRPr>
          </a:p>
        </p:txBody>
      </p:sp>
      <p:sp>
        <p:nvSpPr>
          <p:cNvPr id="15363" name="Title 2">
            <a:extLst>
              <a:ext uri="{FF2B5EF4-FFF2-40B4-BE49-F238E27FC236}">
                <a16:creationId xmlns:a16="http://schemas.microsoft.com/office/drawing/2014/main" id="{4A84DBEA-0AE9-6FDB-45F9-D0A656E6645B}"/>
              </a:ext>
            </a:extLst>
          </p:cNvPr>
          <p:cNvSpPr>
            <a:spLocks noGrp="1"/>
          </p:cNvSpPr>
          <p:nvPr>
            <p:ph type="title"/>
          </p:nvPr>
        </p:nvSpPr>
        <p:spPr>
          <a:xfrm>
            <a:off x="914400" y="304800"/>
            <a:ext cx="4267200" cy="457200"/>
          </a:xfrm>
          <a:ln/>
        </p:spPr>
        <p:txBody>
          <a:bodyPr/>
          <a:lstStyle/>
          <a:p>
            <a:r>
              <a:rPr lang="en-GB" altLang="en-US" sz="2800" b="0">
                <a:solidFill>
                  <a:srgbClr val="7030A0"/>
                </a:solidFill>
                <a:latin typeface="Cambria" panose="02040503050406030204" pitchFamily="18" charset="0"/>
              </a:rPr>
              <a:t>Physical properties of Steel </a:t>
            </a:r>
            <a:endParaRPr lang="en-GB" altLang="en-US" sz="2400">
              <a:solidFill>
                <a:srgbClr val="7030A0"/>
              </a:solidFill>
              <a:latin typeface="Cambria" panose="02040503050406030204" pitchFamily="18" charset="0"/>
            </a:endParaRPr>
          </a:p>
        </p:txBody>
      </p:sp>
      <p:graphicFrame>
        <p:nvGraphicFramePr>
          <p:cNvPr id="4" name="Table 3">
            <a:extLst>
              <a:ext uri="{FF2B5EF4-FFF2-40B4-BE49-F238E27FC236}">
                <a16:creationId xmlns:a16="http://schemas.microsoft.com/office/drawing/2014/main" id="{E81D7B08-C4B1-F594-1CC9-B1B730783084}"/>
              </a:ext>
            </a:extLst>
          </p:cNvPr>
          <p:cNvGraphicFramePr>
            <a:graphicFrameLocks noGrp="1"/>
          </p:cNvGraphicFramePr>
          <p:nvPr/>
        </p:nvGraphicFramePr>
        <p:xfrm>
          <a:off x="1143000" y="3429000"/>
          <a:ext cx="6248400" cy="2895600"/>
        </p:xfrm>
        <a:graphic>
          <a:graphicData uri="http://schemas.openxmlformats.org/drawingml/2006/table">
            <a:tbl>
              <a:tblPr firstRow="1" firstCol="1" bandRow="1"/>
              <a:tblGrid>
                <a:gridCol w="3965543">
                  <a:extLst>
                    <a:ext uri="{9D8B030D-6E8A-4147-A177-3AD203B41FA5}">
                      <a16:colId xmlns:a16="http://schemas.microsoft.com/office/drawing/2014/main" val="1733348416"/>
                    </a:ext>
                  </a:extLst>
                </a:gridCol>
                <a:gridCol w="2282857">
                  <a:extLst>
                    <a:ext uri="{9D8B030D-6E8A-4147-A177-3AD203B41FA5}">
                      <a16:colId xmlns:a16="http://schemas.microsoft.com/office/drawing/2014/main" val="1804732943"/>
                    </a:ext>
                  </a:extLst>
                </a:gridCol>
              </a:tblGrid>
              <a:tr h="413657">
                <a:tc>
                  <a:txBody>
                    <a:bodyPr/>
                    <a:lstStyle/>
                    <a:p>
                      <a:pPr algn="ctr">
                        <a:spcAft>
                          <a:spcPts val="0"/>
                        </a:spcAft>
                      </a:pPr>
                      <a:r>
                        <a:rPr lang="en-US" sz="1800" b="1">
                          <a:effectLst/>
                          <a:latin typeface="Cambria" panose="02040503050406030204" pitchFamily="18" charset="0"/>
                          <a:ea typeface="Calibri" panose="020F0502020204030204" pitchFamily="34" charset="0"/>
                          <a:cs typeface="Times New Roman" panose="02020603050405020304" pitchFamily="18" charset="0"/>
                        </a:rPr>
                        <a:t>Physical Property</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800" b="1" dirty="0">
                          <a:effectLst/>
                          <a:latin typeface="Cambria" panose="02040503050406030204" pitchFamily="18" charset="0"/>
                          <a:ea typeface="Calibri" panose="020F0502020204030204" pitchFamily="34" charset="0"/>
                          <a:cs typeface="Times New Roman" panose="02020603050405020304" pitchFamily="18" charset="0"/>
                        </a:rPr>
                        <a:t>Value</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4294882"/>
                  </a:ext>
                </a:extLst>
              </a:tr>
              <a:tr h="354563">
                <a:tc>
                  <a:txBody>
                    <a:bodyPr/>
                    <a:lstStyle/>
                    <a:p>
                      <a:pPr>
                        <a:spcAft>
                          <a:spcPts val="0"/>
                        </a:spcAft>
                      </a:pPr>
                      <a:r>
                        <a:rPr lang="en-GB" sz="1600">
                          <a:effectLst/>
                          <a:latin typeface="Cambria" panose="02040503050406030204" pitchFamily="18" charset="0"/>
                          <a:ea typeface="Cambria" panose="02040503050406030204" pitchFamily="18" charset="0"/>
                          <a:cs typeface="Times New Roman" panose="02020603050405020304" pitchFamily="18" charset="0"/>
                        </a:rPr>
                        <a:t>Density @ room temperature</a:t>
                      </a:r>
                      <a:endParaRPr lang="en-US" sz="16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a:effectLst/>
                          <a:latin typeface="Cambria" panose="02040503050406030204" pitchFamily="18" charset="0"/>
                          <a:ea typeface="Cambria" panose="02040503050406030204" pitchFamily="18" charset="0"/>
                          <a:cs typeface="Times New Roman" panose="02020603050405020304" pitchFamily="18" charset="0"/>
                        </a:rPr>
                        <a:t>7.85 x 10</a:t>
                      </a:r>
                      <a:r>
                        <a:rPr lang="en-GB" sz="1600" baseline="30000">
                          <a:effectLst/>
                          <a:latin typeface="Cambria" panose="02040503050406030204" pitchFamily="18" charset="0"/>
                          <a:ea typeface="Cambria" panose="02040503050406030204" pitchFamily="18" charset="0"/>
                          <a:cs typeface="Times New Roman" panose="02020603050405020304" pitchFamily="18" charset="0"/>
                        </a:rPr>
                        <a:t>3</a:t>
                      </a:r>
                      <a:r>
                        <a:rPr lang="en-GB" sz="1600">
                          <a:effectLst/>
                          <a:latin typeface="Cambria" panose="02040503050406030204" pitchFamily="18" charset="0"/>
                          <a:ea typeface="Cambria" panose="02040503050406030204" pitchFamily="18" charset="0"/>
                          <a:cs typeface="Times New Roman" panose="02020603050405020304" pitchFamily="18" charset="0"/>
                        </a:rPr>
                        <a:t> kg/m</a:t>
                      </a:r>
                      <a:r>
                        <a:rPr lang="en-GB" sz="1600" baseline="30000">
                          <a:effectLst/>
                          <a:latin typeface="Cambria" panose="02040503050406030204" pitchFamily="18" charset="0"/>
                          <a:ea typeface="Cambria" panose="02040503050406030204" pitchFamily="18" charset="0"/>
                          <a:cs typeface="Times New Roman" panose="02020603050405020304" pitchFamily="18" charset="0"/>
                        </a:rPr>
                        <a:t>3</a:t>
                      </a:r>
                      <a:endParaRPr lang="en-US" sz="16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1502399"/>
                  </a:ext>
                </a:extLst>
              </a:tr>
              <a:tr h="354563">
                <a:tc>
                  <a:txBody>
                    <a:bodyPr/>
                    <a:lstStyle/>
                    <a:p>
                      <a:pPr>
                        <a:spcAft>
                          <a:spcPts val="0"/>
                        </a:spcAft>
                      </a:pPr>
                      <a:r>
                        <a:rPr lang="en-US" sz="1600">
                          <a:effectLst/>
                          <a:latin typeface="Cambria" panose="02040503050406030204" pitchFamily="18" charset="0"/>
                          <a:ea typeface="Cambria" panose="02040503050406030204" pitchFamily="18" charset="0"/>
                          <a:cs typeface="Times New Roman" panose="02020603050405020304" pitchFamily="18" charset="0"/>
                        </a:rPr>
                        <a:t>Specific gravity </a:t>
                      </a:r>
                      <a:r>
                        <a:rPr lang="en-GB" sz="1600">
                          <a:effectLst/>
                          <a:latin typeface="Cambria" panose="02040503050406030204" pitchFamily="18" charset="0"/>
                          <a:ea typeface="Cambria" panose="02040503050406030204" pitchFamily="18" charset="0"/>
                          <a:cs typeface="Times New Roman" panose="02020603050405020304" pitchFamily="18" charset="0"/>
                        </a:rPr>
                        <a:t>@ room temperature</a:t>
                      </a:r>
                      <a:endParaRPr lang="en-US" sz="16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mbria" panose="02040503050406030204" pitchFamily="18" charset="0"/>
                          <a:ea typeface="Cambria" panose="02040503050406030204" pitchFamily="18" charset="0"/>
                          <a:cs typeface="Times New Roman" panose="02020603050405020304" pitchFamily="18" charset="0"/>
                        </a:rPr>
                        <a:t>7.85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8100993"/>
                  </a:ext>
                </a:extLst>
              </a:tr>
              <a:tr h="354563">
                <a:tc>
                  <a:txBody>
                    <a:bodyPr/>
                    <a:lstStyle/>
                    <a:p>
                      <a:pPr algn="just">
                        <a:spcAft>
                          <a:spcPts val="0"/>
                        </a:spcAft>
                      </a:pPr>
                      <a:r>
                        <a:rPr lang="en-GB" sz="1600">
                          <a:effectLst/>
                          <a:latin typeface="Cambria" panose="02040503050406030204" pitchFamily="18" charset="0"/>
                          <a:ea typeface="Cambria" panose="02040503050406030204" pitchFamily="18" charset="0"/>
                          <a:cs typeface="Times New Roman" panose="02020603050405020304" pitchFamily="18" charset="0"/>
                        </a:rPr>
                        <a:t>Melting point</a:t>
                      </a:r>
                      <a:endParaRPr lang="en-US" sz="16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mbria" panose="02040503050406030204" pitchFamily="18" charset="0"/>
                          <a:ea typeface="Cambria" panose="02040503050406030204" pitchFamily="18" charset="0"/>
                          <a:cs typeface="Times New Roman" panose="02020603050405020304" pitchFamily="18" charset="0"/>
                        </a:rPr>
                        <a:t>1425 </a:t>
                      </a:r>
                      <a:r>
                        <a:rPr lang="en-US" sz="1600" baseline="30000">
                          <a:effectLst/>
                          <a:latin typeface="Cambria" panose="02040503050406030204" pitchFamily="18" charset="0"/>
                          <a:ea typeface="Cambria" panose="02040503050406030204" pitchFamily="18" charset="0"/>
                          <a:cs typeface="Times New Roman" panose="02020603050405020304" pitchFamily="18" charset="0"/>
                        </a:rPr>
                        <a:t>0</a:t>
                      </a:r>
                      <a:r>
                        <a:rPr lang="en-US" sz="1600">
                          <a:effectLst/>
                          <a:latin typeface="Cambria" panose="02040503050406030204" pitchFamily="18" charset="0"/>
                          <a:ea typeface="Cambria" panose="02040503050406030204" pitchFamily="18" charset="0"/>
                          <a:cs typeface="Times New Roman" panose="02020603050405020304" pitchFamily="18" charset="0"/>
                        </a:rPr>
                        <a: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443203"/>
                  </a:ext>
                </a:extLst>
              </a:tr>
              <a:tr h="354563">
                <a:tc>
                  <a:txBody>
                    <a:bodyPr/>
                    <a:lstStyle/>
                    <a:p>
                      <a:pPr>
                        <a:spcAft>
                          <a:spcPts val="0"/>
                        </a:spcAft>
                      </a:pPr>
                      <a:r>
                        <a:rPr lang="en-GB" sz="1600" dirty="0">
                          <a:effectLst/>
                          <a:latin typeface="Cambria" panose="02040503050406030204" pitchFamily="18" charset="0"/>
                          <a:ea typeface="Cambria" panose="02040503050406030204" pitchFamily="18" charset="0"/>
                          <a:cs typeface="Times New Roman" panose="02020603050405020304" pitchFamily="18" charset="0"/>
                        </a:rPr>
                        <a:t>Thermal Conductivity @ room temperature</a:t>
                      </a:r>
                      <a:endParaRPr lang="en-US" sz="16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dirty="0">
                          <a:effectLst/>
                          <a:latin typeface="Cambria" panose="02040503050406030204" pitchFamily="18" charset="0"/>
                          <a:ea typeface="Cambria" panose="02040503050406030204" pitchFamily="18" charset="0"/>
                          <a:cs typeface="Times New Roman" panose="02020603050405020304" pitchFamily="18" charset="0"/>
                        </a:rPr>
                        <a:t>50 W</a:t>
                      </a:r>
                      <a:r>
                        <a:rPr lang="en-GB" sz="1600" dirty="0">
                          <a:solidFill>
                            <a:srgbClr val="70757A"/>
                          </a:solidFill>
                          <a:effectLst/>
                          <a:latin typeface="Cambria" panose="02040503050406030204" pitchFamily="18" charset="0"/>
                          <a:ea typeface="Cambria" panose="02040503050406030204" pitchFamily="18" charset="0"/>
                          <a:cs typeface="Arial" panose="020B0604020202020204" pitchFamily="34" charset="0"/>
                        </a:rPr>
                        <a:t>/m K</a:t>
                      </a:r>
                      <a:endParaRPr lang="en-US" sz="16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42114428"/>
                  </a:ext>
                </a:extLst>
              </a:tr>
              <a:tr h="354563">
                <a:tc>
                  <a:txBody>
                    <a:bodyPr/>
                    <a:lstStyle/>
                    <a:p>
                      <a:pPr algn="just">
                        <a:spcAft>
                          <a:spcPts val="0"/>
                        </a:spcAft>
                      </a:pPr>
                      <a:r>
                        <a:rPr lang="en-GB" sz="1600">
                          <a:effectLst/>
                          <a:latin typeface="Cambria" panose="02040503050406030204" pitchFamily="18" charset="0"/>
                          <a:ea typeface="Cambria" panose="02040503050406030204" pitchFamily="18" charset="0"/>
                          <a:cs typeface="Times New Roman" panose="02020603050405020304" pitchFamily="18" charset="0"/>
                        </a:rPr>
                        <a:t>Shear modulus @ room temperature</a:t>
                      </a:r>
                      <a:endParaRPr lang="en-US" sz="16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a:effectLst/>
                          <a:latin typeface="Cambria" panose="02040503050406030204" pitchFamily="18" charset="0"/>
                          <a:ea typeface="Cambria" panose="02040503050406030204" pitchFamily="18" charset="0"/>
                          <a:cs typeface="Times New Roman" panose="02020603050405020304" pitchFamily="18" charset="0"/>
                        </a:rPr>
                        <a:t>75.0–80.0 GPa</a:t>
                      </a:r>
                      <a:endParaRPr lang="en-US" sz="16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4511208"/>
                  </a:ext>
                </a:extLst>
              </a:tr>
              <a:tr h="354563">
                <a:tc>
                  <a:txBody>
                    <a:bodyPr/>
                    <a:lstStyle/>
                    <a:p>
                      <a:pPr algn="just">
                        <a:spcAft>
                          <a:spcPts val="0"/>
                        </a:spcAft>
                      </a:pPr>
                      <a:r>
                        <a:rPr lang="en-GB" sz="1600">
                          <a:effectLst/>
                          <a:latin typeface="Cambria" panose="02040503050406030204" pitchFamily="18" charset="0"/>
                          <a:ea typeface="Cambria" panose="02040503050406030204" pitchFamily="18" charset="0"/>
                          <a:cs typeface="Times New Roman" panose="02020603050405020304" pitchFamily="18" charset="0"/>
                        </a:rPr>
                        <a:t>Coefficient of Linear Expansion</a:t>
                      </a:r>
                      <a:endParaRPr lang="en-US" sz="16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600">
                          <a:effectLst/>
                          <a:latin typeface="Cambria" panose="02040503050406030204" pitchFamily="18" charset="0"/>
                          <a:ea typeface="Cambria" panose="02040503050406030204" pitchFamily="18" charset="0"/>
                          <a:cs typeface="Times New Roman" panose="02020603050405020304" pitchFamily="18" charset="0"/>
                        </a:rPr>
                        <a:t>11-12 x 10</a:t>
                      </a:r>
                      <a:r>
                        <a:rPr lang="en-GB" sz="1600" baseline="30000">
                          <a:effectLst/>
                          <a:latin typeface="Cambria" panose="02040503050406030204" pitchFamily="18" charset="0"/>
                          <a:ea typeface="Cambria" panose="02040503050406030204" pitchFamily="18" charset="0"/>
                          <a:cs typeface="Times New Roman" panose="02020603050405020304" pitchFamily="18" charset="0"/>
                        </a:rPr>
                        <a:t>-6 </a:t>
                      </a:r>
                      <a:r>
                        <a:rPr lang="en-GB" sz="1600">
                          <a:effectLst/>
                          <a:latin typeface="Cambria" panose="02040503050406030204" pitchFamily="18" charset="0"/>
                          <a:ea typeface="Cambria" panose="02040503050406030204" pitchFamily="18" charset="0"/>
                          <a:cs typeface="Times New Roman" panose="02020603050405020304" pitchFamily="18" charset="0"/>
                        </a:rPr>
                        <a:t>/ </a:t>
                      </a:r>
                      <a:r>
                        <a:rPr lang="en-US" sz="1600" baseline="30000">
                          <a:effectLst/>
                          <a:latin typeface="Cambria" panose="02040503050406030204" pitchFamily="18" charset="0"/>
                          <a:ea typeface="Cambria" panose="02040503050406030204" pitchFamily="18" charset="0"/>
                          <a:cs typeface="Times New Roman" panose="02020603050405020304" pitchFamily="18" charset="0"/>
                        </a:rPr>
                        <a:t>0</a:t>
                      </a:r>
                      <a:r>
                        <a:rPr lang="en-US" sz="1600">
                          <a:effectLst/>
                          <a:latin typeface="Cambria" panose="02040503050406030204" pitchFamily="18" charset="0"/>
                          <a:ea typeface="Cambria" panose="02040503050406030204" pitchFamily="18" charset="0"/>
                          <a:cs typeface="Times New Roman" panose="02020603050405020304" pitchFamily="18" charset="0"/>
                        </a:rPr>
                        <a: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0895955"/>
                  </a:ext>
                </a:extLst>
              </a:tr>
              <a:tr h="354563">
                <a:tc>
                  <a:txBody>
                    <a:bodyPr/>
                    <a:lstStyle/>
                    <a:p>
                      <a:pPr algn="just">
                        <a:spcAft>
                          <a:spcPts val="0"/>
                        </a:spcAft>
                      </a:pPr>
                      <a:r>
                        <a:rPr lang="en-GB" sz="1600" dirty="0">
                          <a:effectLst/>
                          <a:latin typeface="Cambria" panose="02040503050406030204" pitchFamily="18" charset="0"/>
                          <a:ea typeface="Cambria" panose="02040503050406030204" pitchFamily="18" charset="0"/>
                          <a:cs typeface="Times New Roman" panose="02020603050405020304" pitchFamily="18" charset="0"/>
                        </a:rPr>
                        <a:t>Poisson’s Ratio @ room temperature</a:t>
                      </a:r>
                      <a:endParaRPr lang="en-US" sz="16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dirty="0">
                          <a:effectLst/>
                          <a:latin typeface="Cambria" panose="02040503050406030204" pitchFamily="18" charset="0"/>
                          <a:ea typeface="Cambria" panose="02040503050406030204" pitchFamily="18" charset="0"/>
                          <a:cs typeface="Times New Roman" panose="02020603050405020304" pitchFamily="18" charset="0"/>
                        </a:rPr>
                        <a:t>0.29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8127735"/>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9E677C0F-A44F-72D3-CF12-626B73613326}"/>
              </a:ext>
            </a:extLst>
          </p:cNvPr>
          <p:cNvSpPr>
            <a:spLocks noGrp="1"/>
          </p:cNvSpPr>
          <p:nvPr>
            <p:ph type="title"/>
          </p:nvPr>
        </p:nvSpPr>
        <p:spPr>
          <a:xfrm>
            <a:off x="838200" y="457200"/>
            <a:ext cx="4876800" cy="546100"/>
          </a:xfrm>
          <a:ln/>
        </p:spPr>
        <p:txBody>
          <a:bodyPr/>
          <a:lstStyle/>
          <a:p>
            <a:r>
              <a:rPr lang="en-GB" altLang="en-US" sz="2800" b="0">
                <a:solidFill>
                  <a:srgbClr val="7030A0"/>
                </a:solidFill>
                <a:latin typeface="Cambria" panose="02040503050406030204" pitchFamily="18" charset="0"/>
              </a:rPr>
              <a:t>Mechanical properties of Steel</a:t>
            </a:r>
            <a:endParaRPr lang="en-US" altLang="fr-FR" sz="2400">
              <a:solidFill>
                <a:srgbClr val="7030A0"/>
              </a:solidFill>
            </a:endParaRPr>
          </a:p>
        </p:txBody>
      </p:sp>
      <p:sp>
        <p:nvSpPr>
          <p:cNvPr id="2" name="Content Placeholder 1">
            <a:extLst>
              <a:ext uri="{FF2B5EF4-FFF2-40B4-BE49-F238E27FC236}">
                <a16:creationId xmlns:a16="http://schemas.microsoft.com/office/drawing/2014/main" id="{C81D4C5A-1262-7573-7E65-F5788C879E7F}"/>
              </a:ext>
            </a:extLst>
          </p:cNvPr>
          <p:cNvSpPr>
            <a:spLocks noGrp="1"/>
          </p:cNvSpPr>
          <p:nvPr>
            <p:ph idx="1"/>
          </p:nvPr>
        </p:nvSpPr>
        <p:spPr>
          <a:xfrm>
            <a:off x="152400" y="1031875"/>
            <a:ext cx="9601200" cy="5562600"/>
          </a:xfrm>
        </p:spPr>
        <p:txBody>
          <a:bodyPr/>
          <a:lstStyle/>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Mechanical properties determine a material’s behaviour when subjected to mechanical stresses. Properties include elastic modulus, ductility, hardness, and various measures of strength.</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properties of structural steel result from both its chemical composition and its method of manufacture , including processing during fabrication.</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mechanical properties are derived from minimum values specified in the relevant product standard. </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Product standards define the limits for composition, quality and performance - these limits are used or presumed by structural designers.</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Mechanical properties desirable to the designer, such as high strength, usually make manufacturing more difficult.</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Carry out the activity ‘</a:t>
            </a:r>
            <a:r>
              <a:rPr lang="en-GB" sz="2200" i="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Glossary of mechanical properties</a:t>
            </a: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assignment for a full list and definitions of mechanical properties of metallic materials.</a:t>
            </a:r>
            <a:endParaRPr sz="2200">
              <a:solidFill>
                <a:srgbClr val="0070C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E8D2F1A4-8958-3E7A-7FDB-BD19931B5918}"/>
              </a:ext>
            </a:extLst>
          </p:cNvPr>
          <p:cNvSpPr>
            <a:spLocks noGrp="1"/>
          </p:cNvSpPr>
          <p:nvPr>
            <p:ph type="ctrTitle"/>
          </p:nvPr>
        </p:nvSpPr>
        <p:spPr>
          <a:xfrm>
            <a:off x="762000" y="381000"/>
            <a:ext cx="8382000" cy="533400"/>
          </a:xfrm>
        </p:spPr>
        <p:txBody>
          <a:bodyPr/>
          <a:lstStyle/>
          <a:p>
            <a:r>
              <a:rPr lang="en-GB" altLang="fr-FR" sz="2800" b="0">
                <a:solidFill>
                  <a:srgbClr val="002060"/>
                </a:solidFill>
                <a:latin typeface="Cambria" panose="02040503050406030204" pitchFamily="18" charset="0"/>
              </a:rPr>
              <a:t>     </a:t>
            </a:r>
            <a:r>
              <a:rPr lang="en-GB" altLang="fr-FR" sz="2800" b="0">
                <a:solidFill>
                  <a:srgbClr val="7030A0"/>
                </a:solidFill>
                <a:latin typeface="Cambria" panose="02040503050406030204" pitchFamily="18" charset="0"/>
              </a:rPr>
              <a:t>Factors that influence Mechanical Properties (I)</a:t>
            </a:r>
            <a:endParaRPr altLang="fr-FR" sz="2400">
              <a:solidFill>
                <a:srgbClr val="7030A0"/>
              </a:solidFill>
            </a:endParaRPr>
          </a:p>
        </p:txBody>
      </p:sp>
      <p:sp>
        <p:nvSpPr>
          <p:cNvPr id="4" name="Content Placeholder 1">
            <a:extLst>
              <a:ext uri="{FF2B5EF4-FFF2-40B4-BE49-F238E27FC236}">
                <a16:creationId xmlns:a16="http://schemas.microsoft.com/office/drawing/2014/main" id="{244F99FD-3EEE-B29A-BF73-1285E1ACCD3A}"/>
              </a:ext>
            </a:extLst>
          </p:cNvPr>
          <p:cNvSpPr txBox="1">
            <a:spLocks/>
          </p:cNvSpPr>
          <p:nvPr/>
        </p:nvSpPr>
        <p:spPr>
          <a:xfrm>
            <a:off x="152400" y="914400"/>
            <a:ext cx="9601200" cy="58674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Steel derives its mechanical properties from a combination of chemical composition, heat treatment and manufacturing processes.</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Composition effects - The strength of steel can be increased by the addition of alloys such as Mn, Nb &amp; V but adversely affect other properties, such as ductility, toughness and weldability.</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Minimizing the sulphur level can enhance ductility.</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Toughness can be improved by the addition of nickel. </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chemical composition of each steel specification is thus carefully balanced and tested during its production to ensure that the appropriate properties are achieved.</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alloying elements also produce a different response when the material is subjected to heat treatments involving cooling at a prescribed rate from a particular peak temperature</a:t>
            </a:r>
            <a:r>
              <a:rPr lang="en-GB" sz="24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t>
            </a:r>
            <a:endParaRPr lang="en-GB" sz="2400" dirty="0">
              <a:solidFill>
                <a:srgbClr val="0070C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C27D7-B2F7-7B4E-6484-31973B78B937}"/>
              </a:ext>
            </a:extLst>
          </p:cNvPr>
          <p:cNvSpPr>
            <a:spLocks noGrp="1"/>
          </p:cNvSpPr>
          <p:nvPr>
            <p:ph type="ctrTitle"/>
          </p:nvPr>
        </p:nvSpPr>
        <p:spPr>
          <a:xfrm>
            <a:off x="762000" y="228600"/>
            <a:ext cx="8610600" cy="457200"/>
          </a:xfrm>
        </p:spPr>
        <p:txBody>
          <a:bodyPr/>
          <a:lstStyle/>
          <a:p>
            <a:pPr>
              <a:defRPr/>
            </a:pPr>
            <a:r>
              <a:rPr lang="en-GB" altLang="fr-FR" sz="2800" b="0">
                <a:solidFill>
                  <a:srgbClr val="7030A0"/>
                </a:solidFill>
                <a:latin typeface="Cambria" panose="02040503050406030204" pitchFamily="18" charset="0"/>
                <a:ea typeface="Cambria" panose="02040503050406030204" pitchFamily="18" charset="0"/>
              </a:rPr>
              <a:t>Factors that influence Mechanical Properties (II)</a:t>
            </a:r>
            <a:r>
              <a:rPr altLang="en-US" sz="3600" b="0">
                <a:solidFill>
                  <a:srgbClr val="566347"/>
                </a:solidFill>
                <a:latin typeface="Arial" panose="020B0604020202020204" pitchFamily="34" charset="0"/>
                <a:ea typeface="+mn-ea"/>
              </a:rPr>
              <a:t/>
            </a:r>
            <a:br>
              <a:rPr altLang="en-US" sz="3600" b="0">
                <a:solidFill>
                  <a:srgbClr val="566347"/>
                </a:solidFill>
                <a:latin typeface="Arial" panose="020B0604020202020204" pitchFamily="34" charset="0"/>
                <a:ea typeface="+mn-ea"/>
              </a:rPr>
            </a:br>
            <a:endParaRPr/>
          </a:p>
        </p:txBody>
      </p:sp>
      <p:sp>
        <p:nvSpPr>
          <p:cNvPr id="4" name="Content Placeholder 1">
            <a:extLst>
              <a:ext uri="{FF2B5EF4-FFF2-40B4-BE49-F238E27FC236}">
                <a16:creationId xmlns:a16="http://schemas.microsoft.com/office/drawing/2014/main" id="{3AB3F827-F4EE-BA95-E996-1B5F38337331}"/>
              </a:ext>
            </a:extLst>
          </p:cNvPr>
          <p:cNvSpPr txBox="1">
            <a:spLocks/>
          </p:cNvSpPr>
          <p:nvPr/>
        </p:nvSpPr>
        <p:spPr>
          <a:xfrm>
            <a:off x="342900" y="762000"/>
            <a:ext cx="9448800" cy="60198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Mechanical working takes place as the steel is being rolled or formed. The more steel is rolled, the stronger it becomes. </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Steel manufacturing (Unit 1)may involve both heat treatment and mechanical working – critical for mechanical properties of the metal.</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Heat treatment effects - explained by the various production processes used in steel manufacturing, principal ones are as follows; </a:t>
            </a:r>
          </a:p>
          <a:p>
            <a:pPr algn="just">
              <a:lnSpc>
                <a:spcPct val="115000"/>
              </a:lnSpc>
              <a:spcAft>
                <a:spcPts val="0"/>
              </a:spcAft>
              <a:buFont typeface="Courier New" panose="02070309020205020404" pitchFamily="49" charset="0"/>
              <a:buChar char="o"/>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As-rolled steel (typical rolling finish T= 750°C &amp; allowed to cool naturally)</a:t>
            </a:r>
          </a:p>
          <a:p>
            <a:pPr algn="just">
              <a:lnSpc>
                <a:spcPct val="115000"/>
              </a:lnSpc>
              <a:spcAft>
                <a:spcPts val="0"/>
              </a:spcAft>
              <a:buFont typeface="Courier New" panose="02070309020205020404" pitchFamily="49" charset="0"/>
              <a:buChar char="o"/>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Normalized steel ([ref. Unit 3] refines the grain size and improves the mechanical properties, mostly toughness. Have an 'N' designation). </a:t>
            </a:r>
          </a:p>
          <a:p>
            <a:pPr algn="just">
              <a:lnSpc>
                <a:spcPct val="115000"/>
              </a:lnSpc>
              <a:spcAft>
                <a:spcPts val="0"/>
              </a:spcAft>
              <a:buFont typeface="Courier New" panose="02070309020205020404" pitchFamily="49" charset="0"/>
              <a:buChar char="o"/>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Normalized-rolled steel(Rolling finish T &gt; 900°C after rolling is completed, similar effect as normalizing. Also have an 'N' designation).</a:t>
            </a:r>
          </a:p>
          <a:p>
            <a:pPr algn="just">
              <a:lnSpc>
                <a:spcPct val="115000"/>
              </a:lnSpc>
              <a:spcAft>
                <a:spcPts val="0"/>
              </a:spcAft>
              <a:buFont typeface="Courier New" panose="02070309020205020404" pitchFamily="49" charset="0"/>
              <a:buChar char="o"/>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TMR steel (low carbon steels having toughness and ductility but also high strength achieved by maximizing grain refinement. Have 'M' designation)</a:t>
            </a:r>
          </a:p>
          <a:p>
            <a:pPr algn="just">
              <a:lnSpc>
                <a:spcPct val="115000"/>
              </a:lnSpc>
              <a:spcAft>
                <a:spcPts val="0"/>
              </a:spcAft>
              <a:buFont typeface="Courier New" panose="02070309020205020404" pitchFamily="49" charset="0"/>
              <a:buChar char="o"/>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Quenched and tempered steel ([Unit 3]. Have ‘Q' designation).</a:t>
            </a:r>
          </a:p>
          <a:p>
            <a:pPr algn="just">
              <a:lnSpc>
                <a:spcPct val="115000"/>
              </a:lnSpc>
              <a:spcAft>
                <a:spcPts val="0"/>
              </a:spcAft>
              <a:buFont typeface="Wingdings" panose="05000000000000000000" pitchFamily="2" charset="2"/>
              <a:buChar char="§"/>
              <a:defRPr/>
            </a:pPr>
            <a:endParaRPr lang="en-GB" sz="24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a:extLst>
              <a:ext uri="{FF2B5EF4-FFF2-40B4-BE49-F238E27FC236}">
                <a16:creationId xmlns:a16="http://schemas.microsoft.com/office/drawing/2014/main" id="{FEAE3909-4D64-18F2-0E0A-8FA54C79DA2B}"/>
              </a:ext>
            </a:extLst>
          </p:cNvPr>
          <p:cNvSpPr>
            <a:spLocks noGrp="1"/>
          </p:cNvSpPr>
          <p:nvPr>
            <p:ph type="title"/>
          </p:nvPr>
        </p:nvSpPr>
        <p:spPr>
          <a:xfrm>
            <a:off x="762000" y="228600"/>
            <a:ext cx="8382000" cy="609600"/>
          </a:xfrm>
          <a:ln/>
        </p:spPr>
        <p:txBody>
          <a:bodyPr/>
          <a:lstStyle/>
          <a:p>
            <a:r>
              <a:rPr lang="en-GB" altLang="fr-FR" sz="2800" b="0">
                <a:solidFill>
                  <a:srgbClr val="7030A0"/>
                </a:solidFill>
                <a:latin typeface="Cambria" panose="02040503050406030204" pitchFamily="18" charset="0"/>
              </a:rPr>
              <a:t>Dislocations and Plastic Deformation</a:t>
            </a:r>
            <a:endParaRPr lang="en-US" altLang="en-US" sz="2800"/>
          </a:p>
        </p:txBody>
      </p:sp>
      <p:sp>
        <p:nvSpPr>
          <p:cNvPr id="5" name="Content Placeholder 1">
            <a:extLst>
              <a:ext uri="{FF2B5EF4-FFF2-40B4-BE49-F238E27FC236}">
                <a16:creationId xmlns:a16="http://schemas.microsoft.com/office/drawing/2014/main" id="{60376251-8ABE-75E2-18B1-DB9DCE87778E}"/>
              </a:ext>
            </a:extLst>
          </p:cNvPr>
          <p:cNvSpPr>
            <a:spLocks noGrp="1"/>
          </p:cNvSpPr>
          <p:nvPr>
            <p:ph idx="1"/>
          </p:nvPr>
        </p:nvSpPr>
        <p:spPr>
          <a:xfrm>
            <a:off x="228600" y="914400"/>
            <a:ext cx="9448800" cy="5867400"/>
          </a:xfrm>
        </p:spPr>
        <p:txBody>
          <a:bodyPr/>
          <a:lstStyle/>
          <a:p>
            <a:pPr algn="just">
              <a:lnSpc>
                <a:spcPct val="115000"/>
              </a:lnSpc>
              <a:spcAft>
                <a:spcPts val="0"/>
              </a:spcAft>
              <a:buFont typeface="Wingdings" panose="05000000000000000000" pitchFamily="2" charset="2"/>
              <a:buChar char="§"/>
              <a:defRPr/>
            </a:pPr>
            <a:r>
              <a:rPr lang="en-GB"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The mechanical behaviour of steel - both elastic and plastic deformation.  </a:t>
            </a:r>
          </a:p>
          <a:p>
            <a:pPr>
              <a:lnSpc>
                <a:spcPct val="115000"/>
              </a:lnSpc>
              <a:spcAft>
                <a:spcPts val="1000"/>
              </a:spcAft>
              <a:buFont typeface="Wingdings" panose="05000000000000000000" pitchFamily="2" charset="2"/>
              <a:buChar char="§"/>
              <a:defRPr/>
            </a:pPr>
            <a:r>
              <a:rPr lang="en-GB"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Elastic deformation is reversible. Hooke's laws connect elastic strain with stress as follows: (</a:t>
            </a:r>
            <a:r>
              <a:rPr lang="en-GB" sz="2200" err="1">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i</a:t>
            </a:r>
            <a:r>
              <a:rPr lang="en-GB"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 </a:t>
            </a:r>
            <a:r>
              <a:rPr sz="2400">
                <a:solidFill>
                  <a:schemeClr val="bg2">
                    <a:lumMod val="10000"/>
                  </a:schemeClr>
                </a:solidFill>
                <a:latin typeface="Symbol" panose="05050102010706020507" pitchFamily="18" charset="2"/>
                <a:ea typeface="Times New Roman" panose="02020603050405020304" pitchFamily="18" charset="0"/>
                <a:cs typeface="Times New Roman" panose="02020603050405020304" pitchFamily="18" charset="0"/>
              </a:rPr>
              <a:t>s</a:t>
            </a:r>
            <a:r>
              <a:rPr sz="2400">
                <a:solidFill>
                  <a:schemeClr val="bg2">
                    <a:lumMod val="10000"/>
                  </a:schemeClr>
                </a:solidFill>
                <a:latin typeface="Times New Roman" panose="02020603050405020304" pitchFamily="18" charset="0"/>
                <a:ea typeface="Times New Roman" panose="02020603050405020304" pitchFamily="18" charset="0"/>
                <a:cs typeface="Times New Roman" panose="02020603050405020304" pitchFamily="18" charset="0"/>
              </a:rPr>
              <a:t> = E . </a:t>
            </a:r>
            <a:r>
              <a:rPr sz="2400">
                <a:solidFill>
                  <a:schemeClr val="bg2">
                    <a:lumMod val="10000"/>
                  </a:schemeClr>
                </a:solidFill>
                <a:latin typeface="Symbol" panose="05050102010706020507" pitchFamily="18" charset="2"/>
                <a:ea typeface="Times New Roman" panose="02020603050405020304" pitchFamily="18" charset="0"/>
                <a:cs typeface="Times New Roman" panose="02020603050405020304" pitchFamily="18" charset="0"/>
              </a:rPr>
              <a:t>e</a:t>
            </a:r>
            <a:r>
              <a:rPr sz="2400">
                <a:solidFill>
                  <a:schemeClr val="bg2">
                    <a:lumMod val="10000"/>
                  </a:schemeClr>
                </a:solidFill>
                <a:latin typeface="Times New Roman" panose="02020603050405020304" pitchFamily="18" charset="0"/>
                <a:ea typeface="Times New Roman" panose="02020603050405020304" pitchFamily="18" charset="0"/>
                <a:cs typeface="Times New Roman" panose="02020603050405020304" pitchFamily="18" charset="0"/>
              </a:rPr>
              <a:t>  (ii) </a:t>
            </a:r>
            <a:r>
              <a:rPr sz="2400">
                <a:solidFill>
                  <a:schemeClr val="bg2">
                    <a:lumMod val="10000"/>
                  </a:schemeClr>
                </a:solidFill>
                <a:latin typeface="Symbol" panose="05050102010706020507" pitchFamily="18" charset="2"/>
                <a:ea typeface="Times New Roman" panose="02020603050405020304" pitchFamily="18" charset="0"/>
                <a:cs typeface="Times New Roman" panose="02020603050405020304" pitchFamily="18" charset="0"/>
              </a:rPr>
              <a:t>t</a:t>
            </a:r>
            <a:r>
              <a:rPr sz="2400">
                <a:solidFill>
                  <a:schemeClr val="bg2">
                    <a:lumMod val="10000"/>
                  </a:schemeClr>
                </a:solidFill>
                <a:latin typeface="Times New Roman" panose="02020603050405020304" pitchFamily="18" charset="0"/>
                <a:ea typeface="Times New Roman" panose="02020603050405020304" pitchFamily="18" charset="0"/>
                <a:cs typeface="Times New Roman" panose="02020603050405020304" pitchFamily="18" charset="0"/>
              </a:rPr>
              <a:t> = G . </a:t>
            </a:r>
            <a:r>
              <a:rPr sz="2400">
                <a:solidFill>
                  <a:schemeClr val="bg2">
                    <a:lumMod val="10000"/>
                  </a:schemeClr>
                </a:solidFill>
                <a:latin typeface="Symbol" panose="05050102010706020507" pitchFamily="18" charset="2"/>
                <a:ea typeface="Times New Roman" panose="02020603050405020304" pitchFamily="18" charset="0"/>
                <a:cs typeface="Times New Roman" panose="02020603050405020304" pitchFamily="18" charset="0"/>
              </a:rPr>
              <a:t>g </a:t>
            </a:r>
            <a:r>
              <a:rPr sz="2400">
                <a:solidFill>
                  <a:schemeClr val="bg2">
                    <a:lumMod val="10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where</a:t>
            </a:r>
            <a:r>
              <a:rPr sz="2000">
                <a:solidFill>
                  <a:schemeClr val="bg2">
                    <a:lumMod val="10000"/>
                  </a:schemeClr>
                </a:solidFill>
                <a:latin typeface="Calibri" panose="020F0502020204030204" pitchFamily="34" charset="0"/>
                <a:ea typeface="Times New Roman" panose="02020603050405020304" pitchFamily="18" charset="0"/>
                <a:cs typeface="Times New Roman" panose="02020603050405020304" pitchFamily="18" charset="0"/>
              </a:rPr>
              <a:t> </a:t>
            </a:r>
            <a:r>
              <a:rPr sz="2400">
                <a:solidFill>
                  <a:schemeClr val="bg2">
                    <a:lumMod val="10000"/>
                  </a:schemeClr>
                </a:solidFill>
                <a:latin typeface="Symbol" panose="05050102010706020507" pitchFamily="18" charset="2"/>
                <a:ea typeface="Times New Roman" panose="02020603050405020304" pitchFamily="18" charset="0"/>
                <a:cs typeface="Times New Roman" panose="02020603050405020304" pitchFamily="18" charset="0"/>
              </a:rPr>
              <a:t>s</a:t>
            </a:r>
            <a:r>
              <a:rPr sz="2400">
                <a:solidFill>
                  <a:schemeClr val="bg2">
                    <a:lumMod val="10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and</a:t>
            </a:r>
            <a:r>
              <a:rPr sz="2400">
                <a:solidFill>
                  <a:schemeClr val="bg2">
                    <a:lumMod val="10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sz="2400">
                <a:solidFill>
                  <a:schemeClr val="bg2">
                    <a:lumMod val="10000"/>
                  </a:schemeClr>
                </a:solidFill>
                <a:latin typeface="Symbol" panose="05050102010706020507" pitchFamily="18" charset="2"/>
                <a:ea typeface="Times New Roman" panose="02020603050405020304" pitchFamily="18" charset="0"/>
                <a:cs typeface="Times New Roman" panose="02020603050405020304" pitchFamily="18" charset="0"/>
              </a:rPr>
              <a:t>e</a:t>
            </a:r>
            <a:r>
              <a:rPr sz="2400">
                <a:solidFill>
                  <a:schemeClr val="bg2">
                    <a:lumMod val="10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are the uniaxial stress and strain</a:t>
            </a:r>
            <a:r>
              <a:rPr sz="2400">
                <a:solidFill>
                  <a:schemeClr val="bg2">
                    <a:lumMod val="10000"/>
                  </a:schemeClr>
                </a:solidFill>
                <a:latin typeface="Times New Roman" panose="02020603050405020304" pitchFamily="18" charset="0"/>
                <a:ea typeface="Times New Roman" panose="02020603050405020304" pitchFamily="18" charset="0"/>
                <a:cs typeface="Times New Roman" panose="02020603050405020304" pitchFamily="18" charset="0"/>
              </a:rPr>
              <a:t>,</a:t>
            </a:r>
            <a:r>
              <a:rPr lang="en-GB" sz="2400">
                <a:solidFill>
                  <a:schemeClr val="bg2">
                    <a:lumMod val="10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lang="en-GB"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E is the Young's modulus(210000 N/</a:t>
            </a:r>
            <a:r>
              <a:rPr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mm</a:t>
            </a:r>
            <a:r>
              <a:rPr sz="2200" baseline="300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2</a:t>
            </a:r>
            <a:r>
              <a:rPr lang="en-GB" sz="2400">
                <a:solidFill>
                  <a:schemeClr val="bg2">
                    <a:lumMod val="10000"/>
                  </a:schemeClr>
                </a:solidFill>
                <a:latin typeface="Times New Roman" panose="02020603050405020304" pitchFamily="18" charset="0"/>
                <a:ea typeface="Times New Roman" panose="02020603050405020304" pitchFamily="18" charset="0"/>
                <a:cs typeface="Times New Roman" panose="02020603050405020304" pitchFamily="18" charset="0"/>
              </a:rPr>
              <a:t>)</a:t>
            </a:r>
            <a:r>
              <a:rPr sz="2400">
                <a:solidFill>
                  <a:schemeClr val="bg2">
                    <a:lumMod val="10000"/>
                  </a:schemeClr>
                </a:solidFill>
                <a:latin typeface="Times New Roman" panose="02020603050405020304" pitchFamily="18" charset="0"/>
                <a:ea typeface="Times New Roman" panose="02020603050405020304" pitchFamily="18" charset="0"/>
                <a:cs typeface="Times New Roman" panose="02020603050405020304" pitchFamily="18" charset="0"/>
              </a:rPr>
              <a:t> . </a:t>
            </a:r>
            <a:r>
              <a:rPr sz="2200">
                <a:solidFill>
                  <a:schemeClr val="bg2">
                    <a:lumMod val="10000"/>
                  </a:schemeClr>
                </a:solidFill>
                <a:latin typeface="Symbol" panose="05050102010706020507" pitchFamily="18" charset="2"/>
                <a:ea typeface="Times New Roman" panose="02020603050405020304" pitchFamily="18" charset="0"/>
                <a:cs typeface="Times New Roman" panose="02020603050405020304" pitchFamily="18" charset="0"/>
              </a:rPr>
              <a:t>t</a:t>
            </a:r>
            <a:r>
              <a:rPr sz="2200">
                <a:solidFill>
                  <a:schemeClr val="bg2">
                    <a:lumMod val="10000"/>
                  </a:schemeClr>
                </a:solidFill>
                <a:latin typeface="Times New Roman" panose="02020603050405020304" pitchFamily="18" charset="0"/>
                <a:ea typeface="Times New Roman" panose="02020603050405020304" pitchFamily="18" charset="0"/>
                <a:cs typeface="Times New Roman" panose="02020603050405020304" pitchFamily="18" charset="0"/>
              </a:rPr>
              <a:t> and </a:t>
            </a:r>
            <a:r>
              <a:rPr sz="2200">
                <a:solidFill>
                  <a:schemeClr val="bg2">
                    <a:lumMod val="10000"/>
                  </a:schemeClr>
                </a:solidFill>
                <a:latin typeface="Symbol" panose="05050102010706020507" pitchFamily="18" charset="2"/>
                <a:ea typeface="Times New Roman" panose="02020603050405020304" pitchFamily="18" charset="0"/>
                <a:cs typeface="Times New Roman" panose="02020603050405020304" pitchFamily="18" charset="0"/>
              </a:rPr>
              <a:t>g</a:t>
            </a:r>
            <a:r>
              <a:rPr sz="2200">
                <a:solidFill>
                  <a:schemeClr val="bg2">
                    <a:lumMod val="10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the shear stress and shear strain, </a:t>
            </a:r>
            <a:r>
              <a:rPr sz="2000">
                <a:solidFill>
                  <a:schemeClr val="bg2">
                    <a:lumMod val="10000"/>
                  </a:schemeClr>
                </a:solidFill>
                <a:latin typeface="Times New Roman" panose="02020603050405020304" pitchFamily="18" charset="0"/>
                <a:ea typeface="Times New Roman" panose="02020603050405020304" pitchFamily="18" charset="0"/>
                <a:cs typeface="Times New Roman" panose="02020603050405020304" pitchFamily="18" charset="0"/>
              </a:rPr>
              <a:t>G is the shear modulus (80000 N/mm</a:t>
            </a:r>
            <a:r>
              <a:rPr sz="2000" baseline="30000">
                <a:solidFill>
                  <a:schemeClr val="bg2">
                    <a:lumMod val="10000"/>
                  </a:schemeClr>
                </a:solidFill>
                <a:latin typeface="Times New Roman" panose="02020603050405020304" pitchFamily="18" charset="0"/>
                <a:ea typeface="Times New Roman" panose="02020603050405020304" pitchFamily="18" charset="0"/>
                <a:cs typeface="Times New Roman" panose="02020603050405020304" pitchFamily="18" charset="0"/>
              </a:rPr>
              <a:t>2</a:t>
            </a:r>
            <a:r>
              <a:rPr sz="2000">
                <a:solidFill>
                  <a:schemeClr val="bg2">
                    <a:lumMod val="10000"/>
                  </a:schemeClr>
                </a:solidFill>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15000"/>
              </a:lnSpc>
              <a:spcAft>
                <a:spcPts val="1000"/>
              </a:spcAft>
              <a:buFont typeface="Wingdings" panose="05000000000000000000" pitchFamily="2" charset="2"/>
              <a:buChar char="§"/>
              <a:defRPr/>
            </a:pPr>
            <a:r>
              <a:rPr lang="en-GB"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The initial response of a crystal lattice to loading is elastic. Beyond the yield stress, the deformation becomes elastic-plastic, whereby the crystallographic planes move against each other.</a:t>
            </a:r>
          </a:p>
          <a:p>
            <a:pPr algn="just">
              <a:lnSpc>
                <a:spcPct val="115000"/>
              </a:lnSpc>
              <a:spcAft>
                <a:spcPts val="1000"/>
              </a:spcAft>
              <a:buFont typeface="Wingdings" panose="05000000000000000000" pitchFamily="2" charset="2"/>
              <a:buChar char="§"/>
              <a:defRPr/>
            </a:pPr>
            <a:r>
              <a:rPr lang="en-GB"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The presence of lattice defects called dislocations facilitates the slipping of crystallographic planes. Dislocations distort the surrounding lattice elastically which interact with other defects (solute atoms, other dislocations, grain boundaries &amp; precipitates) and impede dislocation movement making plastic deformation more difficult.</a:t>
            </a:r>
          </a:p>
          <a:p>
            <a:pPr algn="just">
              <a:lnSpc>
                <a:spcPct val="115000"/>
              </a:lnSpc>
              <a:spcAft>
                <a:spcPts val="1000"/>
              </a:spcAft>
              <a:buFont typeface="Wingdings" panose="05000000000000000000" pitchFamily="2" charset="2"/>
              <a:buChar char="§"/>
              <a:defRPr/>
            </a:pPr>
            <a:endParaRPr sz="2200">
              <a:solidFill>
                <a:srgbClr val="0070C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D2AD0D4F-DD0E-B659-2A2A-B3EBF83EB45A}"/>
              </a:ext>
            </a:extLst>
          </p:cNvPr>
          <p:cNvSpPr>
            <a:spLocks noGrp="1"/>
          </p:cNvSpPr>
          <p:nvPr>
            <p:ph type="ctrTitle"/>
          </p:nvPr>
        </p:nvSpPr>
        <p:spPr>
          <a:xfrm>
            <a:off x="685800" y="304800"/>
            <a:ext cx="8839200" cy="609600"/>
          </a:xfrm>
        </p:spPr>
        <p:txBody>
          <a:bodyPr/>
          <a:lstStyle/>
          <a:p>
            <a:r>
              <a:rPr lang="en-GB" altLang="fr-FR" sz="2800" b="0">
                <a:solidFill>
                  <a:srgbClr val="7030A0"/>
                </a:solidFill>
                <a:latin typeface="Cambria" panose="02040503050406030204" pitchFamily="18" charset="0"/>
              </a:rPr>
              <a:t>Stress-Strain Curve for Tensile Loading (ductile material)</a:t>
            </a:r>
            <a:endParaRPr altLang="en-US" sz="2800"/>
          </a:p>
        </p:txBody>
      </p:sp>
      <p:sp>
        <p:nvSpPr>
          <p:cNvPr id="4" name="Content Placeholder 1">
            <a:extLst>
              <a:ext uri="{FF2B5EF4-FFF2-40B4-BE49-F238E27FC236}">
                <a16:creationId xmlns:a16="http://schemas.microsoft.com/office/drawing/2014/main" id="{83765799-20A2-111F-7CF9-42A9EAC7F012}"/>
              </a:ext>
            </a:extLst>
          </p:cNvPr>
          <p:cNvSpPr txBox="1">
            <a:spLocks/>
          </p:cNvSpPr>
          <p:nvPr/>
        </p:nvSpPr>
        <p:spPr>
          <a:xfrm>
            <a:off x="228600" y="914400"/>
            <a:ext cx="9448800" cy="58674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stress-strain curve provides design engineers with important parameters needed for design such as strength, toughness, elasticity, yield point, strain energy, resilience, and elongation during load. </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Stress and strain curves for brittle materials are different. </a:t>
            </a:r>
          </a:p>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Major points on a stress-strain curve:</a:t>
            </a:r>
          </a:p>
          <a:p>
            <a:pPr algn="just">
              <a:lnSpc>
                <a:spcPct val="115000"/>
              </a:lnSpc>
              <a:spcAft>
                <a:spcPts val="0"/>
              </a:spcAft>
              <a:buFont typeface="Courier New" panose="02070309020205020404" pitchFamily="49" charset="0"/>
              <a:buChar char="o"/>
              <a:defRPr/>
            </a:pPr>
            <a:r>
              <a:rPr lang="en-GB" sz="20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Proportional Limit </a:t>
            </a: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it is the point up to</a:t>
            </a:r>
          </a:p>
          <a:p>
            <a:pPr marL="36512" indent="0" algn="just">
              <a:lnSpc>
                <a:spcPct val="115000"/>
              </a:lnSpc>
              <a:spcAft>
                <a:spcPts val="0"/>
              </a:spcAft>
              <a:buFont typeface="Wingdings 2" panose="05020102010507070707" pitchFamily="18" charset="2"/>
              <a:buNone/>
              <a:defRPr/>
            </a:pP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which stress is directly proportional to strain</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t>
            </a:r>
          </a:p>
          <a:p>
            <a:pPr algn="just">
              <a:lnSpc>
                <a:spcPct val="115000"/>
              </a:lnSpc>
              <a:spcAft>
                <a:spcPts val="0"/>
              </a:spcAft>
              <a:buFont typeface="Courier New" panose="02070309020205020404" pitchFamily="49" charset="0"/>
              <a:buChar char="o"/>
              <a:defRPr/>
            </a:pPr>
            <a:r>
              <a:rPr lang="en-GB" sz="2000"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Elastic Limit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t>
            </a: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As tensile stress increase </a:t>
            </a:r>
          </a:p>
          <a:p>
            <a:pPr marL="36512" indent="0" algn="just">
              <a:lnSpc>
                <a:spcPct val="115000"/>
              </a:lnSpc>
              <a:spcAft>
                <a:spcPts val="0"/>
              </a:spcAft>
              <a:buFont typeface="Wingdings 2" panose="05020102010507070707" pitchFamily="18" charset="2"/>
              <a:buNone/>
              <a:defRPr/>
            </a:pP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beyond the proportional limit, the stress-strain</a:t>
            </a:r>
          </a:p>
          <a:p>
            <a:pPr marL="36512" indent="0" algn="just">
              <a:lnSpc>
                <a:spcPct val="115000"/>
              </a:lnSpc>
              <a:spcAft>
                <a:spcPts val="0"/>
              </a:spcAft>
              <a:buFont typeface="Wingdings 2" panose="05020102010507070707" pitchFamily="18" charset="2"/>
              <a:buNone/>
              <a:defRPr/>
            </a:pP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relationship deviates from Hooke’s law. The </a:t>
            </a:r>
          </a:p>
          <a:p>
            <a:pPr marL="36512" indent="0" algn="just">
              <a:lnSpc>
                <a:spcPct val="115000"/>
              </a:lnSpc>
              <a:spcAft>
                <a:spcPts val="0"/>
              </a:spcAft>
              <a:buFont typeface="Wingdings 2" panose="05020102010507070707" pitchFamily="18" charset="2"/>
              <a:buNone/>
              <a:defRPr/>
            </a:pP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strain increases at a faster rate than stress </a:t>
            </a:r>
          </a:p>
          <a:p>
            <a:pPr marL="36512" indent="0" algn="just">
              <a:lnSpc>
                <a:spcPct val="115000"/>
              </a:lnSpc>
              <a:spcAft>
                <a:spcPts val="0"/>
              </a:spcAft>
              <a:buFont typeface="Wingdings 2" panose="05020102010507070707" pitchFamily="18" charset="2"/>
              <a:buNone/>
              <a:defRPr/>
            </a:pP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which manifests itself as a mild flattening of the curve, the elastic limit. Although the proportionality of stress to strain is lost, the property of elasticity isn’t, and on the removal of load, the metal still returns to its original dimensions. </a:t>
            </a:r>
          </a:p>
          <a:p>
            <a:pPr algn="just">
              <a:lnSpc>
                <a:spcPct val="115000"/>
              </a:lnSpc>
              <a:spcAft>
                <a:spcPts val="0"/>
              </a:spcAft>
              <a:buFont typeface="Courier New" panose="02070309020205020404" pitchFamily="49" charset="0"/>
              <a:buChar char="o"/>
              <a:defRPr/>
            </a:pPr>
            <a:endPar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15000"/>
              </a:lnSpc>
              <a:spcAft>
                <a:spcPts val="0"/>
              </a:spcAft>
              <a:buFont typeface="Wingdings" panose="05000000000000000000" pitchFamily="2" charset="2"/>
              <a:buChar char="§"/>
              <a:defRPr/>
            </a:pPr>
            <a:endPar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p:txBody>
      </p:sp>
      <p:pic>
        <p:nvPicPr>
          <p:cNvPr id="20484" name="Picture 4">
            <a:extLst>
              <a:ext uri="{FF2B5EF4-FFF2-40B4-BE49-F238E27FC236}">
                <a16:creationId xmlns:a16="http://schemas.microsoft.com/office/drawing/2014/main" id="{4A9DF8BC-C8FE-D8D3-C299-3497785C08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6250" y="2514600"/>
            <a:ext cx="39624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Presentation">
  <a:themeElements>
    <a:clrScheme name="Custom 24">
      <a:dk1>
        <a:srgbClr val="566347"/>
      </a:dk1>
      <a:lt1>
        <a:srgbClr val="B0BCA2"/>
      </a:lt1>
      <a:dk2>
        <a:srgbClr val="39412F"/>
      </a:dk2>
      <a:lt2>
        <a:srgbClr val="D4D2D0"/>
      </a:lt2>
      <a:accent1>
        <a:srgbClr val="566347"/>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lnDef>
      <a:spPr>
        <a:ln w="28575" cap="sq">
          <a:solidFill>
            <a:schemeClr val="tx1"/>
          </a:solidFill>
          <a:prstDash val="solid"/>
          <a:bevel/>
          <a:headEnd type="none"/>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73861</TotalTime>
  <Words>3700</Words>
  <Application>Microsoft Office PowerPoint</Application>
  <PresentationFormat>A4 Paper (210x297 mm)</PresentationFormat>
  <Paragraphs>235</Paragraphs>
  <Slides>25</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25</vt:i4>
      </vt:variant>
    </vt:vector>
  </HeadingPairs>
  <TitlesOfParts>
    <vt:vector size="37" baseType="lpstr">
      <vt:lpstr>Arial</vt:lpstr>
      <vt:lpstr>Calibri</vt:lpstr>
      <vt:lpstr>Cambria</vt:lpstr>
      <vt:lpstr>Cambria Math</vt:lpstr>
      <vt:lpstr>Century Gothic</vt:lpstr>
      <vt:lpstr>Courier New</vt:lpstr>
      <vt:lpstr>Love LetterTW</vt:lpstr>
      <vt:lpstr>Symbol</vt:lpstr>
      <vt:lpstr>Times New Roman</vt:lpstr>
      <vt:lpstr>Wingdings</vt:lpstr>
      <vt:lpstr>Wingdings 2</vt:lpstr>
      <vt:lpstr>Presentation</vt:lpstr>
      <vt:lpstr>PowerPoint Presentation</vt:lpstr>
      <vt:lpstr>Content</vt:lpstr>
      <vt:lpstr>Structure-Sensitive and Structure-Insensitive Properties</vt:lpstr>
      <vt:lpstr>Physical properties of Steel </vt:lpstr>
      <vt:lpstr>Mechanical properties of Steel</vt:lpstr>
      <vt:lpstr>     Factors that influence Mechanical Properties (I)</vt:lpstr>
      <vt:lpstr>Factors that influence Mechanical Properties (II) </vt:lpstr>
      <vt:lpstr>Dislocations and Plastic Deformation</vt:lpstr>
      <vt:lpstr>Stress-Strain Curve for Tensile Loading (ductile material)</vt:lpstr>
      <vt:lpstr>Stress-Strain Curve for Tensile Loading (ductile material)</vt:lpstr>
      <vt:lpstr>True and Engineering Stress &amp; Strain</vt:lpstr>
      <vt:lpstr>PowerPoint Presentation</vt:lpstr>
      <vt:lpstr>PowerPoint Presentation</vt:lpstr>
      <vt:lpstr>Creep &amp; Graphitization in ferrous metals</vt:lpstr>
      <vt:lpstr> Toughness &amp; Hardness testing</vt:lpstr>
      <vt:lpstr>Metal Fatigue &amp; Creep</vt:lpstr>
      <vt:lpstr>Mechanisms for Strengthening of Metals</vt:lpstr>
      <vt:lpstr>Classification of Steels - European standard EN10020 (I)   </vt:lpstr>
      <vt:lpstr>Classification of Steels - European standard EN10020 (II) </vt:lpstr>
      <vt:lpstr>Classification of Steels - European standard EN10020 (III) </vt:lpstr>
      <vt:lpstr>Designation of Steels according to EN 10027-1:2016</vt:lpstr>
      <vt:lpstr>Designation of Steels according to Chemical Composition</vt:lpstr>
      <vt:lpstr>Classification of Stainless Steels</vt:lpstr>
      <vt:lpstr>Delivery Conditions of Steel products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Christelle</dc:creator>
  <cp:lastModifiedBy>Dr. Roodheer Beeharry</cp:lastModifiedBy>
  <cp:revision>604</cp:revision>
  <dcterms:created xsi:type="dcterms:W3CDTF">2012-05-16T13:06:51Z</dcterms:created>
  <dcterms:modified xsi:type="dcterms:W3CDTF">2025-07-12T03:21:57Z</dcterms:modified>
</cp:coreProperties>
</file>