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98" r:id="rId5"/>
    <p:sldId id="300" r:id="rId6"/>
    <p:sldId id="301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Nirmal Betchoo" initials="DNB" lastIdx="1" clrIdx="0">
    <p:extLst>
      <p:ext uri="{19B8F6BF-5375-455C-9EA6-DF929625EA0E}">
        <p15:presenceInfo xmlns:p15="http://schemas.microsoft.com/office/powerpoint/2012/main" userId="S::nbetchoo@udm.ac.mu::36b5876c-8d51-49a8-86ce-8e435ff592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19" autoAdjust="0"/>
  </p:normalViewPr>
  <p:slideViewPr>
    <p:cSldViewPr snapToGrid="0">
      <p:cViewPr varScale="1">
        <p:scale>
          <a:sx n="71" d="100"/>
          <a:sy n="71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5-10T16:56:36.757" idx="1">
    <p:pos x="10" y="10"/>
    <p:text/>
    <p:extLst>
      <p:ext uri="{C676402C-5697-4E1C-873F-D02D1690AC5C}">
        <p15:threadingInfo xmlns:p15="http://schemas.microsoft.com/office/powerpoint/2012/main" timeZoneBias="-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10/05/2023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4241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1678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083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90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954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690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213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4162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902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116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357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10/05/2023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9</a:t>
            </a: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 Process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Expectancy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990573"/>
            <a:ext cx="10058400" cy="376089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90CD29-8A2D-0581-E95C-2C5004F5AF8C}"/>
              </a:ext>
            </a:extLst>
          </p:cNvPr>
          <p:cNvSpPr/>
          <p:nvPr/>
        </p:nvSpPr>
        <p:spPr>
          <a:xfrm>
            <a:off x="1627093" y="2224440"/>
            <a:ext cx="2810435" cy="12045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Expectancy that good effort leads to good performance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FE3222-C7FA-6722-68B8-2DA74672588C}"/>
              </a:ext>
            </a:extLst>
          </p:cNvPr>
          <p:cNvSpPr/>
          <p:nvPr/>
        </p:nvSpPr>
        <p:spPr>
          <a:xfrm>
            <a:off x="1627093" y="3672539"/>
            <a:ext cx="2810434" cy="878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Expectancy that good performance leads to rewards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87F5E3-00CA-8A90-8C6D-BCC4B1982DAD}"/>
              </a:ext>
            </a:extLst>
          </p:cNvPr>
          <p:cNvSpPr/>
          <p:nvPr/>
        </p:nvSpPr>
        <p:spPr>
          <a:xfrm>
            <a:off x="1627093" y="4794924"/>
            <a:ext cx="2904565" cy="878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Expectancy that rewards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asare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attractive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9AF0B49-EA55-C3C0-8EA7-436452864BB2}"/>
              </a:ext>
            </a:extLst>
          </p:cNvPr>
          <p:cNvCxnSpPr>
            <a:stCxn id="4" idx="2"/>
          </p:cNvCxnSpPr>
          <p:nvPr/>
        </p:nvCxnSpPr>
        <p:spPr>
          <a:xfrm flipH="1">
            <a:off x="3032310" y="3428999"/>
            <a:ext cx="1" cy="243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8AD5579-A8D4-3C28-EE42-FFD2A49B2F14}"/>
              </a:ext>
            </a:extLst>
          </p:cNvPr>
          <p:cNvCxnSpPr>
            <a:stCxn id="6" idx="2"/>
          </p:cNvCxnSpPr>
          <p:nvPr/>
        </p:nvCxnSpPr>
        <p:spPr>
          <a:xfrm>
            <a:off x="3032310" y="4551383"/>
            <a:ext cx="0" cy="243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65C6A06-C8D9-DC90-C2B4-B5550CAB5043}"/>
              </a:ext>
            </a:extLst>
          </p:cNvPr>
          <p:cNvSpPr/>
          <p:nvPr/>
        </p:nvSpPr>
        <p:spPr>
          <a:xfrm>
            <a:off x="4840940" y="3859306"/>
            <a:ext cx="1640542" cy="52443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Effort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149920E-2E71-C737-DE0F-4334C48DC28C}"/>
              </a:ext>
            </a:extLst>
          </p:cNvPr>
          <p:cNvSpPr/>
          <p:nvPr/>
        </p:nvSpPr>
        <p:spPr>
          <a:xfrm>
            <a:off x="6714563" y="3859306"/>
            <a:ext cx="1640542" cy="51487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Performance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04590C3-BBA9-CB70-56D9-AB8B09E25D9F}"/>
              </a:ext>
            </a:extLst>
          </p:cNvPr>
          <p:cNvSpPr/>
          <p:nvPr/>
        </p:nvSpPr>
        <p:spPr>
          <a:xfrm>
            <a:off x="8588186" y="3854525"/>
            <a:ext cx="1134038" cy="51487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Reward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E52C46B-C642-9DF0-DDC1-908BD55A63E1}"/>
              </a:ext>
            </a:extLst>
          </p:cNvPr>
          <p:cNvSpPr/>
          <p:nvPr/>
        </p:nvSpPr>
        <p:spPr>
          <a:xfrm>
            <a:off x="9875300" y="3065929"/>
            <a:ext cx="1294501" cy="55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Extrinsic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CDEA4CD-17BE-8FCD-1E5D-08022F0904BD}"/>
              </a:ext>
            </a:extLst>
          </p:cNvPr>
          <p:cNvSpPr/>
          <p:nvPr/>
        </p:nvSpPr>
        <p:spPr>
          <a:xfrm>
            <a:off x="9852999" y="4680032"/>
            <a:ext cx="1294501" cy="55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Intrinsic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86233FA-4F64-A27B-610B-E7E12830A20F}"/>
              </a:ext>
            </a:extLst>
          </p:cNvPr>
          <p:cNvCxnSpPr>
            <a:endCxn id="21" idx="1"/>
          </p:cNvCxnSpPr>
          <p:nvPr/>
        </p:nvCxnSpPr>
        <p:spPr>
          <a:xfrm flipV="1">
            <a:off x="9547412" y="3343086"/>
            <a:ext cx="327888" cy="511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2F62D99-DAE4-2B7E-09D3-65B0C8C57BFD}"/>
              </a:ext>
            </a:extLst>
          </p:cNvPr>
          <p:cNvCxnSpPr>
            <a:cxnSpLocks/>
          </p:cNvCxnSpPr>
          <p:nvPr/>
        </p:nvCxnSpPr>
        <p:spPr>
          <a:xfrm>
            <a:off x="6262045" y="4144989"/>
            <a:ext cx="4388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CA5CC05-3232-DA84-46E0-58B1C89EC5D4}"/>
              </a:ext>
            </a:extLst>
          </p:cNvPr>
          <p:cNvCxnSpPr/>
          <p:nvPr/>
        </p:nvCxnSpPr>
        <p:spPr>
          <a:xfrm>
            <a:off x="9547412" y="4383741"/>
            <a:ext cx="327888" cy="296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7D1047-32F5-12CF-519E-B3198C9D5EBD}"/>
              </a:ext>
            </a:extLst>
          </p:cNvPr>
          <p:cNvCxnSpPr>
            <a:stCxn id="15" idx="3"/>
            <a:endCxn id="16" idx="1"/>
          </p:cNvCxnSpPr>
          <p:nvPr/>
        </p:nvCxnSpPr>
        <p:spPr>
          <a:xfrm flipV="1">
            <a:off x="8355105" y="4111961"/>
            <a:ext cx="233081" cy="4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03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Expectancy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main features of the expectancy theory are: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takes a comprehensive view of the motivation process.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shows individuals’ dependency on outcomes.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focuses on the importance of individual perceptions of the reality.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implies that job satisfaction follows effective job performance rather the other way round.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has led to the development of job re-design.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54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Expectancy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 individual’s perception of rewards is a vital part of the theory. 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 rewards may be intrinsic or extrinsic. 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Intrinsic rewards are those derived from </a:t>
            </a:r>
            <a:r>
              <a:rPr lang="en-US" sz="24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self-fulfilment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esteem and personal growth. 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Extrinsic rewards are those provided by the </a:t>
            </a:r>
            <a:r>
              <a:rPr lang="en-US" sz="24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like pay, promotion and good working conditions; factors over which the individual has no control.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25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Motivation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223050"/>
            <a:ext cx="10058400" cy="37608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 is defined as the willingness to exert high levels of effort to reach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organisational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goals.  It is conditioned by the effort’s ability to satisfy some individual need.  The three key elements in the definition of motivation are: effort,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organisational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goals and needs.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DC989D-367E-D45D-83BF-E33CF35EDF81}"/>
              </a:ext>
            </a:extLst>
          </p:cNvPr>
          <p:cNvSpPr/>
          <p:nvPr/>
        </p:nvSpPr>
        <p:spPr>
          <a:xfrm>
            <a:off x="1398494" y="4572000"/>
            <a:ext cx="1896035" cy="699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Unsatisfied Need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DB17CB0-2BE4-866B-22BB-5E9751A7E005}"/>
              </a:ext>
            </a:extLst>
          </p:cNvPr>
          <p:cNvSpPr/>
          <p:nvPr/>
        </p:nvSpPr>
        <p:spPr>
          <a:xfrm>
            <a:off x="3716768" y="4571999"/>
            <a:ext cx="1702398" cy="699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Tension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9671F4-2E27-581F-DB10-88DEFCD9BBD8}"/>
              </a:ext>
            </a:extLst>
          </p:cNvPr>
          <p:cNvSpPr/>
          <p:nvPr/>
        </p:nvSpPr>
        <p:spPr>
          <a:xfrm>
            <a:off x="5824819" y="4571999"/>
            <a:ext cx="1436594" cy="699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Drive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2C6284-9125-C1C7-7063-1D97A98528BB}"/>
              </a:ext>
            </a:extLst>
          </p:cNvPr>
          <p:cNvSpPr/>
          <p:nvPr/>
        </p:nvSpPr>
        <p:spPr>
          <a:xfrm>
            <a:off x="7521388" y="4571998"/>
            <a:ext cx="1918447" cy="699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Search Behaviour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3A30D73-3C91-7B05-2B57-BEA3C81C9019}"/>
              </a:ext>
            </a:extLst>
          </p:cNvPr>
          <p:cNvSpPr/>
          <p:nvPr/>
        </p:nvSpPr>
        <p:spPr>
          <a:xfrm>
            <a:off x="9699810" y="4571997"/>
            <a:ext cx="1896035" cy="699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Fulfil need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6A7A1BA-4C62-8BB0-B28A-11B71699D54C}"/>
              </a:ext>
            </a:extLst>
          </p:cNvPr>
          <p:cNvSpPr/>
          <p:nvPr/>
        </p:nvSpPr>
        <p:spPr>
          <a:xfrm>
            <a:off x="2671932" y="5468767"/>
            <a:ext cx="1896035" cy="699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Motivation Achieved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C071465-5A73-BCE1-3B3C-DA42D26480C8}"/>
              </a:ext>
            </a:extLst>
          </p:cNvPr>
          <p:cNvCxnSpPr>
            <a:stCxn id="37" idx="3"/>
            <a:endCxn id="38" idx="1"/>
          </p:cNvCxnSpPr>
          <p:nvPr/>
        </p:nvCxnSpPr>
        <p:spPr>
          <a:xfrm flipV="1">
            <a:off x="3294529" y="4921623"/>
            <a:ext cx="42223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1C9C10C-A7EC-3EFC-190A-AF65E1DA0C4F}"/>
              </a:ext>
            </a:extLst>
          </p:cNvPr>
          <p:cNvCxnSpPr>
            <a:stCxn id="38" idx="3"/>
            <a:endCxn id="39" idx="1"/>
          </p:cNvCxnSpPr>
          <p:nvPr/>
        </p:nvCxnSpPr>
        <p:spPr>
          <a:xfrm>
            <a:off x="5419166" y="4921623"/>
            <a:ext cx="4056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17B6A72-463A-2076-9C24-D3D07EECDDC5}"/>
              </a:ext>
            </a:extLst>
          </p:cNvPr>
          <p:cNvCxnSpPr>
            <a:stCxn id="40" idx="3"/>
            <a:endCxn id="41" idx="1"/>
          </p:cNvCxnSpPr>
          <p:nvPr/>
        </p:nvCxnSpPr>
        <p:spPr>
          <a:xfrm flipV="1">
            <a:off x="9439835" y="4921621"/>
            <a:ext cx="25997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EBA3EEE-AFC8-57F1-B925-059DA377FDF7}"/>
              </a:ext>
            </a:extLst>
          </p:cNvPr>
          <p:cNvCxnSpPr>
            <a:stCxn id="39" idx="3"/>
            <a:endCxn id="40" idx="1"/>
          </p:cNvCxnSpPr>
          <p:nvPr/>
        </p:nvCxnSpPr>
        <p:spPr>
          <a:xfrm flipV="1">
            <a:off x="7261413" y="4921622"/>
            <a:ext cx="25997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CF890F03-37DA-B222-57C8-9BD0C9C71862}"/>
              </a:ext>
            </a:extLst>
          </p:cNvPr>
          <p:cNvCxnSpPr/>
          <p:nvPr/>
        </p:nvCxnSpPr>
        <p:spPr>
          <a:xfrm>
            <a:off x="1492624" y="5567082"/>
            <a:ext cx="1048870" cy="41685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51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Maslow’s Hierarchy of Needs</a:t>
            </a:r>
          </a:p>
        </p:txBody>
      </p:sp>
      <p:pic>
        <p:nvPicPr>
          <p:cNvPr id="3088" name="Picture 16" descr="Self Confidence – Self Esteem Quiz">
            <a:extLst>
              <a:ext uri="{FF2B5EF4-FFF2-40B4-BE49-F238E27FC236}">
                <a16:creationId xmlns:a16="http://schemas.microsoft.com/office/drawing/2014/main" id="{0D701E40-2126-D4D7-7A66-61A710E185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88" y="2092278"/>
            <a:ext cx="6925235" cy="403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0ACF117-EDE2-A2E0-B9FE-0BF707F51745}"/>
              </a:ext>
            </a:extLst>
          </p:cNvPr>
          <p:cNvSpPr/>
          <p:nvPr/>
        </p:nvSpPr>
        <p:spPr>
          <a:xfrm>
            <a:off x="4364182" y="5430982"/>
            <a:ext cx="2978727" cy="360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Physiological</a:t>
            </a:r>
          </a:p>
        </p:txBody>
      </p:sp>
    </p:spTree>
    <p:extLst>
      <p:ext uri="{BB962C8B-B14F-4D97-AF65-F5344CB8AC3E}">
        <p14:creationId xmlns:p14="http://schemas.microsoft.com/office/powerpoint/2010/main" val="386045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Maslow’s Hierarchy of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Physiological needs: </a:t>
            </a: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 refer to food, drink, shelter, sexual satisfaction, and other bodily requirements.  It is considered as the lowest order need.</a:t>
            </a:r>
            <a:endParaRPr lang="en-GB" sz="20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Safety needs: </a:t>
            </a: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person’s needs for security, protection from physical and emotional harm.  This is a level above the physiological need.</a:t>
            </a:r>
            <a:endParaRPr lang="en-GB" sz="20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Social needs: </a:t>
            </a: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person’s needs for affection, belongingness, acceptance and friendship.  As an individual, one needs friendship.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05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Maslow’s Hierarchy of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Esteem needs: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Internal factors such as self-respect, autonomy and achievement; and external factors such as recognition and attention.  This is a higher order need.</a:t>
            </a:r>
            <a:endParaRPr lang="en-GB" sz="18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Self-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actualising</a:t>
            </a: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needs: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person’s drive to become what he or she is capable of becoming.</a:t>
            </a:r>
            <a:endParaRPr lang="en-GB" sz="18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is the highest order need and it also creates self-satisfaction and fulfillment on the part of the individual.</a:t>
            </a:r>
            <a:endParaRPr lang="en-GB" sz="18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2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 Gregor’s Theory X and 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Mc Gregor proposed </a:t>
            </a:r>
            <a:r>
              <a:rPr lang="en-US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two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distinct views of the human beings: a basically negative view called Theory X and a basically positive view called Theory Y.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 </a:t>
            </a:r>
            <a:r>
              <a:rPr lang="en-US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Theory X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the assumptions are: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Employees inherently dislike work, and wherever possible try to avoid it.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Employees dislike work, therefore they should be coerced, controlled and threatened.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Employees will shirk responsibilities and seek formal direction.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 workers place security above all other factors at work.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79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 Gregor’s Theory X and 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 </a:t>
            </a:r>
            <a:r>
              <a:rPr lang="en-US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Theory Y:</a:t>
            </a:r>
            <a:endParaRPr lang="en-GB" sz="2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Employees view work as being natural as rest or play.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Employees will exercise self-direction and self-control.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average person will accept to seek responsibility.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ability to make good decisions is widely dispersed throughout the population.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22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 </a:t>
            </a:r>
            <a:r>
              <a:rPr lang="en-GB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Clelland’s</a:t>
            </a: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Three Needs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David McClelland proposed the Three Needs theory.  There are three major relevant motives or needs in work situations.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need for achievement 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4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nACh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): The drive to excel, to achieve in relation to a set of standards, to strive to succeed.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need for power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24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nPow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): the need to make others behave in a way that they would not have behaved otherwise.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need for affiliation 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4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nAff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): The desire for friendly and close interpersonal relationships.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07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Expectancy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US" sz="24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core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theory relates to three variables: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Effort, performance and reward. 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strength of particular outputs or rewards for an individual is termed valence. 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probability that a valence will produce an outcome is called ‘expectancy’. 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Valences and expectancies depend on the individual’s own perception of a situation.</a:t>
            </a:r>
            <a:endParaRPr lang="en-GB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3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10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1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1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5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6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7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8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9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0</TotalTime>
  <Words>681</Words>
  <Application>Microsoft Office PowerPoint</Application>
  <PresentationFormat>Widescreen</PresentationFormat>
  <Paragraphs>80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The Motivation Process</vt:lpstr>
      <vt:lpstr>Maslow’s Hierarchy of Needs</vt:lpstr>
      <vt:lpstr>Maslow’s Hierarchy of Needs</vt:lpstr>
      <vt:lpstr>Maslow’s Hierarchy of Needs</vt:lpstr>
      <vt:lpstr>Mc Gregor’s Theory X and Y</vt:lpstr>
      <vt:lpstr>Mc Gregor’s Theory X and Y</vt:lpstr>
      <vt:lpstr>Mc Clelland’s Three Needs Theory</vt:lpstr>
      <vt:lpstr>Expectancy Theory</vt:lpstr>
      <vt:lpstr>Expectancy Theory</vt:lpstr>
      <vt:lpstr>Expectancy Theory</vt:lpstr>
      <vt:lpstr>Expectancy Theory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21</cp:revision>
  <dcterms:created xsi:type="dcterms:W3CDTF">2023-04-21T05:49:28Z</dcterms:created>
  <dcterms:modified xsi:type="dcterms:W3CDTF">2023-05-10T13:16:52Z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