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handoutMasterIdLst>
    <p:handoutMasterId r:id="rId27"/>
  </p:handoutMasterIdLst>
  <p:sldIdLst>
    <p:sldId id="387" r:id="rId2"/>
    <p:sldId id="405" r:id="rId3"/>
    <p:sldId id="404" r:id="rId4"/>
    <p:sldId id="389" r:id="rId5"/>
    <p:sldId id="396" r:id="rId6"/>
    <p:sldId id="397" r:id="rId7"/>
    <p:sldId id="413" r:id="rId8"/>
    <p:sldId id="399" r:id="rId9"/>
    <p:sldId id="400" r:id="rId10"/>
    <p:sldId id="402" r:id="rId11"/>
    <p:sldId id="412" r:id="rId12"/>
    <p:sldId id="401" r:id="rId13"/>
    <p:sldId id="406" r:id="rId14"/>
    <p:sldId id="407" r:id="rId15"/>
    <p:sldId id="411" r:id="rId16"/>
    <p:sldId id="408" r:id="rId17"/>
    <p:sldId id="409" r:id="rId18"/>
    <p:sldId id="414" r:id="rId19"/>
    <p:sldId id="415" r:id="rId20"/>
    <p:sldId id="416" r:id="rId21"/>
    <p:sldId id="417" r:id="rId22"/>
    <p:sldId id="410" r:id="rId23"/>
    <p:sldId id="418" r:id="rId24"/>
    <p:sldId id="403" r:id="rId25"/>
  </p:sldIdLst>
  <p:sldSz cx="9906000" cy="6858000" type="A4"/>
  <p:notesSz cx="10020300" cy="6888163"/>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E0000"/>
    <a:srgbClr val="000000"/>
    <a:srgbClr val="0000CC"/>
    <a:srgbClr val="007DBE"/>
    <a:srgbClr val="636466"/>
    <a:srgbClr val="FFFFFF"/>
    <a:srgbClr val="F8F8F8"/>
    <a:srgbClr val="F2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907" autoAdjust="0"/>
  </p:normalViewPr>
  <p:slideViewPr>
    <p:cSldViewPr>
      <p:cViewPr varScale="1">
        <p:scale>
          <a:sx n="88" d="100"/>
          <a:sy n="88" d="100"/>
        </p:scale>
        <p:origin x="1123" y="6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8DCCCF-0060-A04F-9572-024F3AB9EA3D}"/>
              </a:ext>
            </a:extLst>
          </p:cNvPr>
          <p:cNvSpPr>
            <a:spLocks noGrp="1"/>
          </p:cNvSpPr>
          <p:nvPr>
            <p:ph type="hdr" sz="quarter"/>
          </p:nvPr>
        </p:nvSpPr>
        <p:spPr>
          <a:xfrm>
            <a:off x="0" y="0"/>
            <a:ext cx="4341813"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Date Placeholder 2">
            <a:extLst>
              <a:ext uri="{FF2B5EF4-FFF2-40B4-BE49-F238E27FC236}">
                <a16:creationId xmlns:a16="http://schemas.microsoft.com/office/drawing/2014/main" id="{5A63CE7C-78B9-E628-96A5-7DBB4B73DA9B}"/>
              </a:ext>
            </a:extLst>
          </p:cNvPr>
          <p:cNvSpPr>
            <a:spLocks noGrp="1"/>
          </p:cNvSpPr>
          <p:nvPr>
            <p:ph type="dt" sz="quarter" idx="1"/>
          </p:nvPr>
        </p:nvSpPr>
        <p:spPr>
          <a:xfrm>
            <a:off x="5675313" y="0"/>
            <a:ext cx="4343400" cy="3444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BE2D9915-A7C3-4024-8786-B4ED95F67D16}" type="datetimeFigureOut">
              <a:rPr lang="fr-FR"/>
              <a:pPr>
                <a:defRPr/>
              </a:pPr>
              <a:t>12/07/2025</a:t>
            </a:fld>
            <a:endParaRPr lang="fr-FR"/>
          </a:p>
        </p:txBody>
      </p:sp>
      <p:sp>
        <p:nvSpPr>
          <p:cNvPr id="4" name="Footer Placeholder 3">
            <a:extLst>
              <a:ext uri="{FF2B5EF4-FFF2-40B4-BE49-F238E27FC236}">
                <a16:creationId xmlns:a16="http://schemas.microsoft.com/office/drawing/2014/main" id="{08D74153-308A-0329-2C57-5E7E5E3FD643}"/>
              </a:ext>
            </a:extLst>
          </p:cNvPr>
          <p:cNvSpPr>
            <a:spLocks noGrp="1"/>
          </p:cNvSpPr>
          <p:nvPr>
            <p:ph type="ftr" sz="quarter" idx="2"/>
          </p:nvPr>
        </p:nvSpPr>
        <p:spPr>
          <a:xfrm>
            <a:off x="0" y="6542088"/>
            <a:ext cx="4341813"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5" name="Slide Number Placeholder 4">
            <a:extLst>
              <a:ext uri="{FF2B5EF4-FFF2-40B4-BE49-F238E27FC236}">
                <a16:creationId xmlns:a16="http://schemas.microsoft.com/office/drawing/2014/main" id="{9CFDB377-5078-E6F4-925C-5D197167200F}"/>
              </a:ext>
            </a:extLst>
          </p:cNvPr>
          <p:cNvSpPr>
            <a:spLocks noGrp="1"/>
          </p:cNvSpPr>
          <p:nvPr>
            <p:ph type="sldNum" sz="quarter" idx="3"/>
          </p:nvPr>
        </p:nvSpPr>
        <p:spPr>
          <a:xfrm>
            <a:off x="5675313" y="6542088"/>
            <a:ext cx="4343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101C8DA4-5499-426D-8C73-7C3669104D02}" type="slidenum">
              <a:rPr lang="fr-FR" altLang="fr-FR"/>
              <a:pPr/>
              <a:t>‹#›</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B067F-F804-C2C1-5183-AFD184D25EA9}"/>
              </a:ext>
            </a:extLst>
          </p:cNvPr>
          <p:cNvSpPr>
            <a:spLocks noGrp="1"/>
          </p:cNvSpPr>
          <p:nvPr>
            <p:ph type="hdr" sz="quarter"/>
          </p:nvPr>
        </p:nvSpPr>
        <p:spPr>
          <a:xfrm>
            <a:off x="0" y="0"/>
            <a:ext cx="4341813" cy="344488"/>
          </a:xfrm>
          <a:prstGeom prst="rect">
            <a:avLst/>
          </a:prstGeom>
        </p:spPr>
        <p:txBody>
          <a:bodyPr vert="horz" lIns="96616" tIns="48308" rIns="96616" bIns="48308" rtlCol="0"/>
          <a:lstStyle>
            <a:lvl1pPr algn="l" eaLnBrk="1" fontAlgn="auto" hangingPunct="1">
              <a:spcBef>
                <a:spcPts val="0"/>
              </a:spcBef>
              <a:spcAft>
                <a:spcPts val="0"/>
              </a:spcAft>
              <a:defRPr sz="13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F7947401-2D25-F051-0E30-E782282F28A5}"/>
              </a:ext>
            </a:extLst>
          </p:cNvPr>
          <p:cNvSpPr>
            <a:spLocks noGrp="1"/>
          </p:cNvSpPr>
          <p:nvPr>
            <p:ph type="dt" idx="1"/>
          </p:nvPr>
        </p:nvSpPr>
        <p:spPr>
          <a:xfrm>
            <a:off x="5676900" y="0"/>
            <a:ext cx="4341813" cy="344488"/>
          </a:xfrm>
          <a:prstGeom prst="rect">
            <a:avLst/>
          </a:prstGeom>
        </p:spPr>
        <p:txBody>
          <a:bodyPr vert="horz" lIns="96616" tIns="48308" rIns="96616" bIns="48308" rtlCol="0"/>
          <a:lstStyle>
            <a:lvl1pPr algn="r" eaLnBrk="1" fontAlgn="auto" hangingPunct="1">
              <a:spcBef>
                <a:spcPts val="0"/>
              </a:spcBef>
              <a:spcAft>
                <a:spcPts val="0"/>
              </a:spcAft>
              <a:defRPr sz="1300">
                <a:latin typeface="+mn-lt"/>
                <a:cs typeface="+mn-cs"/>
              </a:defRPr>
            </a:lvl1pPr>
          </a:lstStyle>
          <a:p>
            <a:pPr>
              <a:defRPr/>
            </a:pPr>
            <a:fld id="{D133B35B-680F-43EC-B4D3-0479254358B9}" type="datetimeFigureOut">
              <a:rPr lang="en-US"/>
              <a:pPr>
                <a:defRPr/>
              </a:pPr>
              <a:t>7/12/2025</a:t>
            </a:fld>
            <a:endParaRPr lang="en-US"/>
          </a:p>
        </p:txBody>
      </p:sp>
      <p:sp>
        <p:nvSpPr>
          <p:cNvPr id="4" name="Slide Image Placeholder 3">
            <a:extLst>
              <a:ext uri="{FF2B5EF4-FFF2-40B4-BE49-F238E27FC236}">
                <a16:creationId xmlns:a16="http://schemas.microsoft.com/office/drawing/2014/main" id="{FC1416A3-4B70-216F-795D-7F890E4567BC}"/>
              </a:ext>
            </a:extLst>
          </p:cNvPr>
          <p:cNvSpPr>
            <a:spLocks noGrp="1" noRot="1" noChangeAspect="1"/>
          </p:cNvSpPr>
          <p:nvPr>
            <p:ph type="sldImg" idx="2"/>
          </p:nvPr>
        </p:nvSpPr>
        <p:spPr>
          <a:xfrm>
            <a:off x="3143250" y="515938"/>
            <a:ext cx="3733800" cy="2584450"/>
          </a:xfrm>
          <a:prstGeom prst="rect">
            <a:avLst/>
          </a:prstGeom>
          <a:noFill/>
          <a:ln w="12700">
            <a:solidFill>
              <a:prstClr val="black"/>
            </a:solidFill>
          </a:ln>
        </p:spPr>
        <p:txBody>
          <a:bodyPr vert="horz" lIns="96616" tIns="48308" rIns="96616" bIns="48308" rtlCol="0" anchor="ctr"/>
          <a:lstStyle/>
          <a:p>
            <a:pPr lvl="0"/>
            <a:endParaRPr lang="en-US" noProof="0"/>
          </a:p>
        </p:txBody>
      </p:sp>
      <p:sp>
        <p:nvSpPr>
          <p:cNvPr id="5" name="Notes Placeholder 4">
            <a:extLst>
              <a:ext uri="{FF2B5EF4-FFF2-40B4-BE49-F238E27FC236}">
                <a16:creationId xmlns:a16="http://schemas.microsoft.com/office/drawing/2014/main" id="{F6787C4D-8531-FE55-289C-A8B4E89EDB1C}"/>
              </a:ext>
            </a:extLst>
          </p:cNvPr>
          <p:cNvSpPr>
            <a:spLocks noGrp="1"/>
          </p:cNvSpPr>
          <p:nvPr>
            <p:ph type="body" sz="quarter" idx="3"/>
          </p:nvPr>
        </p:nvSpPr>
        <p:spPr>
          <a:xfrm>
            <a:off x="1001713" y="3271838"/>
            <a:ext cx="8016875" cy="3100387"/>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F6B7F03-C4CA-EAF8-0166-A48528C9AC96}"/>
              </a:ext>
            </a:extLst>
          </p:cNvPr>
          <p:cNvSpPr>
            <a:spLocks noGrp="1"/>
          </p:cNvSpPr>
          <p:nvPr>
            <p:ph type="ftr" sz="quarter" idx="4"/>
          </p:nvPr>
        </p:nvSpPr>
        <p:spPr>
          <a:xfrm>
            <a:off x="0" y="6542088"/>
            <a:ext cx="4341813" cy="344487"/>
          </a:xfrm>
          <a:prstGeom prst="rect">
            <a:avLst/>
          </a:prstGeom>
        </p:spPr>
        <p:txBody>
          <a:bodyPr vert="horz" lIns="96616" tIns="48308" rIns="96616" bIns="48308" rtlCol="0" anchor="b"/>
          <a:lstStyle>
            <a:lvl1pPr algn="l" eaLnBrk="1" fontAlgn="auto" hangingPunct="1">
              <a:spcBef>
                <a:spcPts val="0"/>
              </a:spcBef>
              <a:spcAft>
                <a:spcPts val="0"/>
              </a:spcAft>
              <a:defRPr sz="13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86465F38-A1EB-A279-2672-D52CA3B69226}"/>
              </a:ext>
            </a:extLst>
          </p:cNvPr>
          <p:cNvSpPr>
            <a:spLocks noGrp="1"/>
          </p:cNvSpPr>
          <p:nvPr>
            <p:ph type="sldNum" sz="quarter" idx="5"/>
          </p:nvPr>
        </p:nvSpPr>
        <p:spPr>
          <a:xfrm>
            <a:off x="5676900" y="6542088"/>
            <a:ext cx="4341813" cy="344487"/>
          </a:xfrm>
          <a:prstGeom prst="rect">
            <a:avLst/>
          </a:prstGeom>
        </p:spPr>
        <p:txBody>
          <a:bodyPr vert="horz" wrap="square" lIns="96616" tIns="48308" rIns="96616" bIns="48308" numCol="1" anchor="b" anchorCtr="0" compatLnSpc="1">
            <a:prstTxWarp prst="textNoShape">
              <a:avLst/>
            </a:prstTxWarp>
          </a:bodyPr>
          <a:lstStyle>
            <a:lvl1pPr algn="r" eaLnBrk="1" hangingPunct="1">
              <a:defRPr sz="1300">
                <a:latin typeface="Calibri" panose="020F0502020204030204" pitchFamily="34" charset="0"/>
              </a:defRPr>
            </a:lvl1pPr>
          </a:lstStyle>
          <a:p>
            <a:fld id="{42B0955B-7807-41C1-81A6-55F63A809610}" type="slidenum">
              <a:rPr lang="en-US" altLang="fr-F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961465C7-7BCB-8FE6-03CF-9168760D03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56A021ED-E182-7B77-A23E-F11A17CF97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fr-FR"/>
          </a:p>
        </p:txBody>
      </p:sp>
      <p:sp>
        <p:nvSpPr>
          <p:cNvPr id="12292" name="Slide Number Placeholder 3">
            <a:extLst>
              <a:ext uri="{FF2B5EF4-FFF2-40B4-BE49-F238E27FC236}">
                <a16:creationId xmlns:a16="http://schemas.microsoft.com/office/drawing/2014/main" id="{A05DEE6F-4EF0-940D-BFCB-994721442AC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0E37170-8ADC-49BD-8504-99BA6C7D837F}" type="slidenum">
              <a:rPr lang="en-US" altLang="fr-FR" sz="1300"/>
              <a:pPr>
                <a:spcBef>
                  <a:spcPct val="0"/>
                </a:spcBef>
              </a:pPr>
              <a:t>1</a:t>
            </a:fld>
            <a:endParaRPr lang="en-US" altLang="fr-FR"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BE43A809-9E99-E2AF-AD50-D42873DE8F0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ctrTitle"/>
          </p:nvPr>
        </p:nvSpPr>
        <p:spPr>
          <a:xfrm>
            <a:off x="1143000" y="457200"/>
            <a:ext cx="6448548" cy="805820"/>
          </a:xfrm>
        </p:spPr>
        <p:txBody>
          <a:bodyPr anchor="t"/>
          <a:lstStyle>
            <a:lvl1pPr marL="0" indent="0" algn="l">
              <a:tabLst/>
              <a:defRPr lang="en-US" sz="3200" b="1" kern="1200" dirty="0">
                <a:solidFill>
                  <a:srgbClr val="636466"/>
                </a:solidFill>
                <a:latin typeface="Century Gothic" panose="020B0502020202020204" pitchFamily="34" charset="0"/>
                <a:ea typeface="+mj-ea"/>
                <a:cs typeface="Arial" pitchFamily="34" charset="0"/>
              </a:defRPr>
            </a:lvl1pPr>
          </a:lstStyle>
          <a:p>
            <a:pPr lvl="0"/>
            <a:r>
              <a:rPr lang="en-US" dirty="0"/>
              <a:t>Click to edit Master title style</a:t>
            </a:r>
          </a:p>
        </p:txBody>
      </p:sp>
    </p:spTree>
    <p:extLst>
      <p:ext uri="{BB962C8B-B14F-4D97-AF65-F5344CB8AC3E}">
        <p14:creationId xmlns:p14="http://schemas.microsoft.com/office/powerpoint/2010/main" val="39236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and Conten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7BEF1707-ACE7-3F9E-23B9-D0390B6FCA8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Placeholder 29"/>
          <p:cNvSpPr>
            <a:spLocks noGrp="1"/>
          </p:cNvSpPr>
          <p:nvPr>
            <p:ph idx="1"/>
          </p:nvPr>
        </p:nvSpPr>
        <p:spPr bwMode="auto">
          <a:xfrm>
            <a:off x="1219200" y="1447800"/>
            <a:ext cx="7967722" cy="4648200"/>
          </a:xfrm>
          <a:prstGeom prst="rect">
            <a:avLst/>
          </a:prstGeom>
          <a:noFill/>
          <a:ln w="9525">
            <a:noFill/>
            <a:miter lim="800000"/>
            <a:headEnd/>
            <a:tailEnd/>
          </a:ln>
        </p:spPr>
        <p:txBody>
          <a:bodyPr/>
          <a:lstStyle>
            <a:lvl1pPr algn="l" rtl="0" eaLnBrk="0" fontAlgn="base" hangingPunct="0">
              <a:spcBef>
                <a:spcPct val="20000"/>
              </a:spcBef>
              <a:spcAft>
                <a:spcPct val="0"/>
              </a:spcAft>
              <a:buClr>
                <a:schemeClr val="tx2">
                  <a:lumMod val="25000"/>
                </a:schemeClr>
              </a:buClr>
              <a:buFont typeface="Wingdings 2" pitchFamily="18" charset="2"/>
              <a:buChar char=""/>
              <a:defRPr lang="en-US" sz="2800" kern="1200" dirty="0" smtClean="0">
                <a:solidFill>
                  <a:srgbClr val="636466"/>
                </a:solidFill>
                <a:latin typeface="Arial" pitchFamily="34" charset="0"/>
                <a:ea typeface="+mn-ea"/>
                <a:cs typeface="Arial" pitchFamily="34" charset="0"/>
              </a:defRPr>
            </a:lvl1pPr>
            <a:lvl2pPr algn="l" rtl="0" eaLnBrk="0" fontAlgn="base" hangingPunct="0">
              <a:spcBef>
                <a:spcPct val="20000"/>
              </a:spcBef>
              <a:spcAft>
                <a:spcPct val="0"/>
              </a:spcAft>
              <a:buFont typeface="Arial" pitchFamily="34" charset="0"/>
              <a:buChar char="-"/>
              <a:defRPr lang="en-US" sz="2800" kern="1200" dirty="0" smtClean="0">
                <a:solidFill>
                  <a:schemeClr val="tx2">
                    <a:lumMod val="25000"/>
                  </a:schemeClr>
                </a:solidFill>
                <a:latin typeface="Arial" pitchFamily="34" charset="0"/>
                <a:ea typeface="+mn-ea"/>
                <a:cs typeface="Arial" pitchFamily="34" charset="0"/>
              </a:defRPr>
            </a:lvl2pPr>
            <a:lvl3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3pPr>
            <a:lvl4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4pPr>
            <a:lvl5pPr algn="l" rtl="0" eaLnBrk="0" fontAlgn="base" hangingPunct="0">
              <a:spcBef>
                <a:spcPct val="20000"/>
              </a:spcBef>
              <a:spcAft>
                <a:spcPct val="0"/>
              </a:spcAft>
              <a:defRPr lang="en-US" sz="2800" kern="1200" dirty="0" smtClean="0">
                <a:solidFill>
                  <a:schemeClr val="tx2">
                    <a:lumMod val="25000"/>
                  </a:schemeClr>
                </a:solidFill>
                <a:latin typeface="Arial" pitchFamily="34" charset="0"/>
                <a:ea typeface="+mn-ea"/>
                <a:cs typeface="Arial" pitchFamily="34" charset="0"/>
              </a:defRPr>
            </a:lvl5pPr>
          </a:lstStyle>
          <a:p>
            <a:pPr lvl="0"/>
            <a:r>
              <a:rPr lang="en-US" noProof="0" dirty="0"/>
              <a:t>Click to edit Master text styles</a:t>
            </a:r>
          </a:p>
        </p:txBody>
      </p:sp>
      <p:sp>
        <p:nvSpPr>
          <p:cNvPr id="13" name="Title Placeholder 8"/>
          <p:cNvSpPr>
            <a:spLocks noGrp="1"/>
          </p:cNvSpPr>
          <p:nvPr>
            <p:ph type="title"/>
          </p:nvPr>
        </p:nvSpPr>
        <p:spPr bwMode="auto">
          <a:xfrm>
            <a:off x="1209628" y="152400"/>
            <a:ext cx="7977294" cy="1143000"/>
          </a:xfrm>
          <a:prstGeom prst="rect">
            <a:avLst/>
          </a:prstGeom>
          <a:noFill/>
          <a:ln w="9525">
            <a:noFill/>
            <a:miter lim="800000"/>
            <a:headEnd/>
            <a:tailEnd/>
          </a:ln>
        </p:spPr>
        <p:txBody>
          <a:bodyPr/>
          <a:lstStyle>
            <a:lvl1pPr>
              <a:defRPr>
                <a:solidFill>
                  <a:srgbClr val="636466"/>
                </a:solidFill>
              </a:defRPr>
            </a:lvl1pPr>
          </a:lstStyle>
          <a:p>
            <a:pPr lvl="0"/>
            <a:r>
              <a:rPr lang="en-US" dirty="0"/>
              <a:t>Click to edit Master title style</a:t>
            </a:r>
          </a:p>
        </p:txBody>
      </p:sp>
    </p:spTree>
    <p:extLst>
      <p:ext uri="{BB962C8B-B14F-4D97-AF65-F5344CB8AC3E}">
        <p14:creationId xmlns:p14="http://schemas.microsoft.com/office/powerpoint/2010/main" val="890069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9A6CE588-1387-B5B1-D8B1-30AB3874CF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74455" y="5542306"/>
            <a:ext cx="6926745" cy="714380"/>
          </a:xfrm>
        </p:spPr>
        <p:txBody>
          <a:bodyPr tIns="0" bIns="0" anchor="b"/>
          <a:lstStyle>
            <a:lvl1pPr algn="r">
              <a:buNone/>
              <a:defRPr lang="en-US" sz="3000" b="1" kern="1200" cap="all" baseline="0" dirty="0">
                <a:solidFill>
                  <a:srgbClr val="000000"/>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2694333" y="6271591"/>
            <a:ext cx="6906867" cy="571504"/>
          </a:xfrm>
        </p:spPr>
        <p:txBody>
          <a:bodyPr lIns="45720" tIns="0" rIns="45720" bIns="0"/>
          <a:lstStyle>
            <a:lvl1pPr marL="0" indent="0" algn="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0000"/>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245636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spTree>
      <p:nvGrpSpPr>
        <p:cNvPr id="1" name=""/>
        <p:cNvGrpSpPr/>
        <p:nvPr/>
      </p:nvGrpSpPr>
      <p:grpSpPr>
        <a:xfrm>
          <a:off x="0" y="0"/>
          <a:ext cx="0" cy="0"/>
          <a:chOff x="0" y="0"/>
          <a:chExt cx="0" cy="0"/>
        </a:xfrm>
      </p:grpSpPr>
      <p:pic>
        <p:nvPicPr>
          <p:cNvPr id="4" name="fe2adf20-1617-47b3-8e02-3e59ba63d990" descr="A8663F11-5A68-463D-B35A-896B55D26E2C">
            <a:extLst>
              <a:ext uri="{FF2B5EF4-FFF2-40B4-BE49-F238E27FC236}">
                <a16:creationId xmlns:a16="http://schemas.microsoft.com/office/drawing/2014/main" id="{12067422-B850-59D8-6F71-EA33F537F11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75"/>
            <a:ext cx="9906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381100" y="2643182"/>
            <a:ext cx="7181850" cy="714380"/>
          </a:xfrm>
        </p:spPr>
        <p:txBody>
          <a:bodyPr tIns="0" bIns="0" anchor="b"/>
          <a:lstStyle>
            <a:lvl1pPr algn="ctr">
              <a:buNone/>
              <a:defRPr lang="en-US" sz="3600" b="1" kern="1200" dirty="0">
                <a:solidFill>
                  <a:srgbClr val="007DBE"/>
                </a:solidFill>
                <a:latin typeface="Century Gothic" panose="020B0502020202020204" pitchFamily="34" charset="0"/>
                <a:ea typeface="+mj-ea"/>
                <a:cs typeface="Arial" pitchFamily="34" charset="0"/>
              </a:defRPr>
            </a:lvl1pPr>
          </a:lstStyle>
          <a:p>
            <a:pPr lvl="0"/>
            <a:r>
              <a:rPr lang="en-US" dirty="0"/>
              <a:t>Click to edit Master title style</a:t>
            </a:r>
          </a:p>
        </p:txBody>
      </p:sp>
      <p:sp>
        <p:nvSpPr>
          <p:cNvPr id="3" name="Text Placeholder 2"/>
          <p:cNvSpPr>
            <a:spLocks noGrp="1"/>
          </p:cNvSpPr>
          <p:nvPr>
            <p:ph type="body" idx="1"/>
          </p:nvPr>
        </p:nvSpPr>
        <p:spPr>
          <a:xfrm>
            <a:off x="1381100" y="3429000"/>
            <a:ext cx="7181850" cy="571504"/>
          </a:xfrm>
        </p:spPr>
        <p:txBody>
          <a:bodyPr lIns="45720" tIns="0" rIns="45720" bIns="0"/>
          <a:lstStyle>
            <a:lvl1pPr marL="0" indent="0" algn="ctr" rtl="0" eaLnBrk="0" fontAlgn="base" hangingPunct="0">
              <a:spcBef>
                <a:spcPct val="20000"/>
              </a:spcBef>
              <a:spcAft>
                <a:spcPct val="0"/>
              </a:spcAft>
              <a:buClr>
                <a:schemeClr val="accent1"/>
              </a:buClr>
              <a:buSzPct val="80000"/>
              <a:buFont typeface="Wingdings 2" pitchFamily="18" charset="2"/>
              <a:buNone/>
              <a:defRPr lang="en-US" sz="2400" kern="1200" dirty="0" smtClean="0">
                <a:solidFill>
                  <a:srgbClr val="007DBE"/>
                </a:solidFill>
                <a:effectLst/>
                <a:latin typeface="Century Gothic" panose="020B0502020202020204" pitchFamily="34" charset="0"/>
                <a:ea typeface="+mn-ea"/>
                <a:cs typeface="Arial"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a:t>Click to edit Master text styles</a:t>
            </a:r>
          </a:p>
        </p:txBody>
      </p:sp>
    </p:spTree>
    <p:extLst>
      <p:ext uri="{BB962C8B-B14F-4D97-AF65-F5344CB8AC3E}">
        <p14:creationId xmlns:p14="http://schemas.microsoft.com/office/powerpoint/2010/main" val="2076512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000792" cy="762000"/>
          </a:xfrm>
        </p:spPr>
        <p:txBody>
          <a:bodyPr>
            <a:noAutofit/>
          </a:bodyPr>
          <a:lstStyle>
            <a:lvl1pPr algn="l" rtl="0" eaLnBrk="0" fontAlgn="base" hangingPunct="0">
              <a:spcBef>
                <a:spcPct val="0"/>
              </a:spcBef>
              <a:spcAft>
                <a:spcPct val="0"/>
              </a:spcAft>
              <a:defRPr lang="en-US" sz="3000" b="1" kern="1200" dirty="0">
                <a:solidFill>
                  <a:srgbClr val="636466"/>
                </a:solidFill>
                <a:latin typeface="Arial" pitchFamily="34" charset="0"/>
                <a:ea typeface="+mj-ea"/>
                <a:cs typeface="Arial" pitchFamily="34" charset="0"/>
              </a:defRPr>
            </a:lvl1pPr>
          </a:lstStyle>
          <a:p>
            <a:r>
              <a:rPr lang="en-US"/>
              <a:t>Click to edit Master title style</a:t>
            </a:r>
            <a:endParaRPr lang="en-US" dirty="0"/>
          </a:p>
        </p:txBody>
      </p:sp>
      <p:sp>
        <p:nvSpPr>
          <p:cNvPr id="3" name="Footer Placeholder 21">
            <a:extLst>
              <a:ext uri="{FF2B5EF4-FFF2-40B4-BE49-F238E27FC236}">
                <a16:creationId xmlns:a16="http://schemas.microsoft.com/office/drawing/2014/main" id="{A5C59255-0EE4-F035-4593-BD9BAA315E2B}"/>
              </a:ext>
            </a:extLst>
          </p:cNvPr>
          <p:cNvSpPr>
            <a:spLocks noGrp="1"/>
          </p:cNvSpPr>
          <p:nvPr>
            <p:ph type="ftr" sz="quarter" idx="10"/>
          </p:nvPr>
        </p:nvSpPr>
        <p:spPr>
          <a:xfrm>
            <a:off x="6781800" y="6172200"/>
            <a:ext cx="3365500" cy="365125"/>
          </a:xfrm>
          <a:prstGeom prst="rect">
            <a:avLst/>
          </a:prstGeom>
        </p:spPr>
        <p:txBody>
          <a:bodyPr/>
          <a:lstStyle>
            <a:lvl1pPr eaLnBrk="1" hangingPunct="1">
              <a:defRPr>
                <a:latin typeface="Arial" charset="0"/>
                <a:cs typeface="Arial" charset="0"/>
              </a:defRPr>
            </a:lvl1pPr>
          </a:lstStyle>
          <a:p>
            <a:pPr>
              <a:defRPr/>
            </a:pPr>
            <a:r>
              <a:rPr lang="fr-FR"/>
              <a:t>Name of </a:t>
            </a:r>
            <a:r>
              <a:rPr lang="fr-FR" err="1"/>
              <a:t>presentation</a:t>
            </a:r>
            <a:endParaRPr lang="fr-FR"/>
          </a:p>
        </p:txBody>
      </p:sp>
    </p:spTree>
    <p:extLst>
      <p:ext uri="{BB962C8B-B14F-4D97-AF65-F5344CB8AC3E}">
        <p14:creationId xmlns:p14="http://schemas.microsoft.com/office/powerpoint/2010/main" val="2901903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309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9903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7684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5">
            <a:extLst>
              <a:ext uri="{FF2B5EF4-FFF2-40B4-BE49-F238E27FC236}">
                <a16:creationId xmlns:a16="http://schemas.microsoft.com/office/drawing/2014/main" id="{BEA07649-C84D-2EA6-7878-1CA593ACE454}"/>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Title Placeholder 8">
            <a:extLst>
              <a:ext uri="{FF2B5EF4-FFF2-40B4-BE49-F238E27FC236}">
                <a16:creationId xmlns:a16="http://schemas.microsoft.com/office/drawing/2014/main" id="{4290D233-FD8E-18D2-AD02-B080D4342E7E}"/>
              </a:ext>
            </a:extLst>
          </p:cNvPr>
          <p:cNvSpPr>
            <a:spLocks noGrp="1"/>
          </p:cNvSpPr>
          <p:nvPr>
            <p:ph type="title"/>
          </p:nvPr>
        </p:nvSpPr>
        <p:spPr bwMode="auto">
          <a:xfrm>
            <a:off x="1066800" y="304800"/>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US" altLang="fr-FR"/>
              <a:t>Click to edit Master title style</a:t>
            </a:r>
          </a:p>
        </p:txBody>
      </p:sp>
      <p:sp>
        <p:nvSpPr>
          <p:cNvPr id="30" name="Text Placeholder 29">
            <a:extLst>
              <a:ext uri="{FF2B5EF4-FFF2-40B4-BE49-F238E27FC236}">
                <a16:creationId xmlns:a16="http://schemas.microsoft.com/office/drawing/2014/main" id="{FEEB5E45-0A55-0621-B06F-3F7DF96D56D2}"/>
              </a:ext>
            </a:extLst>
          </p:cNvPr>
          <p:cNvSpPr>
            <a:spLocks noGrp="1"/>
          </p:cNvSpPr>
          <p:nvPr>
            <p:ph type="body" idx="1"/>
          </p:nvPr>
        </p:nvSpPr>
        <p:spPr bwMode="auto">
          <a:xfrm>
            <a:off x="1066800" y="1600200"/>
            <a:ext cx="8001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en-US" altLang="fr-FR"/>
              <a:t>Second level</a:t>
            </a:r>
          </a:p>
          <a:p>
            <a:pPr lvl="2"/>
            <a:r>
              <a:rPr lang="en-US" altLang="fr-FR"/>
              <a:t>Third level</a:t>
            </a:r>
          </a:p>
          <a:p>
            <a:pPr lvl="3"/>
            <a:r>
              <a:rPr lang="en-US" altLang="fr-FR"/>
              <a:t>Fourth level</a:t>
            </a:r>
          </a:p>
          <a:p>
            <a:pPr lvl="4"/>
            <a:r>
              <a:rPr lang="en-US" altLang="fr-FR"/>
              <a:t>Fifth level</a:t>
            </a:r>
          </a:p>
        </p:txBody>
      </p:sp>
    </p:spTree>
  </p:cSld>
  <p:clrMap bg1="lt1" tx1="dk1" bg2="lt2" tx2="dk2" accent1="accent1" accent2="accent2" accent3="accent3" accent4="accent4" accent5="accent5" accent6="accent6" hlink="hlink" folHlink="folHlink"/>
  <p:sldLayoutIdLst>
    <p:sldLayoutId id="2147485240" r:id="rId1"/>
    <p:sldLayoutId id="2147485241" r:id="rId2"/>
    <p:sldLayoutId id="2147485242" r:id="rId3"/>
    <p:sldLayoutId id="2147485243" r:id="rId4"/>
    <p:sldLayoutId id="2147485244" r:id="rId5"/>
    <p:sldLayoutId id="2147485239" r:id="rId6"/>
    <p:sldLayoutId id="2147485245" r:id="rId7"/>
    <p:sldLayoutId id="2147485246" r:id="rId8"/>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tmplLst>
          <p:tmpl lvl="1">
            <p:tnLst>
              <p:par>
                <p:cTn presetID="2" presetClass="entr" presetSubtype="3"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2">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3">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4">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 lvl="5">
            <p:tnLst>
              <p:par>
                <p:cTn presetID="2" presetClass="entr" presetSubtype="3"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3200" b="1" kern="1200">
          <a:solidFill>
            <a:srgbClr val="636466"/>
          </a:solidFill>
          <a:latin typeface="Century Gothic" panose="020B0502020202020204" pitchFamily="34" charset="0"/>
          <a:ea typeface="+mj-ea"/>
          <a:cs typeface="Arial" pitchFamily="34" charset="0"/>
        </a:defRPr>
      </a:lvl1pPr>
      <a:lvl2pPr algn="l" rtl="0" eaLnBrk="0" fontAlgn="base" hangingPunct="0">
        <a:spcBef>
          <a:spcPct val="0"/>
        </a:spcBef>
        <a:spcAft>
          <a:spcPct val="0"/>
        </a:spcAft>
        <a:defRPr sz="3200" b="1">
          <a:solidFill>
            <a:srgbClr val="636466"/>
          </a:solidFill>
          <a:latin typeface="Century Gothic" pitchFamily="34" charset="0"/>
          <a:cs typeface="Arial" charset="0"/>
        </a:defRPr>
      </a:lvl2pPr>
      <a:lvl3pPr algn="l" rtl="0" eaLnBrk="0" fontAlgn="base" hangingPunct="0">
        <a:spcBef>
          <a:spcPct val="0"/>
        </a:spcBef>
        <a:spcAft>
          <a:spcPct val="0"/>
        </a:spcAft>
        <a:defRPr sz="3200" b="1">
          <a:solidFill>
            <a:srgbClr val="636466"/>
          </a:solidFill>
          <a:latin typeface="Century Gothic" pitchFamily="34" charset="0"/>
          <a:cs typeface="Arial" charset="0"/>
        </a:defRPr>
      </a:lvl3pPr>
      <a:lvl4pPr algn="l" rtl="0" eaLnBrk="0" fontAlgn="base" hangingPunct="0">
        <a:spcBef>
          <a:spcPct val="0"/>
        </a:spcBef>
        <a:spcAft>
          <a:spcPct val="0"/>
        </a:spcAft>
        <a:defRPr sz="3200" b="1">
          <a:solidFill>
            <a:srgbClr val="636466"/>
          </a:solidFill>
          <a:latin typeface="Century Gothic" pitchFamily="34" charset="0"/>
          <a:cs typeface="Arial" charset="0"/>
        </a:defRPr>
      </a:lvl4pPr>
      <a:lvl5pPr algn="l" rtl="0" eaLnBrk="0" fontAlgn="base" hangingPunct="0">
        <a:spcBef>
          <a:spcPct val="0"/>
        </a:spcBef>
        <a:spcAft>
          <a:spcPct val="0"/>
        </a:spcAft>
        <a:defRPr sz="3200" b="1">
          <a:solidFill>
            <a:srgbClr val="636466"/>
          </a:solidFill>
          <a:latin typeface="Century Gothic" pitchFamily="34" charset="0"/>
          <a:cs typeface="Arial" charset="0"/>
        </a:defRPr>
      </a:lvl5pPr>
      <a:lvl6pPr marL="457200" algn="l" rtl="0" eaLnBrk="1" fontAlgn="base" hangingPunct="1">
        <a:spcBef>
          <a:spcPct val="0"/>
        </a:spcBef>
        <a:spcAft>
          <a:spcPct val="0"/>
        </a:spcAft>
        <a:defRPr sz="3600">
          <a:solidFill>
            <a:srgbClr val="FFCC00"/>
          </a:solidFill>
          <a:latin typeface="Love LetterTW" pitchFamily="2" charset="0"/>
        </a:defRPr>
      </a:lvl6pPr>
      <a:lvl7pPr marL="914400" algn="l" rtl="0" eaLnBrk="1" fontAlgn="base" hangingPunct="1">
        <a:spcBef>
          <a:spcPct val="0"/>
        </a:spcBef>
        <a:spcAft>
          <a:spcPct val="0"/>
        </a:spcAft>
        <a:defRPr sz="3600">
          <a:solidFill>
            <a:srgbClr val="FFCC00"/>
          </a:solidFill>
          <a:latin typeface="Love LetterTW" pitchFamily="2" charset="0"/>
        </a:defRPr>
      </a:lvl7pPr>
      <a:lvl8pPr marL="1371600" algn="l" rtl="0" eaLnBrk="1" fontAlgn="base" hangingPunct="1">
        <a:spcBef>
          <a:spcPct val="0"/>
        </a:spcBef>
        <a:spcAft>
          <a:spcPct val="0"/>
        </a:spcAft>
        <a:defRPr sz="3600">
          <a:solidFill>
            <a:srgbClr val="FFCC00"/>
          </a:solidFill>
          <a:latin typeface="Love LetterTW" pitchFamily="2" charset="0"/>
        </a:defRPr>
      </a:lvl8pPr>
      <a:lvl9pPr marL="1828800" algn="l" rtl="0" eaLnBrk="1" fontAlgn="base" hangingPunct="1">
        <a:spcBef>
          <a:spcPct val="0"/>
        </a:spcBef>
        <a:spcAft>
          <a:spcPct val="0"/>
        </a:spcAft>
        <a:defRPr sz="3600">
          <a:solidFill>
            <a:srgbClr val="FFCC00"/>
          </a:solidFill>
          <a:latin typeface="Love LetterTW" pitchFamily="2" charset="0"/>
        </a:defRPr>
      </a:lvl9pPr>
    </p:titleStyle>
    <p:body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fd4153da-6507-4b49-8abc-c3b7f9097c08" descr="A32134B4-CA1E-4557-825A-5EB362DA7246">
            <a:extLst>
              <a:ext uri="{FF2B5EF4-FFF2-40B4-BE49-F238E27FC236}">
                <a16:creationId xmlns:a16="http://schemas.microsoft.com/office/drawing/2014/main" id="{0676CDEE-E427-5AFC-C757-EDA7EF737B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3175"/>
            <a:ext cx="9906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6">
            <a:extLst>
              <a:ext uri="{FF2B5EF4-FFF2-40B4-BE49-F238E27FC236}">
                <a16:creationId xmlns:a16="http://schemas.microsoft.com/office/drawing/2014/main" id="{FEAF3757-CDCA-AB98-7B57-6B8C9737C47F}"/>
              </a:ext>
            </a:extLst>
          </p:cNvPr>
          <p:cNvSpPr txBox="1">
            <a:spLocks noChangeArrowheads="1"/>
          </p:cNvSpPr>
          <p:nvPr/>
        </p:nvSpPr>
        <p:spPr bwMode="auto">
          <a:xfrm>
            <a:off x="2536825" y="4556125"/>
            <a:ext cx="4191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b="1"/>
              <a:t> Unit Tutor: </a:t>
            </a:r>
            <a:r>
              <a:rPr lang="en-US" altLang="en-US">
                <a:solidFill>
                  <a:srgbClr val="002060"/>
                </a:solidFill>
              </a:rPr>
              <a:t>Dr. Roodheer BEEHARRY </a:t>
            </a:r>
          </a:p>
        </p:txBody>
      </p:sp>
      <p:sp>
        <p:nvSpPr>
          <p:cNvPr id="11268" name="Rectangle 3">
            <a:extLst>
              <a:ext uri="{FF2B5EF4-FFF2-40B4-BE49-F238E27FC236}">
                <a16:creationId xmlns:a16="http://schemas.microsoft.com/office/drawing/2014/main" id="{9236FAAE-8157-69FE-2BCF-A879BD81B8F1}"/>
              </a:ext>
            </a:extLst>
          </p:cNvPr>
          <p:cNvSpPr>
            <a:spLocks noChangeArrowheads="1"/>
          </p:cNvSpPr>
          <p:nvPr/>
        </p:nvSpPr>
        <p:spPr bwMode="auto">
          <a:xfrm>
            <a:off x="381000" y="3546475"/>
            <a:ext cx="883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600" b="1" dirty="0">
                <a:solidFill>
                  <a:srgbClr val="002060"/>
                </a:solidFill>
                <a:latin typeface="Cambria Math" panose="02040503050406030204" pitchFamily="18" charset="0"/>
              </a:rPr>
              <a:t>Unit 4 – Corrosion Mechanisms &amp; Corrosion Control for Ferrous metals</a:t>
            </a:r>
            <a:endParaRPr lang="en-US" altLang="en-US" sz="2600" b="1" dirty="0">
              <a:solidFill>
                <a:srgbClr val="002060"/>
              </a:solidFill>
              <a:latin typeface="Cambria Math" panose="02040503050406030204" pitchFamily="18" charset="0"/>
            </a:endParaRPr>
          </a:p>
        </p:txBody>
      </p:sp>
      <p:sp>
        <p:nvSpPr>
          <p:cNvPr id="11269" name="TextBox 6">
            <a:extLst>
              <a:ext uri="{FF2B5EF4-FFF2-40B4-BE49-F238E27FC236}">
                <a16:creationId xmlns:a16="http://schemas.microsoft.com/office/drawing/2014/main" id="{0A4C8117-5A6B-CE35-052C-9065BEC02105}"/>
              </a:ext>
            </a:extLst>
          </p:cNvPr>
          <p:cNvSpPr txBox="1">
            <a:spLocks noChangeArrowheads="1"/>
          </p:cNvSpPr>
          <p:nvPr/>
        </p:nvSpPr>
        <p:spPr bwMode="auto">
          <a:xfrm>
            <a:off x="533400" y="25050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sz="2800" b="1">
                <a:solidFill>
                  <a:srgbClr val="0000CC"/>
                </a:solidFill>
                <a:latin typeface="Cambria Math" panose="02040503050406030204" pitchFamily="18" charset="0"/>
              </a:rPr>
              <a:t>Metallic and Polymeric Materials for Civil Engineering </a:t>
            </a:r>
            <a:endParaRPr lang="en-US" altLang="en-US" sz="2800" b="1">
              <a:solidFill>
                <a:srgbClr val="566347"/>
              </a:solidFill>
              <a:latin typeface="Cambria Math" panose="02040503050406030204" pitchFamily="18" charset="0"/>
            </a:endParaRPr>
          </a:p>
        </p:txBody>
      </p:sp>
      <p:sp>
        <p:nvSpPr>
          <p:cNvPr id="11270" name="Rectangle 1">
            <a:extLst>
              <a:ext uri="{FF2B5EF4-FFF2-40B4-BE49-F238E27FC236}">
                <a16:creationId xmlns:a16="http://schemas.microsoft.com/office/drawing/2014/main" id="{C1A689F5-C113-BEE7-B2F4-BB021EC8C287}"/>
              </a:ext>
            </a:extLst>
          </p:cNvPr>
          <p:cNvSpPr>
            <a:spLocks noChangeArrowheads="1"/>
          </p:cNvSpPr>
          <p:nvPr/>
        </p:nvSpPr>
        <p:spPr bwMode="auto">
          <a:xfrm>
            <a:off x="4632325" y="5237163"/>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endParaRPr lang="en-US" altLang="en-US"/>
          </a:p>
        </p:txBody>
      </p:sp>
      <p:sp>
        <p:nvSpPr>
          <p:cNvPr id="11271" name="Rectangle 2">
            <a:extLst>
              <a:ext uri="{FF2B5EF4-FFF2-40B4-BE49-F238E27FC236}">
                <a16:creationId xmlns:a16="http://schemas.microsoft.com/office/drawing/2014/main" id="{B153E27B-ADD8-3420-4C52-8A7FB2E88A28}"/>
              </a:ext>
            </a:extLst>
          </p:cNvPr>
          <p:cNvSpPr>
            <a:spLocks noChangeArrowheads="1"/>
          </p:cNvSpPr>
          <p:nvPr/>
        </p:nvSpPr>
        <p:spPr bwMode="auto">
          <a:xfrm>
            <a:off x="1390650" y="5049838"/>
            <a:ext cx="666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GB" altLang="en-US"/>
              <a:t>Civil &amp; Environmental Engineering Department</a:t>
            </a:r>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49395838-DC6B-33A5-DAEF-7A0E7AF879F6}"/>
              </a:ext>
            </a:extLst>
          </p:cNvPr>
          <p:cNvSpPr>
            <a:spLocks noGrp="1"/>
          </p:cNvSpPr>
          <p:nvPr>
            <p:ph type="ctrTitle"/>
          </p:nvPr>
        </p:nvSpPr>
        <p:spPr>
          <a:xfrm>
            <a:off x="762000" y="304800"/>
            <a:ext cx="7467600" cy="609600"/>
          </a:xfrm>
        </p:spPr>
        <p:txBody>
          <a:bodyPr/>
          <a:lstStyle/>
          <a:p>
            <a:r>
              <a:rPr lang="en-GB" altLang="fr-FR" sz="2800" b="0">
                <a:solidFill>
                  <a:srgbClr val="7030A0"/>
                </a:solidFill>
                <a:latin typeface="Cambria" panose="02040503050406030204" pitchFamily="18" charset="0"/>
              </a:rPr>
              <a:t>Microbiologically Influenced Corrosion (MIC)</a:t>
            </a:r>
            <a:endParaRPr altLang="en-US" sz="2800"/>
          </a:p>
        </p:txBody>
      </p:sp>
      <p:sp>
        <p:nvSpPr>
          <p:cNvPr id="4" name="Content Placeholder 1">
            <a:extLst>
              <a:ext uri="{FF2B5EF4-FFF2-40B4-BE49-F238E27FC236}">
                <a16:creationId xmlns:a16="http://schemas.microsoft.com/office/drawing/2014/main" id="{03E1B982-E2A8-0FBA-B8D1-4CE6B3C52BEE}"/>
              </a:ext>
            </a:extLst>
          </p:cNvPr>
          <p:cNvSpPr txBox="1">
            <a:spLocks/>
          </p:cNvSpPr>
          <p:nvPr/>
        </p:nvSpPr>
        <p:spPr>
          <a:xfrm>
            <a:off x="152400" y="914400"/>
            <a:ext cx="9448800" cy="58674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MIC involves interaction between microorganisms, such as bacteria, fungi and algae, corrosive media and the metal surface. Some of the common MIC mechanisms are as follows;</a:t>
            </a:r>
          </a:p>
          <a:p>
            <a:pPr algn="just">
              <a:lnSpc>
                <a:spcPct val="115000"/>
              </a:lnSpc>
              <a:spcAft>
                <a:spcPts val="0"/>
              </a:spcAft>
              <a:buFont typeface="Wingdings" panose="05000000000000000000" pitchFamily="2" charset="2"/>
              <a:buChar char="§"/>
              <a:defRPr/>
            </a:pPr>
            <a:r>
              <a:rPr lang="en-GB" sz="20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Sulphate reducing bacteria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(SRBs) reduce sulphates to sulphides which react with metals to produce metal sulphides. Usually detected by the </a:t>
            </a:r>
            <a:r>
              <a:rPr lang="en-GB" sz="2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H</a:t>
            </a:r>
            <a:r>
              <a:rPr lang="en-GB" sz="2000" baseline="-25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2</a:t>
            </a:r>
            <a:r>
              <a:rPr lang="en-GB" sz="2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S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odour, blackening of waters or the presence of black coloured deposits.</a:t>
            </a:r>
          </a:p>
          <a:p>
            <a:pPr algn="just">
              <a:lnSpc>
                <a:spcPct val="115000"/>
              </a:lnSpc>
              <a:spcAft>
                <a:spcPts val="0"/>
              </a:spcAft>
              <a:buFont typeface="Wingdings" panose="05000000000000000000" pitchFamily="2" charset="2"/>
              <a:buChar char="§"/>
              <a:defRPr/>
            </a:pPr>
            <a:r>
              <a:rPr lang="en-GB" sz="20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Iron oxidising bacteria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require the oxidation of Fe2+ to Fe3+ to produce energy for metabolism. Leading to the formation of Ferric chloride which is extremely corrosive to stainless steel.</a:t>
            </a:r>
          </a:p>
          <a:p>
            <a:pPr algn="just">
              <a:lnSpc>
                <a:spcPct val="115000"/>
              </a:lnSpc>
              <a:spcAft>
                <a:spcPts val="0"/>
              </a:spcAft>
              <a:buFont typeface="Wingdings" panose="05000000000000000000" pitchFamily="2" charset="2"/>
              <a:buChar char="§"/>
              <a:defRPr/>
            </a:pPr>
            <a:r>
              <a:rPr lang="en-GB" sz="20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Acid producing bacteria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(APBs) generate acidic by-products with their metabolism that is corrosive to many materials. </a:t>
            </a:r>
          </a:p>
          <a:p>
            <a:pPr algn="just">
              <a:lnSpc>
                <a:spcPct val="115000"/>
              </a:lnSpc>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Certain species of </a:t>
            </a:r>
            <a:r>
              <a:rPr lang="en-GB" sz="20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Fungi</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are corrosive, mainly through the production of acids with metabolism.</a:t>
            </a:r>
          </a:p>
          <a:p>
            <a:pPr algn="just">
              <a:lnSpc>
                <a:spcPct val="115000"/>
              </a:lnSpc>
              <a:spcAft>
                <a:spcPts val="0"/>
              </a:spcAft>
              <a:buFont typeface="Wingdings" panose="05000000000000000000" pitchFamily="2" charset="2"/>
              <a:buChar char="§"/>
              <a:defRPr/>
            </a:pPr>
            <a:r>
              <a:rPr lang="en-GB" sz="20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Heterotrophic slime forming bacteria,</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slime they produce cause corrosion. </a:t>
            </a:r>
          </a:p>
          <a:p>
            <a:pPr algn="just">
              <a:lnSpc>
                <a:spcPct val="115000"/>
              </a:lnSpc>
              <a:spcAft>
                <a:spcPts val="0"/>
              </a:spcAft>
              <a:buFont typeface="Wingdings" panose="05000000000000000000" pitchFamily="2" charset="2"/>
              <a:buChar char="§"/>
              <a:defRPr/>
            </a:pPr>
            <a:r>
              <a:rPr lang="en-GB" sz="20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Methane producing bacteria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consume hydrogen promoting depolarisation.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a:extLst>
              <a:ext uri="{FF2B5EF4-FFF2-40B4-BE49-F238E27FC236}">
                <a16:creationId xmlns:a16="http://schemas.microsoft.com/office/drawing/2014/main" id="{F7037B67-07BC-6EDC-52E1-197ECD279192}"/>
              </a:ext>
            </a:extLst>
          </p:cNvPr>
          <p:cNvSpPr>
            <a:spLocks noGrp="1"/>
          </p:cNvSpPr>
          <p:nvPr>
            <p:ph idx="1"/>
          </p:nvPr>
        </p:nvSpPr>
        <p:spPr>
          <a:xfrm>
            <a:off x="76200" y="838200"/>
            <a:ext cx="9753600" cy="5867400"/>
          </a:xfrm>
          <a:ln/>
        </p:spPr>
        <p:txBody>
          <a:bodyPr/>
          <a:lstStyle/>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Corrosion occurring under the combined effect of residual/thermal stresses and applied loads in a corrosive medium. Cause sudden premature cracking.</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Stress corrosion cracking (SCC)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the brittle cracking of a metal due to the combined effects of localized corrosion and a tensile stress. Very dangerous form of local corrosions. Affects austenitic stainless &amp; high strength steels.</a:t>
            </a:r>
          </a:p>
          <a:p>
            <a:pPr marL="342900" indent="-342900" algn="just">
              <a:lnSpc>
                <a:spcPct val="115000"/>
              </a:lnSpc>
              <a:spcBef>
                <a:spcPct val="0"/>
              </a:spcBef>
              <a:buClrTx/>
              <a:buSzTx/>
              <a:buFont typeface="Wingdings" panose="05000000000000000000" pitchFamily="2" charset="2"/>
              <a:buChar cha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Corrosion fatigue</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refers to cracking under the combined effect of cyclic stress and corrosive environment. </a:t>
            </a:r>
          </a:p>
          <a:p>
            <a:pPr marL="342900" indent="-342900" algn="just">
              <a:lnSpc>
                <a:spcPct val="115000"/>
              </a:lnSpc>
              <a:spcBef>
                <a:spcPct val="0"/>
              </a:spcBef>
              <a:buClrTx/>
              <a:buSzTx/>
              <a:buFont typeface="Wingdings" panose="05000000000000000000" pitchFamily="2" charset="2"/>
              <a:buChar cha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Hydrogen damage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a corrosion damage resulting from the presence of hydrogen. H2 embrittlement reduce materials ductility &amp; tensile strength.</a:t>
            </a:r>
          </a:p>
          <a:p>
            <a:pPr marL="342900" indent="-342900" algn="just">
              <a:lnSpc>
                <a:spcPct val="115000"/>
              </a:lnSpc>
              <a:spcBef>
                <a:spcPct val="0"/>
              </a:spcBef>
              <a:buClrTx/>
              <a:buSzTx/>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Erosion corrosion (Physical corrosion)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is an accelerated destruction caused by a relative movement between the corrosive medium and the metal surface such as flow of gases, aqueous solutions, organic systems and liquid metal mostly prevalent at elbows and bends in pipes. Types include impingement corrosion (turbulent corrosion), cavitation corrosion,  vibration corrosion (fretting corrosion) and friction/erosion corrosion. </a:t>
            </a:r>
            <a:endParaRPr altLang="en-US" u="sng">
              <a:ea typeface="Cambria" panose="02040503050406030204" pitchFamily="18" charset="0"/>
              <a:cs typeface="Times New Roman" panose="02020603050405020304" pitchFamily="18" charset="0"/>
            </a:endParaRPr>
          </a:p>
        </p:txBody>
      </p:sp>
      <p:sp>
        <p:nvSpPr>
          <p:cNvPr id="22531" name="Title 2">
            <a:extLst>
              <a:ext uri="{FF2B5EF4-FFF2-40B4-BE49-F238E27FC236}">
                <a16:creationId xmlns:a16="http://schemas.microsoft.com/office/drawing/2014/main" id="{FEE5DCB0-0CA1-6D6C-A9D6-323F1789A4A6}"/>
              </a:ext>
            </a:extLst>
          </p:cNvPr>
          <p:cNvSpPr>
            <a:spLocks noGrp="1"/>
          </p:cNvSpPr>
          <p:nvPr>
            <p:ph type="title"/>
          </p:nvPr>
        </p:nvSpPr>
        <p:spPr>
          <a:xfrm>
            <a:off x="838200" y="271463"/>
            <a:ext cx="3733800" cy="533400"/>
          </a:xfrm>
          <a:ln/>
        </p:spPr>
        <p:txBody>
          <a:bodyPr/>
          <a:lstStyle/>
          <a:p>
            <a:r>
              <a:rPr lang="en-GB" altLang="fr-FR" sz="2800" b="0">
                <a:solidFill>
                  <a:srgbClr val="7030A0"/>
                </a:solidFill>
                <a:latin typeface="Cambria" panose="02040503050406030204" pitchFamily="18" charset="0"/>
              </a:rPr>
              <a:t>Corrosion under stress </a:t>
            </a:r>
            <a:endParaRPr lang="en-US" altLang="en-US"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D503F911-F633-5BBF-A32A-D93680AF549C}"/>
              </a:ext>
            </a:extLst>
          </p:cNvPr>
          <p:cNvSpPr>
            <a:spLocks noGrp="1"/>
          </p:cNvSpPr>
          <p:nvPr>
            <p:ph type="ctrTitle"/>
          </p:nvPr>
        </p:nvSpPr>
        <p:spPr>
          <a:xfrm>
            <a:off x="1143000" y="292100"/>
            <a:ext cx="3200400" cy="469900"/>
          </a:xfrm>
        </p:spPr>
        <p:txBody>
          <a:bodyPr/>
          <a:lstStyle/>
          <a:p>
            <a:r>
              <a:rPr lang="en-GB" altLang="en-US" sz="2800" b="0">
                <a:solidFill>
                  <a:srgbClr val="7030A0"/>
                </a:solidFill>
                <a:latin typeface="Cambria" panose="02040503050406030204" pitchFamily="18" charset="0"/>
              </a:rPr>
              <a:t>Forms of corrosion</a:t>
            </a:r>
            <a:endParaRPr altLang="en-US" sz="2800"/>
          </a:p>
        </p:txBody>
      </p:sp>
      <p:sp>
        <p:nvSpPr>
          <p:cNvPr id="23555" name="Rectangle 1">
            <a:extLst>
              <a:ext uri="{FF2B5EF4-FFF2-40B4-BE49-F238E27FC236}">
                <a16:creationId xmlns:a16="http://schemas.microsoft.com/office/drawing/2014/main" id="{29549362-E094-D460-287A-BE6C37366DD2}"/>
              </a:ext>
            </a:extLst>
          </p:cNvPr>
          <p:cNvSpPr>
            <a:spLocks noChangeArrowheads="1"/>
          </p:cNvSpPr>
          <p:nvPr/>
        </p:nvSpPr>
        <p:spPr bwMode="auto">
          <a:xfrm>
            <a:off x="457200" y="1143000"/>
            <a:ext cx="876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382588">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0000"/>
              </a:spcBef>
              <a:buClr>
                <a:srgbClr val="0E100C"/>
              </a:buClr>
              <a:buSzPct val="80000"/>
              <a:buFont typeface="Wingdings 2" panose="05020102010507070707" pitchFamily="18" charset="2"/>
              <a:buChar char=""/>
            </a:pPr>
            <a:endParaRPr lang="en-US" altLang="en-US"/>
          </a:p>
        </p:txBody>
      </p:sp>
      <p:sp>
        <p:nvSpPr>
          <p:cNvPr id="4" name="Content Placeholder 1">
            <a:extLst>
              <a:ext uri="{FF2B5EF4-FFF2-40B4-BE49-F238E27FC236}">
                <a16:creationId xmlns:a16="http://schemas.microsoft.com/office/drawing/2014/main" id="{DFC462A4-A979-4D20-69FF-BFA680274939}"/>
              </a:ext>
            </a:extLst>
          </p:cNvPr>
          <p:cNvSpPr txBox="1">
            <a:spLocks/>
          </p:cNvSpPr>
          <p:nvPr/>
        </p:nvSpPr>
        <p:spPr>
          <a:xfrm>
            <a:off x="76200" y="838200"/>
            <a:ext cx="9639300" cy="57658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Uniform corrosion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characterized by reaction which proceeds uniformly over the entire exposed surface or over a large area. Metal becomes thinner.</a:t>
            </a:r>
          </a:p>
          <a:p>
            <a:pPr algn="just">
              <a:lnSpc>
                <a:spcPct val="115000"/>
              </a:lnSpc>
              <a:spcAft>
                <a:spcPts val="0"/>
              </a:spcAft>
              <a:buFont typeface="Wingdings" panose="05000000000000000000" pitchFamily="2" charset="2"/>
              <a:buChar char="§"/>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Crevice Corrosion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intense localized corrosion frequently occurring within areas such as dips, gasket surfaces, lap joints, and crevices under bolt and rivet heads on metal surfaces. </a:t>
            </a:r>
          </a:p>
          <a:p>
            <a:pPr algn="just">
              <a:lnSpc>
                <a:spcPct val="115000"/>
              </a:lnSpc>
              <a:spcAft>
                <a:spcPts val="0"/>
              </a:spcAft>
              <a:buFont typeface="Wingdings" panose="05000000000000000000" pitchFamily="2" charset="2"/>
              <a:buChar char="§"/>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Pitting corrosion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a form of extremely localized attack that results in holes in the metal. Very destructive and insidious forms of corrosion causing failure due to a very small % loss of the entire structure. </a:t>
            </a:r>
          </a:p>
          <a:p>
            <a:pPr algn="just">
              <a:lnSpc>
                <a:spcPct val="115000"/>
              </a:lnSpc>
              <a:spcAft>
                <a:spcPts val="0"/>
              </a:spcAft>
              <a:buFont typeface="Wingdings" panose="05000000000000000000" pitchFamily="2" charset="2"/>
              <a:buChar char="§"/>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Intergranular corrosion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localized attack at and adjacent to grain boundaries, with relatively little corrosion of the grains. The grains fall out and lose its strength. Depletion of chromium in the grain-boundary regions results in intergranular corrosion of stainless steels. </a:t>
            </a:r>
          </a:p>
          <a:p>
            <a:pPr algn="just">
              <a:lnSpc>
                <a:spcPct val="115000"/>
              </a:lnSpc>
              <a:spcAft>
                <a:spcPts val="0"/>
              </a:spcAft>
              <a:buFont typeface="Wingdings" panose="05000000000000000000" pitchFamily="2" charset="2"/>
              <a:buChar char="§"/>
              <a:defRPr/>
            </a:pP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Selective leaching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is the removal of one element from a solid alloy by corrosion. Occur in alloy systems in which Al, Fe, Co, Cr, are removed.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DF04848C-295E-058A-7DEE-13E89B85090F}"/>
              </a:ext>
            </a:extLst>
          </p:cNvPr>
          <p:cNvSpPr txBox="1">
            <a:spLocks/>
          </p:cNvSpPr>
          <p:nvPr/>
        </p:nvSpPr>
        <p:spPr bwMode="auto">
          <a:xfrm>
            <a:off x="1143000" y="381000"/>
            <a:ext cx="434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a:solidFill>
                  <a:srgbClr val="7030A0"/>
                </a:solidFill>
                <a:latin typeface="Cambria" panose="02040503050406030204" pitchFamily="18" charset="0"/>
              </a:rPr>
              <a:t>Corrosion thermodynamics</a:t>
            </a:r>
            <a:endParaRPr lang="en-GB" altLang="en-US" b="1"/>
          </a:p>
        </p:txBody>
      </p:sp>
      <p:sp>
        <p:nvSpPr>
          <p:cNvPr id="24579" name="Content Placeholder 1">
            <a:extLst>
              <a:ext uri="{FF2B5EF4-FFF2-40B4-BE49-F238E27FC236}">
                <a16:creationId xmlns:a16="http://schemas.microsoft.com/office/drawing/2014/main" id="{4F0F03DA-C492-8175-14D9-0E63A1B5121E}"/>
              </a:ext>
            </a:extLst>
          </p:cNvPr>
          <p:cNvSpPr txBox="1">
            <a:spLocks/>
          </p:cNvSpPr>
          <p:nvPr/>
        </p:nvSpPr>
        <p:spPr bwMode="auto">
          <a:xfrm>
            <a:off x="114300" y="914400"/>
            <a:ext cx="97155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Corrosion reactions inevitably involve electron transfer. Thermodynamics can provide a basis for the understanding of the energy changes associated with the corrosion reaction. </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It can predict when corrosion is possible. Thermodynamics cannot predict corrosion rates. The rate is governed by kinetics.</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Gibb’s free energy equation provides us with a tool with which to predict if a corrosion reaction is thermodynamically possible: </a:t>
            </a:r>
            <a:r>
              <a:rPr lang="pt-BR" altLang="en-US" sz="2200">
                <a:latin typeface="Cambria" panose="02040503050406030204" pitchFamily="18" charset="0"/>
                <a:ea typeface="Cambria" panose="02040503050406030204" pitchFamily="18" charset="0"/>
                <a:cs typeface="Times New Roman" panose="02020603050405020304" pitchFamily="18" charset="0"/>
              </a:rPr>
              <a:t>∆G = -nFE</a:t>
            </a:r>
            <a:endPar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where ∆G = Gibb's free energy (Joules)</a:t>
            </a:r>
          </a:p>
          <a:p>
            <a:pPr algn="just">
              <a:lnSpc>
                <a:spcPct val="115000"/>
              </a:lnSpc>
              <a:buFont typeface="Wingdings 2" panose="05020102010507070707"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n = electrons transferred in oxidation reaction  (mol </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e</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F = Faraday's constant (96,500 J/v - mol </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e</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a:t>
            </a:r>
          </a:p>
          <a:p>
            <a:pPr algn="just">
              <a:lnSpc>
                <a:spcPct val="115000"/>
              </a:lnSpc>
              <a:spcBef>
                <a:spcPct val="0"/>
              </a:spcBef>
              <a:buClrTx/>
              <a:buSzTx/>
              <a:buFont typeface="Wingdings 2" panose="05020102010507070707"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E = Standard emf potential = </a:t>
            </a:r>
            <a:r>
              <a:rPr lang="en-US" altLang="en-US" sz="2000">
                <a:solidFill>
                  <a:srgbClr val="424242"/>
                </a:solidFill>
                <a:latin typeface="Cambria" panose="02040503050406030204" pitchFamily="18" charset="0"/>
                <a:ea typeface="Cambria" panose="02040503050406030204" pitchFamily="18" charset="0"/>
                <a:cs typeface="Times New Roman" panose="02020603050405020304" pitchFamily="18" charset="0"/>
              </a:rPr>
              <a:t>E</a:t>
            </a:r>
            <a:r>
              <a:rPr lang="en-US" altLang="en-US" sz="2000" baseline="-25000">
                <a:solidFill>
                  <a:srgbClr val="424242"/>
                </a:solidFill>
                <a:latin typeface="Cambria" panose="02040503050406030204" pitchFamily="18" charset="0"/>
                <a:ea typeface="Cambria" panose="02040503050406030204" pitchFamily="18" charset="0"/>
                <a:cs typeface="Times New Roman" panose="02020603050405020304" pitchFamily="18" charset="0"/>
              </a:rPr>
              <a:t>ox </a:t>
            </a:r>
            <a:r>
              <a:rPr lang="en-US" altLang="en-US" sz="2000">
                <a:solidFill>
                  <a:srgbClr val="424242"/>
                </a:solidFill>
                <a:latin typeface="Cambria" panose="02040503050406030204" pitchFamily="18" charset="0"/>
                <a:ea typeface="Cambria" panose="02040503050406030204" pitchFamily="18" charset="0"/>
                <a:cs typeface="Times New Roman" panose="02020603050405020304" pitchFamily="18" charset="0"/>
              </a:rPr>
              <a:t>+ E</a:t>
            </a:r>
            <a:r>
              <a:rPr lang="en-US" altLang="en-US" sz="2000" baseline="-25000">
                <a:solidFill>
                  <a:srgbClr val="424242"/>
                </a:solidFill>
                <a:latin typeface="Cambria" panose="02040503050406030204" pitchFamily="18" charset="0"/>
                <a:ea typeface="Cambria" panose="02040503050406030204" pitchFamily="18" charset="0"/>
                <a:cs typeface="Times New Roman" panose="02020603050405020304" pitchFamily="18" charset="0"/>
              </a:rPr>
              <a:t>red </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(volts)</a:t>
            </a:r>
          </a:p>
          <a:p>
            <a:pPr algn="just">
              <a:lnSpc>
                <a:spcPct val="115000"/>
              </a:lnSpc>
              <a:buFont typeface="Wingdings 2" panose="05020102010507070707"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US" altLang="en-US" sz="2000">
                <a:solidFill>
                  <a:srgbClr val="424242"/>
                </a:solidFill>
                <a:latin typeface="Cambria" panose="02040503050406030204" pitchFamily="18" charset="0"/>
                <a:ea typeface="Cambria" panose="02040503050406030204" pitchFamily="18" charset="0"/>
                <a:cs typeface="Times New Roman" panose="02020603050405020304" pitchFamily="18" charset="0"/>
              </a:rPr>
              <a:t>E</a:t>
            </a:r>
            <a:r>
              <a:rPr lang="en-US" altLang="en-US" sz="2000" baseline="-25000">
                <a:solidFill>
                  <a:srgbClr val="424242"/>
                </a:solidFill>
                <a:latin typeface="Cambria" panose="02040503050406030204" pitchFamily="18" charset="0"/>
                <a:ea typeface="Cambria" panose="02040503050406030204" pitchFamily="18" charset="0"/>
                <a:cs typeface="Times New Roman" panose="02020603050405020304" pitchFamily="18" charset="0"/>
              </a:rPr>
              <a:t>red </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Standard potential for cathode half cell (volts)</a:t>
            </a:r>
          </a:p>
          <a:p>
            <a:pPr algn="just">
              <a:lnSpc>
                <a:spcPct val="115000"/>
              </a:lnSpc>
              <a:spcBef>
                <a:spcPct val="0"/>
              </a:spcBef>
              <a:buClrTx/>
              <a:buSzTx/>
              <a:buFont typeface="Wingdings 2" panose="05020102010507070707"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US" altLang="en-US" sz="2000">
                <a:solidFill>
                  <a:srgbClr val="424242"/>
                </a:solidFill>
                <a:latin typeface="Cambria" panose="02040503050406030204" pitchFamily="18" charset="0"/>
                <a:ea typeface="Cambria" panose="02040503050406030204" pitchFamily="18" charset="0"/>
                <a:cs typeface="Times New Roman" panose="02020603050405020304" pitchFamily="18" charset="0"/>
              </a:rPr>
              <a:t>E</a:t>
            </a:r>
            <a:r>
              <a:rPr lang="en-US" altLang="en-US" sz="2000" baseline="-25000">
                <a:solidFill>
                  <a:srgbClr val="424242"/>
                </a:solidFill>
                <a:latin typeface="Cambria" panose="02040503050406030204" pitchFamily="18" charset="0"/>
                <a:ea typeface="Cambria" panose="02040503050406030204" pitchFamily="18" charset="0"/>
                <a:cs typeface="Times New Roman" panose="02020603050405020304" pitchFamily="18" charset="0"/>
              </a:rPr>
              <a:t>ox </a:t>
            </a: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Standard potential for anode half cell (volts)</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If ∆G is +ve, reaction will not proceed. If ∆G is -ve, the reaction is possible.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57968107-A183-8F12-E1DA-24484DB02E3A}"/>
              </a:ext>
            </a:extLst>
          </p:cNvPr>
          <p:cNvSpPr txBox="1">
            <a:spLocks/>
          </p:cNvSpPr>
          <p:nvPr/>
        </p:nvSpPr>
        <p:spPr bwMode="auto">
          <a:xfrm>
            <a:off x="1143000" y="381000"/>
            <a:ext cx="5943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spcBef>
                <a:spcPct val="0"/>
              </a:spcBef>
              <a:buClrTx/>
              <a:buSzTx/>
              <a:buFontTx/>
              <a:buNone/>
            </a:pPr>
            <a:r>
              <a:rPr lang="en-GB" altLang="fr-FR">
                <a:solidFill>
                  <a:srgbClr val="7030A0"/>
                </a:solidFill>
                <a:latin typeface="Cambria" panose="02040503050406030204" pitchFamily="18" charset="0"/>
              </a:rPr>
              <a:t>Electrochemical kinetics of corrosion</a:t>
            </a:r>
            <a:endParaRPr lang="en-GB" altLang="en-US" b="1"/>
          </a:p>
        </p:txBody>
      </p:sp>
      <p:sp>
        <p:nvSpPr>
          <p:cNvPr id="3" name="Content Placeholder 1">
            <a:extLst>
              <a:ext uri="{FF2B5EF4-FFF2-40B4-BE49-F238E27FC236}">
                <a16:creationId xmlns:a16="http://schemas.microsoft.com/office/drawing/2014/main" id="{26B42B31-DC72-4525-32F0-3BFD629A3421}"/>
              </a:ext>
            </a:extLst>
          </p:cNvPr>
          <p:cNvSpPr txBox="1">
            <a:spLocks noRot="1" noChangeAspect="1" noMove="1" noResize="1" noEditPoints="1" noAdjustHandles="1" noChangeArrowheads="1" noChangeShapeType="1" noTextEdit="1"/>
          </p:cNvSpPr>
          <p:nvPr/>
        </p:nvSpPr>
        <p:spPr>
          <a:xfrm>
            <a:off x="152400" y="914400"/>
            <a:ext cx="9563100" cy="5765800"/>
          </a:xfrm>
          <a:prstGeom prst="rect">
            <a:avLst/>
          </a:prstGeom>
          <a:blipFill>
            <a:blip r:embed="rId2"/>
            <a:stretch>
              <a:fillRect l="-701" t="-529" r="-829"/>
            </a:stretch>
          </a:blipFill>
        </p:spPr>
        <p:txBody>
          <a:bodyPr/>
          <a:lstStyle/>
          <a:p>
            <a:pPr>
              <a:defRPr/>
            </a:pPr>
            <a:r>
              <a:rPr lang="en-US">
                <a:noFill/>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3FA603-13AF-9F22-D75C-8B73ABBD8E66}"/>
              </a:ext>
            </a:extLst>
          </p:cNvPr>
          <p:cNvSpPr>
            <a:spLocks noGrp="1"/>
          </p:cNvSpPr>
          <p:nvPr>
            <p:ph idx="1"/>
          </p:nvPr>
        </p:nvSpPr>
        <p:spPr>
          <a:xfrm>
            <a:off x="76200" y="914400"/>
            <a:ext cx="9677400" cy="5562600"/>
          </a:xfrm>
        </p:spPr>
        <p:txBody>
          <a:bodyPr/>
          <a:lstStyle/>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rate of corrosion can be determined by the potential difference between the anode and the cathode and the resistance of the corrosion cell. </a:t>
            </a:r>
          </a:p>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corrosion current, I =V/R</a:t>
            </a:r>
          </a:p>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greater the resistance the lower the corrosion current and from Faraday’s law the lower the mass of metal loss. </a:t>
            </a:r>
          </a:p>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Thus, a high resistance within the corrosion cell is beneficial for control. This resistance may result from one or more of the following factors:</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Resistance of the electrical connection between anode and cathode.</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Resistance of the electrolyte.</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High concentration of anode metal ions in solution.</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Reactant build-up at the cathode.</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Lack of reactants at the cathode.</a:t>
            </a:r>
          </a:p>
          <a:p>
            <a:pPr marL="36512" indent="0" algn="just">
              <a:lnSpc>
                <a:spcPct val="115000"/>
              </a:lnSpc>
              <a:spcAft>
                <a:spcPts val="0"/>
              </a:spcAft>
              <a:buFont typeface="Wingdings 2" pitchFamily="18" charset="2"/>
              <a:buNone/>
              <a:defRPr/>
            </a:pPr>
            <a:endPar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sz="2200"/>
          </a:p>
        </p:txBody>
      </p:sp>
      <p:sp>
        <p:nvSpPr>
          <p:cNvPr id="26627" name="Title 2">
            <a:extLst>
              <a:ext uri="{FF2B5EF4-FFF2-40B4-BE49-F238E27FC236}">
                <a16:creationId xmlns:a16="http://schemas.microsoft.com/office/drawing/2014/main" id="{42E4898E-57FF-A594-57F1-791B5A5CD21A}"/>
              </a:ext>
            </a:extLst>
          </p:cNvPr>
          <p:cNvSpPr>
            <a:spLocks noGrp="1"/>
          </p:cNvSpPr>
          <p:nvPr>
            <p:ph type="title"/>
          </p:nvPr>
        </p:nvSpPr>
        <p:spPr>
          <a:xfrm>
            <a:off x="1371600" y="533400"/>
            <a:ext cx="6400800" cy="381000"/>
          </a:xfrm>
          <a:ln/>
        </p:spPr>
        <p:txBody>
          <a:bodyPr/>
          <a:lstStyle/>
          <a:p>
            <a:r>
              <a:rPr lang="en-GB" altLang="fr-FR" sz="2800" b="0">
                <a:solidFill>
                  <a:srgbClr val="7030A0"/>
                </a:solidFill>
                <a:latin typeface="Cambria" panose="02040503050406030204" pitchFamily="18" charset="0"/>
              </a:rPr>
              <a:t>The Rate of metallic corrosion</a:t>
            </a:r>
            <a:r>
              <a:rPr lang="en-GB" altLang="en-US"/>
              <a:t/>
            </a:r>
            <a:br>
              <a:rPr lang="en-GB" altLang="en-US"/>
            </a:br>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15B1E26-A13C-06A2-08A4-E7245E4BAB79}"/>
              </a:ext>
            </a:extLst>
          </p:cNvPr>
          <p:cNvSpPr>
            <a:spLocks noGrp="1"/>
          </p:cNvSpPr>
          <p:nvPr>
            <p:ph idx="1"/>
          </p:nvPr>
        </p:nvSpPr>
        <p:spPr>
          <a:xfrm>
            <a:off x="304800" y="838200"/>
            <a:ext cx="9448800" cy="5867400"/>
          </a:xfrm>
        </p:spPr>
        <p:txBody>
          <a:bodyPr/>
          <a:lstStyle/>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marL="36512" indent="0" algn="just">
              <a:buFont typeface="Wingdings 2" pitchFamily="18" charset="2"/>
              <a:buNone/>
              <a:defRPr/>
            </a:pPr>
            <a:endPar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marL="36512" indent="0" algn="just">
              <a:buFont typeface="Wingdings 2" pitchFamily="18" charset="2"/>
              <a:buNone/>
              <a:defRPr/>
            </a:pPr>
            <a:r>
              <a:rPr lang="pt-BR" sz="16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Pourbaix Diagram for Fe-</a:t>
            </a:r>
            <a:r>
              <a:rPr lang="en-GB" sz="1600" i="1">
                <a:solidFill>
                  <a:schemeClr val="tx2">
                    <a:lumMod val="75000"/>
                  </a:schemeClr>
                </a:solidFill>
                <a:latin typeface="Cambria" panose="02040503050406030204" pitchFamily="18" charset="0"/>
                <a:ea typeface="Calibri" panose="020F0502020204030204" pitchFamily="34" charset="0"/>
                <a:cs typeface="Times New Roman" panose="02020603050405020304" pitchFamily="18" charset="0"/>
              </a:rPr>
              <a:t>H</a:t>
            </a:r>
            <a:r>
              <a:rPr lang="en-GB" sz="1600" i="1" baseline="-25000">
                <a:solidFill>
                  <a:schemeClr val="tx2">
                    <a:lumMod val="75000"/>
                  </a:schemeClr>
                </a:solidFill>
                <a:latin typeface="Cambria" panose="02040503050406030204" pitchFamily="18" charset="0"/>
                <a:ea typeface="Calibri" panose="020F0502020204030204" pitchFamily="34" charset="0"/>
                <a:cs typeface="Times New Roman" panose="02020603050405020304" pitchFamily="18" charset="0"/>
              </a:rPr>
              <a:t>2</a:t>
            </a:r>
            <a:r>
              <a:rPr lang="en-GB" sz="1600" i="1">
                <a:solidFill>
                  <a:schemeClr val="tx2">
                    <a:lumMod val="75000"/>
                  </a:schemeClr>
                </a:solidFill>
                <a:latin typeface="Cambria" panose="02040503050406030204" pitchFamily="18" charset="0"/>
                <a:ea typeface="Calibri" panose="020F0502020204030204" pitchFamily="34" charset="0"/>
                <a:cs typeface="Times New Roman" panose="02020603050405020304" pitchFamily="18" charset="0"/>
              </a:rPr>
              <a:t>O</a:t>
            </a:r>
            <a:r>
              <a:rPr lang="pt-BR" sz="16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25 °C</a:t>
            </a:r>
            <a:endParaRPr lang="en-GB" sz="16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lgn="just">
              <a:defRPr/>
            </a:pP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 Pourbaix diagram provides information about the stability of a metal as a function of pH and potential. It gives a guide to the stability of a particular metal in a specific environment. </a:t>
            </a:r>
          </a:p>
          <a:p>
            <a:pPr algn="just">
              <a:defRPr/>
            </a:pPr>
            <a:r>
              <a:rPr lang="en-GB" sz="20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Immunity</a:t>
            </a: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region of thermodynamic stability of the pure metal. Corrosion is thermodynamically impossible; </a:t>
            </a:r>
            <a:r>
              <a:rPr lang="en-GB" sz="20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Passivity</a:t>
            </a: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region of thermodynamic stability of the metal oxide. Corrosion is mitigated by the formation of a “passive” protective oxide; </a:t>
            </a:r>
            <a:r>
              <a:rPr lang="en-GB" sz="20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Corrosion</a:t>
            </a:r>
            <a:r>
              <a:rPr lang="en-GB" sz="2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shows that general attack will occur.</a:t>
            </a:r>
          </a:p>
        </p:txBody>
      </p:sp>
      <p:sp>
        <p:nvSpPr>
          <p:cNvPr id="27651" name="Title 2">
            <a:extLst>
              <a:ext uri="{FF2B5EF4-FFF2-40B4-BE49-F238E27FC236}">
                <a16:creationId xmlns:a16="http://schemas.microsoft.com/office/drawing/2014/main" id="{C1D4A039-5AF3-0336-9BCC-CDC76A4841C8}"/>
              </a:ext>
            </a:extLst>
          </p:cNvPr>
          <p:cNvSpPr>
            <a:spLocks noGrp="1"/>
          </p:cNvSpPr>
          <p:nvPr>
            <p:ph type="title"/>
          </p:nvPr>
        </p:nvSpPr>
        <p:spPr>
          <a:xfrm>
            <a:off x="838200" y="381000"/>
            <a:ext cx="3200400" cy="381000"/>
          </a:xfrm>
          <a:ln/>
        </p:spPr>
        <p:txBody>
          <a:bodyPr/>
          <a:lstStyle/>
          <a:p>
            <a:r>
              <a:rPr lang="en-GB" altLang="fr-FR" sz="2800" b="0">
                <a:solidFill>
                  <a:srgbClr val="7030A0"/>
                </a:solidFill>
                <a:latin typeface="Cambria" panose="02040503050406030204" pitchFamily="18" charset="0"/>
              </a:rPr>
              <a:t>Pourbaix Diagram </a:t>
            </a:r>
            <a:endParaRPr lang="en-GB" altLang="en-US" sz="2800"/>
          </a:p>
        </p:txBody>
      </p:sp>
      <p:pic>
        <p:nvPicPr>
          <p:cNvPr id="27652" name="Picture 5" descr="https://d3i71xaburhd42.cloudfront.net/42906505c6370ea601f0e2946e17545fec08fb36/22-Figure2.2-1.png">
            <a:extLst>
              <a:ext uri="{FF2B5EF4-FFF2-40B4-BE49-F238E27FC236}">
                <a16:creationId xmlns:a16="http://schemas.microsoft.com/office/drawing/2014/main" id="{AB94950B-E9BA-D74F-781C-21EF3B8DD2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90600"/>
            <a:ext cx="57150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a:extLst>
              <a:ext uri="{FF2B5EF4-FFF2-40B4-BE49-F238E27FC236}">
                <a16:creationId xmlns:a16="http://schemas.microsoft.com/office/drawing/2014/main" id="{C8696D66-7AB8-A4AE-D9B9-10520DD181EF}"/>
              </a:ext>
            </a:extLst>
          </p:cNvPr>
          <p:cNvSpPr>
            <a:spLocks noGrp="1"/>
          </p:cNvSpPr>
          <p:nvPr>
            <p:ph idx="1"/>
          </p:nvPr>
        </p:nvSpPr>
        <p:spPr>
          <a:xfrm>
            <a:off x="76200" y="838200"/>
            <a:ext cx="9601200" cy="5791200"/>
          </a:xfrm>
          <a:ln/>
        </p:spPr>
        <p:txBody>
          <a:bodyPr/>
          <a:lstStyle/>
          <a:p>
            <a:pPr algn="just">
              <a:spcBef>
                <a:spcPct val="0"/>
              </a:spcBef>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nature and extent of corrosion depend on the metal (inhomogeneities in metal surfaces, reactivity of the metal) and the environment. The important factors which may influence the corrosion process are:</a:t>
            </a:r>
          </a:p>
          <a:p>
            <a:pPr algn="just">
              <a:lnSpc>
                <a:spcPct val="115000"/>
              </a:lnSpc>
              <a:spcBef>
                <a:spcPct val="0"/>
              </a:spcBef>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Nature of the metal, nature of the environment (presence of gases; </a:t>
            </a:r>
            <a:r>
              <a:rPr lang="en-GB" altLang="en-US" sz="2000">
                <a:solidFill>
                  <a:srgbClr val="2B3123"/>
                </a:solidFill>
                <a:latin typeface="Cambria" panose="02040503050406030204" pitchFamily="18" charset="0"/>
                <a:ea typeface="Cambria" panose="02040503050406030204" pitchFamily="18" charset="0"/>
                <a:cs typeface="Times New Roman" panose="02020603050405020304" pitchFamily="18" charset="0"/>
              </a:rPr>
              <a:t>O</a:t>
            </a:r>
            <a:r>
              <a:rPr lang="en-GB" altLang="en-US" sz="2000" baseline="-25000">
                <a:solidFill>
                  <a:srgbClr val="2B3123"/>
                </a:solidFill>
                <a:latin typeface="Cambria" panose="02040503050406030204" pitchFamily="18" charset="0"/>
                <a:ea typeface="Cambria" panose="02040503050406030204" pitchFamily="18" charset="0"/>
                <a:cs typeface="Times New Roman" panose="02020603050405020304" pitchFamily="18" charset="0"/>
              </a:rPr>
              <a:t>2</a:t>
            </a:r>
            <a:r>
              <a:rPr lang="en-GB" altLang="en-US" sz="2000">
                <a:solidFill>
                  <a:srgbClr val="2B3123"/>
                </a:solidFill>
                <a:latin typeface="Cambria" panose="02040503050406030204" pitchFamily="18" charset="0"/>
                <a:ea typeface="Cambria" panose="02040503050406030204" pitchFamily="18" charset="0"/>
                <a:cs typeface="Times New Roman" panose="02020603050405020304" pitchFamily="18" charset="0"/>
              </a:rPr>
              <a:t>, H</a:t>
            </a:r>
            <a:r>
              <a:rPr lang="en-GB" altLang="en-US" sz="2000" baseline="-25000">
                <a:solidFill>
                  <a:srgbClr val="2B3123"/>
                </a:solidFill>
                <a:latin typeface="Cambria" panose="02040503050406030204" pitchFamily="18" charset="0"/>
                <a:ea typeface="Cambria" panose="02040503050406030204" pitchFamily="18" charset="0"/>
                <a:cs typeface="Times New Roman" panose="02020603050405020304" pitchFamily="18" charset="0"/>
              </a:rPr>
              <a:t>2 </a:t>
            </a:r>
            <a:r>
              <a:rPr lang="en-GB" altLang="en-US" sz="2000">
                <a:solidFill>
                  <a:srgbClr val="2B3123"/>
                </a:solidFill>
                <a:latin typeface="Cambria" panose="02040503050406030204" pitchFamily="18" charset="0"/>
                <a:ea typeface="Cambria" panose="02040503050406030204" pitchFamily="18" charset="0"/>
                <a:cs typeface="Times New Roman" panose="02020603050405020304" pitchFamily="18" charset="0"/>
              </a:rPr>
              <a:t>&amp;</a:t>
            </a:r>
            <a:r>
              <a:rPr lang="en-GB" altLang="en-US" sz="2000">
                <a:solidFill>
                  <a:srgbClr val="2B3123"/>
                </a:solidFill>
                <a:latin typeface="Cambria" panose="02040503050406030204" pitchFamily="18" charset="0"/>
                <a:ea typeface="Cambria" panose="02040503050406030204" pitchFamily="18" charset="0"/>
              </a:rPr>
              <a:t> </a:t>
            </a:r>
          </a:p>
          <a:p>
            <a:pPr algn="just">
              <a:lnSpc>
                <a:spcPct val="115000"/>
              </a:lnSpc>
              <a:spcBef>
                <a:spcPct val="0"/>
              </a:spcBef>
              <a:buClr>
                <a:srgbClr val="0E100C"/>
              </a:buClr>
              <a:buFont typeface="Wingdings 2" pitchFamily="18" charset="2"/>
              <a:buNone/>
            </a:pPr>
            <a:r>
              <a:rPr lang="en-GB" altLang="en-US" sz="2000">
                <a:solidFill>
                  <a:srgbClr val="2B3123"/>
                </a:solidFill>
                <a:latin typeface="Cambria" panose="02040503050406030204" pitchFamily="18" charset="0"/>
                <a:ea typeface="Cambria" panose="02040503050406030204" pitchFamily="18" charset="0"/>
              </a:rPr>
              <a:t>        SO</a:t>
            </a:r>
            <a:r>
              <a:rPr lang="en-GB" altLang="en-US" sz="2000" baseline="-25000">
                <a:solidFill>
                  <a:srgbClr val="2B3123"/>
                </a:solidFill>
                <a:latin typeface="Cambria" panose="02040503050406030204" pitchFamily="18" charset="0"/>
                <a:ea typeface="Cambria" panose="02040503050406030204" pitchFamily="18" charset="0"/>
              </a:rPr>
              <a:t>2</a:t>
            </a:r>
            <a:r>
              <a:rPr lang="en-GB" altLang="en-US" sz="2000">
                <a:solidFill>
                  <a:srgbClr val="2B3123"/>
                </a:solidFill>
                <a:latin typeface="Cambria" panose="02040503050406030204" pitchFamily="18" charset="0"/>
                <a:ea typeface="Cambria" panose="02040503050406030204" pitchFamily="18" charset="0"/>
              </a:rPr>
              <a:t> </a:t>
            </a:r>
            <a:r>
              <a:rPr lang="en-GB" altLang="en-US" sz="2200">
                <a:solidFill>
                  <a:srgbClr val="2B3123"/>
                </a:solidFill>
                <a:latin typeface="Cambria" panose="02040503050406030204" pitchFamily="18" charset="0"/>
                <a:ea typeface="Cambria" panose="02040503050406030204" pitchFamily="18" charset="0"/>
              </a:rPr>
              <a:t>including dissolved gases </a:t>
            </a:r>
            <a:r>
              <a:rPr lang="en-GB" altLang="en-US" sz="2000">
                <a:solidFill>
                  <a:srgbClr val="2B3123"/>
                </a:solidFill>
                <a:latin typeface="Cambria" panose="02040503050406030204" pitchFamily="18" charset="0"/>
                <a:ea typeface="Cambria" panose="02040503050406030204" pitchFamily="18" charset="0"/>
              </a:rPr>
              <a:t>O</a:t>
            </a:r>
            <a:r>
              <a:rPr lang="en-GB" altLang="en-US" sz="2000" baseline="-25000">
                <a:solidFill>
                  <a:srgbClr val="2B3123"/>
                </a:solidFill>
                <a:latin typeface="Cambria" panose="02040503050406030204" pitchFamily="18" charset="0"/>
                <a:ea typeface="Cambria" panose="02040503050406030204" pitchFamily="18" charset="0"/>
              </a:rPr>
              <a:t>2</a:t>
            </a:r>
            <a:r>
              <a:rPr lang="en-GB" altLang="en-US" sz="2000">
                <a:solidFill>
                  <a:srgbClr val="2B3123"/>
                </a:solidFill>
                <a:latin typeface="Cambria" panose="02040503050406030204" pitchFamily="18" charset="0"/>
                <a:ea typeface="Cambria" panose="02040503050406030204" pitchFamily="18" charset="0"/>
              </a:rPr>
              <a:t>, CO</a:t>
            </a:r>
            <a:r>
              <a:rPr lang="en-GB" altLang="en-US" sz="2000" baseline="-25000">
                <a:solidFill>
                  <a:srgbClr val="2B3123"/>
                </a:solidFill>
                <a:latin typeface="Cambria" panose="02040503050406030204" pitchFamily="18" charset="0"/>
                <a:ea typeface="Cambria" panose="02040503050406030204" pitchFamily="18" charset="0"/>
              </a:rPr>
              <a:t>2</a:t>
            </a:r>
            <a:r>
              <a:rPr lang="en-GB" altLang="en-US" sz="2000">
                <a:solidFill>
                  <a:srgbClr val="2B3123"/>
                </a:solidFill>
                <a:latin typeface="Cambria" panose="02040503050406030204" pitchFamily="18" charset="0"/>
                <a:ea typeface="Cambria" panose="02040503050406030204" pitchFamily="18" charset="0"/>
              </a:rPr>
              <a:t>,  &amp; H</a:t>
            </a:r>
            <a:r>
              <a:rPr lang="en-GB" altLang="en-US" sz="2000" baseline="-25000">
                <a:solidFill>
                  <a:srgbClr val="2B3123"/>
                </a:solidFill>
                <a:latin typeface="Cambria" panose="02040503050406030204" pitchFamily="18" charset="0"/>
                <a:ea typeface="Cambria" panose="02040503050406030204" pitchFamily="18" charset="0"/>
              </a:rPr>
              <a:t>2</a:t>
            </a:r>
            <a:r>
              <a:rPr lang="en-GB" altLang="en-US" sz="2000">
                <a:solidFill>
                  <a:srgbClr val="2B3123"/>
                </a:solidFill>
                <a:latin typeface="Cambria" panose="02040503050406030204" pitchFamily="18" charset="0"/>
                <a:ea typeface="Cambria" panose="02040503050406030204" pitchFamily="18" charset="0"/>
              </a:rPr>
              <a:t>S) &amp; </a:t>
            </a:r>
            <a:r>
              <a:rPr lang="en-GB" altLang="en-US" sz="2200">
                <a:solidFill>
                  <a:srgbClr val="2B3123"/>
                </a:solidFill>
                <a:latin typeface="Cambria" panose="02040503050406030204" pitchFamily="18" charset="0"/>
                <a:ea typeface="Cambria" panose="02040503050406030204" pitchFamily="18" charset="0"/>
              </a:rPr>
              <a:t>chloride ions</a:t>
            </a:r>
            <a:r>
              <a:rPr altLang="en-US" sz="2200">
                <a:solidFill>
                  <a:srgbClr val="2B3123"/>
                </a:solidFill>
                <a:latin typeface="Cambria" panose="02040503050406030204" pitchFamily="18" charset="0"/>
                <a:ea typeface="Cambria" panose="02040503050406030204" pitchFamily="18" charset="0"/>
              </a:rPr>
              <a:t> &amp;</a:t>
            </a:r>
            <a:r>
              <a:rPr lang="en-GB" altLang="en-US" sz="2200">
                <a:solidFill>
                  <a:srgbClr val="1D2018"/>
                </a:solidFill>
                <a:latin typeface="Cambria" panose="02040503050406030204" pitchFamily="18" charset="0"/>
                <a:ea typeface="Cambria" panose="02040503050406030204" pitchFamily="18" charset="0"/>
              </a:rPr>
              <a:t> </a:t>
            </a:r>
          </a:p>
          <a:p>
            <a:pPr algn="just">
              <a:lnSpc>
                <a:spcPct val="115000"/>
              </a:lnSpc>
              <a:spcBef>
                <a:spcPct val="0"/>
              </a:spcBef>
              <a:buClr>
                <a:srgbClr val="0E100C"/>
              </a:buClr>
            </a:pPr>
            <a:r>
              <a:rPr lang="en-GB" altLang="en-US" sz="2200">
                <a:solidFill>
                  <a:srgbClr val="1D2018"/>
                </a:solidFill>
                <a:latin typeface="Cambria" panose="02040503050406030204" pitchFamily="18" charset="0"/>
                <a:ea typeface="Cambria" panose="02040503050406030204" pitchFamily="18" charset="0"/>
              </a:rPr>
              <a:t> Conductivity; The amount of metal that dissolves is directly proportional to the amount of current flow between anode and cathode. For iron, one amp of current flowing for one year will result in the loss of 9.1 kg of metal.</a:t>
            </a:r>
          </a:p>
          <a:p>
            <a:pPr algn="just">
              <a:lnSpc>
                <a:spcPct val="115000"/>
              </a:lnSpc>
              <a:spcBef>
                <a:spcPct val="0"/>
              </a:spcBef>
              <a:buClr>
                <a:srgbClr val="0E100C"/>
              </a:buClr>
            </a:pPr>
            <a:r>
              <a:rPr lang="en-GB" altLang="en-US" sz="2200">
                <a:solidFill>
                  <a:srgbClr val="1D2018"/>
                </a:solidFill>
                <a:latin typeface="Cambria" panose="02040503050406030204" pitchFamily="18" charset="0"/>
                <a:ea typeface="Cambria" panose="02040503050406030204" pitchFamily="18" charset="0"/>
              </a:rPr>
              <a:t>Temperature (corrosion proceeds faster in warmer environments) . </a:t>
            </a:r>
          </a:p>
          <a:p>
            <a:pPr algn="just">
              <a:spcBef>
                <a:spcPct val="0"/>
              </a:spcBef>
              <a:buClr>
                <a:srgbClr val="0E100C"/>
              </a:buClr>
            </a:pPr>
            <a:r>
              <a:rPr lang="en-GB" altLang="en-US" sz="2200">
                <a:solidFill>
                  <a:srgbClr val="1D2018"/>
                </a:solidFill>
                <a:latin typeface="Cambria" panose="02040503050406030204" pitchFamily="18" charset="0"/>
                <a:ea typeface="Cambria" panose="02040503050406030204" pitchFamily="18" charset="0"/>
              </a:rPr>
              <a:t>Electrode potential, Aeration (including differential) &amp; Agitation.</a:t>
            </a:r>
          </a:p>
          <a:p>
            <a:pPr algn="just">
              <a:buClr>
                <a:srgbClr val="0E100C"/>
              </a:buClr>
            </a:pPr>
            <a:r>
              <a:rPr lang="en-GB" altLang="en-US" sz="2200">
                <a:solidFill>
                  <a:srgbClr val="1D2018"/>
                </a:solidFill>
                <a:latin typeface="Cambria" panose="02040503050406030204" pitchFamily="18" charset="0"/>
                <a:ea typeface="Cambria" panose="02040503050406030204" pitchFamily="18" charset="0"/>
              </a:rPr>
              <a:t>pH: In general, lower the pH, the higher the rate of corrosion. If the pH is greater than 10, corrosion of the metal is very slow. If pH is between 3 and 10, then the presence of oxygen is essential for corrosion of iron. If the pH is ≤ 3 severe corrosion occurs in the absence of air due to the continuous evolution of </a:t>
            </a:r>
            <a:r>
              <a:rPr lang="en-GB" altLang="en-US" sz="2000">
                <a:solidFill>
                  <a:srgbClr val="2B3123"/>
                </a:solidFill>
                <a:latin typeface="Cambria" panose="02040503050406030204" pitchFamily="18" charset="0"/>
                <a:ea typeface="Cambria" panose="02040503050406030204" pitchFamily="18" charset="0"/>
              </a:rPr>
              <a:t>H</a:t>
            </a:r>
            <a:r>
              <a:rPr lang="en-GB" altLang="en-US" sz="2000" baseline="-25000">
                <a:solidFill>
                  <a:srgbClr val="2B3123"/>
                </a:solidFill>
                <a:latin typeface="Cambria" panose="02040503050406030204" pitchFamily="18" charset="0"/>
                <a:ea typeface="Cambria" panose="02040503050406030204" pitchFamily="18" charset="0"/>
              </a:rPr>
              <a:t>2 </a:t>
            </a:r>
            <a:r>
              <a:rPr lang="en-GB" altLang="en-US" sz="2200">
                <a:solidFill>
                  <a:srgbClr val="1D2018"/>
                </a:solidFill>
                <a:latin typeface="Cambria" panose="02040503050406030204" pitchFamily="18" charset="0"/>
                <a:ea typeface="Cambria" panose="02040503050406030204" pitchFamily="18" charset="0"/>
              </a:rPr>
              <a:t>at the cathode. [</a:t>
            </a:r>
            <a:r>
              <a:rPr lang="en-GB" altLang="en-US" sz="1800">
                <a:solidFill>
                  <a:srgbClr val="1D2018"/>
                </a:solidFill>
                <a:latin typeface="Cambria" panose="02040503050406030204" pitchFamily="18" charset="0"/>
                <a:ea typeface="Cambria" panose="02040503050406030204" pitchFamily="18" charset="0"/>
              </a:rPr>
              <a:t>However, this is not always the case, some metals like Al, Zn etc., undergo fast corrosion in highly alkaline medium.]</a:t>
            </a:r>
            <a:endParaRPr altLang="en-US" sz="1800">
              <a:ea typeface="Cambria" panose="02040503050406030204" pitchFamily="18" charset="0"/>
            </a:endParaRPr>
          </a:p>
        </p:txBody>
      </p:sp>
      <p:sp>
        <p:nvSpPr>
          <p:cNvPr id="28675" name="Title 2">
            <a:extLst>
              <a:ext uri="{FF2B5EF4-FFF2-40B4-BE49-F238E27FC236}">
                <a16:creationId xmlns:a16="http://schemas.microsoft.com/office/drawing/2014/main" id="{B225C2D8-B4C1-86DB-A842-F74A4D2BC6EF}"/>
              </a:ext>
            </a:extLst>
          </p:cNvPr>
          <p:cNvSpPr>
            <a:spLocks noGrp="1"/>
          </p:cNvSpPr>
          <p:nvPr>
            <p:ph type="title"/>
          </p:nvPr>
        </p:nvSpPr>
        <p:spPr>
          <a:xfrm>
            <a:off x="762000" y="304800"/>
            <a:ext cx="6477000" cy="457200"/>
          </a:xfrm>
          <a:ln/>
        </p:spPr>
        <p:txBody>
          <a:bodyPr/>
          <a:lstStyle/>
          <a:p>
            <a:r>
              <a:rPr lang="en-GB" altLang="fr-FR" sz="2800" b="0">
                <a:solidFill>
                  <a:srgbClr val="7030A0"/>
                </a:solidFill>
                <a:latin typeface="Cambria" panose="02040503050406030204" pitchFamily="18" charset="0"/>
              </a:rPr>
              <a:t>Factors which Influence Corrosion</a:t>
            </a:r>
            <a:endParaRPr lang="en-US" alt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Content Placeholder 3">
            <a:extLst>
              <a:ext uri="{FF2B5EF4-FFF2-40B4-BE49-F238E27FC236}">
                <a16:creationId xmlns:a16="http://schemas.microsoft.com/office/drawing/2014/main" id="{AA1C744C-B000-5C23-DDC3-80A2D7C56342}"/>
              </a:ext>
            </a:extLst>
          </p:cNvPr>
          <p:cNvPicPr>
            <a:picLocks noGrp="1" noChangeAspect="1"/>
          </p:cNvPicPr>
          <p:nvPr>
            <p:ph idx="1"/>
          </p:nvPr>
        </p:nvPicPr>
        <p:blipFill>
          <a:blip r:embed="rId2" cstate="hqprint">
            <a:extLst>
              <a:ext uri="{28A0092B-C50C-407E-A947-70E740481C1C}">
                <a14:useLocalDpi xmlns:a14="http://schemas.microsoft.com/office/drawing/2010/main" val="0"/>
              </a:ext>
            </a:extLst>
          </a:blip>
          <a:srcRect/>
          <a:stretch>
            <a:fillRect/>
          </a:stretch>
        </p:blipFill>
        <p:spPr>
          <a:xfrm>
            <a:off x="228600" y="1066800"/>
            <a:ext cx="9448800" cy="5410200"/>
          </a:xfrm>
          <a:ln/>
        </p:spPr>
      </p:pic>
      <p:sp>
        <p:nvSpPr>
          <p:cNvPr id="29699" name="Title 2">
            <a:extLst>
              <a:ext uri="{FF2B5EF4-FFF2-40B4-BE49-F238E27FC236}">
                <a16:creationId xmlns:a16="http://schemas.microsoft.com/office/drawing/2014/main" id="{884E9DD2-B471-1947-1BB9-AF06252013CB}"/>
              </a:ext>
            </a:extLst>
          </p:cNvPr>
          <p:cNvSpPr>
            <a:spLocks noGrp="1"/>
          </p:cNvSpPr>
          <p:nvPr>
            <p:ph type="title"/>
          </p:nvPr>
        </p:nvSpPr>
        <p:spPr>
          <a:xfrm>
            <a:off x="381000" y="152400"/>
            <a:ext cx="9296400" cy="804863"/>
          </a:xfrm>
          <a:ln/>
        </p:spPr>
        <p:txBody>
          <a:bodyPr/>
          <a:lstStyle/>
          <a:p>
            <a:r>
              <a:rPr lang="en-GB" altLang="fr-FR" sz="2200" b="0">
                <a:solidFill>
                  <a:srgbClr val="7030A0"/>
                </a:solidFill>
                <a:latin typeface="Cambria" panose="02040503050406030204" pitchFamily="18" charset="0"/>
              </a:rPr>
              <a:t>Atmospheric corrosivity categories and examples of typical environments </a:t>
            </a:r>
            <a:endParaRPr lang="en-US" altLang="en-US" sz="2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49F45C-F169-A060-DCCF-1789B6681149}"/>
              </a:ext>
            </a:extLst>
          </p:cNvPr>
          <p:cNvSpPr>
            <a:spLocks noGrp="1"/>
          </p:cNvSpPr>
          <p:nvPr>
            <p:ph idx="1"/>
          </p:nvPr>
        </p:nvSpPr>
        <p:spPr>
          <a:xfrm>
            <a:off x="152400" y="838200"/>
            <a:ext cx="9601200" cy="5867400"/>
          </a:xfrm>
        </p:spPr>
        <p:txBody>
          <a:bodyPr/>
          <a:lstStyle/>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The isolation control method consist of forming a layer of protective layer on the metal surface to avoid contact with the corrosive environment; </a:t>
            </a:r>
          </a:p>
          <a:p>
            <a:pPr>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Metallic coating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methods include electroplating or hot-dip plating, thermal spraying, diffusion coating, and ion plating. Metal coatings such as zinc plating, tin plating, nickel plating, chromium plating, and aluminium plating are widely used. Thickness of coatings are relatively thin, only a few microns to dozens of microns.</a:t>
            </a:r>
          </a:p>
          <a:p>
            <a:pPr>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Non-metallic coating -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2 types; inorganic coating and organic coating. The 1</a:t>
            </a:r>
            <a:r>
              <a:rPr lang="en-GB" sz="2200" baseline="300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type consist of enamel coating, glass coating, ceramic coating, and Portland cement coating. Organic coatings includes paint coating, rubber coating, plastic coating, and antirust oil coating. </a:t>
            </a:r>
          </a:p>
          <a:p>
            <a:pPr>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Reactive coating</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 these chemicals form an electrically insulating or chemically impermeable coating on exposed metal surfaces, to suppress electrochemical reactions. Chromate film, phosphate film, oxide film of iron, and aluminium anodic oxide film are currently used. It is necessary to have a sealing treatment by immersing in oil or waxing. </a:t>
            </a:r>
          </a:p>
          <a:p>
            <a:pPr>
              <a:defRPr/>
            </a:pPr>
            <a:endParaRPr/>
          </a:p>
        </p:txBody>
      </p:sp>
      <p:sp>
        <p:nvSpPr>
          <p:cNvPr id="30723" name="Title 2">
            <a:extLst>
              <a:ext uri="{FF2B5EF4-FFF2-40B4-BE49-F238E27FC236}">
                <a16:creationId xmlns:a16="http://schemas.microsoft.com/office/drawing/2014/main" id="{D7817D50-61B5-49EE-B7A5-A423BDE7A8B5}"/>
              </a:ext>
            </a:extLst>
          </p:cNvPr>
          <p:cNvSpPr>
            <a:spLocks noGrp="1"/>
          </p:cNvSpPr>
          <p:nvPr>
            <p:ph type="title"/>
          </p:nvPr>
        </p:nvSpPr>
        <p:spPr>
          <a:xfrm>
            <a:off x="762000" y="152400"/>
            <a:ext cx="6019800" cy="533400"/>
          </a:xfrm>
          <a:ln/>
        </p:spPr>
        <p:txBody>
          <a:bodyPr/>
          <a:lstStyle/>
          <a:p>
            <a:r>
              <a:rPr lang="en-GB" altLang="fr-FR" sz="2800" b="0">
                <a:solidFill>
                  <a:srgbClr val="7030A0"/>
                </a:solidFill>
                <a:latin typeface="Cambria" panose="02040503050406030204" pitchFamily="18" charset="0"/>
              </a:rPr>
              <a:t>Corrosion control – Isolation Methods </a:t>
            </a:r>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0BA1BB-4933-40BD-A740-21A372718417}"/>
              </a:ext>
            </a:extLst>
          </p:cNvPr>
          <p:cNvSpPr>
            <a:spLocks noGrp="1"/>
          </p:cNvSpPr>
          <p:nvPr>
            <p:ph idx="1"/>
          </p:nvPr>
        </p:nvSpPr>
        <p:spPr>
          <a:xfrm>
            <a:off x="381000" y="838200"/>
            <a:ext cx="9332913" cy="5867400"/>
          </a:xfrm>
        </p:spPr>
        <p:txBody>
          <a:bodyPr/>
          <a:lstStyle/>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Metallic Corrosion - a Major Issue Worldwide</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Types of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Electrochemical (Single Metal) corrosion or Wet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Galvanic Cell or Composition Cell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Differential Aeration or Concentration Cell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Chemical corrosion or Dry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Microbiologically Influenced Corrosion (MIC)</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under stress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Forms of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thermodynamics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Electrochemical kinetics of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The Rate of metallic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Pourbaix Diagram</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Factors which Influence Corrosion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Atmospheric corrosivity categories and examples of typical environments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control – Isolation Methods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control – Thermodynamic Methods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control – Kinetics Methods</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Control by Improving Design</a:t>
            </a:r>
          </a:p>
          <a:p>
            <a:pPr marL="180000" indent="-180000">
              <a:spcBef>
                <a:spcPts val="0"/>
              </a:spcBef>
              <a:buFont typeface="Wingdings" panose="05000000000000000000" pitchFamily="2" charset="2"/>
              <a:buChar char="Ø"/>
              <a:defRPr/>
            </a:pPr>
            <a:r>
              <a:rPr lang="en-GB" sz="1900">
                <a:solidFill>
                  <a:schemeClr val="accent1">
                    <a:lumMod val="50000"/>
                  </a:schemeClr>
                </a:solidFill>
                <a:latin typeface="Cambria" panose="02040503050406030204" pitchFamily="18" charset="0"/>
                <a:ea typeface="Cambria" panose="02040503050406030204" pitchFamily="18" charset="0"/>
              </a:rPr>
              <a:t>Corrosion control of steel in concrete</a:t>
            </a:r>
          </a:p>
        </p:txBody>
      </p:sp>
      <p:sp>
        <p:nvSpPr>
          <p:cNvPr id="13315" name="Title 2">
            <a:extLst>
              <a:ext uri="{FF2B5EF4-FFF2-40B4-BE49-F238E27FC236}">
                <a16:creationId xmlns:a16="http://schemas.microsoft.com/office/drawing/2014/main" id="{7015CB5B-9AD6-25CC-26D0-1433238FB75D}"/>
              </a:ext>
            </a:extLst>
          </p:cNvPr>
          <p:cNvSpPr>
            <a:spLocks noGrp="1"/>
          </p:cNvSpPr>
          <p:nvPr>
            <p:ph type="title"/>
          </p:nvPr>
        </p:nvSpPr>
        <p:spPr>
          <a:xfrm>
            <a:off x="1209675" y="152400"/>
            <a:ext cx="1838325" cy="762000"/>
          </a:xfrm>
          <a:ln/>
        </p:spPr>
        <p:txBody>
          <a:bodyPr/>
          <a:lstStyle/>
          <a:p>
            <a:r>
              <a:rPr lang="en-GB" altLang="en-US" sz="2800" b="0">
                <a:solidFill>
                  <a:srgbClr val="7030A0"/>
                </a:solidFill>
                <a:latin typeface="Cambria" panose="02040503050406030204" pitchFamily="18" charset="0"/>
              </a:rPr>
              <a:t>Content</a:t>
            </a:r>
            <a:endParaRPr lang="en-US" altLang="en-US" sz="2800" b="0">
              <a:solidFill>
                <a:srgbClr val="7030A0"/>
              </a:solidFill>
              <a:latin typeface="Cambria" panose="020405030504060302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4F6AC6-B7A3-6DCE-2498-50567A698565}"/>
              </a:ext>
            </a:extLst>
          </p:cNvPr>
          <p:cNvSpPr>
            <a:spLocks noGrp="1"/>
          </p:cNvSpPr>
          <p:nvPr>
            <p:ph idx="1"/>
          </p:nvPr>
        </p:nvSpPr>
        <p:spPr>
          <a:xfrm>
            <a:off x="152400" y="762000"/>
            <a:ext cx="9601200" cy="60198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Modifying the electrode potential of the metal in the corrosive environment can prevent or slow down the corrosion of the metal. Pourbaix diagram - shifting from the corrosion zone to the immunity area or a passivation area.</a:t>
            </a:r>
          </a:p>
          <a:p>
            <a:pPr algn="just">
              <a:defRPr/>
            </a:pPr>
            <a:r>
              <a:rPr lang="en-GB" sz="2200" b="1" i="1" err="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Cathodic</a:t>
            </a: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protection -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making the metal surface the cathode of an electrochemical cell, 2 methods; (</a:t>
            </a:r>
            <a:r>
              <a:rPr lang="en-GB" sz="2200" err="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Sacrificial anode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protection involve the connection of galvanic anodes (more -</a:t>
            </a:r>
            <a:r>
              <a:rPr lang="en-GB" sz="2200" err="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ve</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potential) to the protected metal. The anode material corrodes and eventually it must be replaced. (ii) </a:t>
            </a:r>
            <a:r>
              <a:rPr lang="en-GB" sz="2200"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Impressed current (IC)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method use anodes connected to a DC power source. Anodes for IC systems are tubular and solid rod shapes of various specialized materials. </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Anodic protection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involves applying anodic current to the metal by an external power source in order to shift potential to the passive region.</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Passivation</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makes use of mild oxidants such as nitric and citric acid. These acids get rid of exogenous free iron, sulphides and other foreign particles from the surface and create an oxide film which acts as a protective shield. It is critical that such treatment with acid should not considerably affect the metal itself. It significantly reduces the risk of future corrosion due to air.</a:t>
            </a:r>
          </a:p>
          <a:p>
            <a:pPr algn="just">
              <a:defRPr/>
            </a:pPr>
            <a:endParaRPr/>
          </a:p>
        </p:txBody>
      </p:sp>
      <p:sp>
        <p:nvSpPr>
          <p:cNvPr id="31747" name="Title 2">
            <a:extLst>
              <a:ext uri="{FF2B5EF4-FFF2-40B4-BE49-F238E27FC236}">
                <a16:creationId xmlns:a16="http://schemas.microsoft.com/office/drawing/2014/main" id="{90467B7B-9183-D807-3A8F-1C51448CE69A}"/>
              </a:ext>
            </a:extLst>
          </p:cNvPr>
          <p:cNvSpPr>
            <a:spLocks noGrp="1"/>
          </p:cNvSpPr>
          <p:nvPr>
            <p:ph type="title"/>
          </p:nvPr>
        </p:nvSpPr>
        <p:spPr>
          <a:xfrm>
            <a:off x="963613" y="304800"/>
            <a:ext cx="7978775" cy="381000"/>
          </a:xfrm>
          <a:ln/>
        </p:spPr>
        <p:txBody>
          <a:bodyPr/>
          <a:lstStyle/>
          <a:p>
            <a:r>
              <a:rPr lang="en-GB" altLang="fr-FR" sz="2800" b="0">
                <a:solidFill>
                  <a:srgbClr val="7030A0"/>
                </a:solidFill>
                <a:latin typeface="Cambria" panose="02040503050406030204" pitchFamily="18" charset="0"/>
              </a:rPr>
              <a:t>Corrosion control – Thermodynamic Methods </a:t>
            </a:r>
            <a:endParaRPr lang="en-US"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DDD969-E707-E8A4-2EE4-1AC33462BDF5}"/>
              </a:ext>
            </a:extLst>
          </p:cNvPr>
          <p:cNvSpPr>
            <a:spLocks noGrp="1"/>
          </p:cNvSpPr>
          <p:nvPr>
            <p:ph idx="1"/>
          </p:nvPr>
        </p:nvSpPr>
        <p:spPr>
          <a:xfrm>
            <a:off x="65088" y="914400"/>
            <a:ext cx="9677400" cy="57912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By controlling the reaction kinetics we can prevent or slow down the rate of metal corrosion. control method </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Material selection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is the key parameter for controlling corrosion. Most steels fall into one of the following groups: carbon steels, low-alloy steels, high-alloy steels, tool steels, and stainless steels. Stainless steels are typically used for their corrosion resistance properties. They generate a corrosion resistance film</a:t>
            </a:r>
            <a:r>
              <a:rPr lang="en-GB" sz="22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 (</a:t>
            </a:r>
            <a:r>
              <a:rPr sz="22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Cr</a:t>
            </a:r>
            <a:r>
              <a:rPr sz="2200" baseline="-250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2</a:t>
            </a:r>
            <a:r>
              <a:rPr sz="22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O</a:t>
            </a:r>
            <a:r>
              <a:rPr sz="2200" baseline="-250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3</a:t>
            </a:r>
            <a:r>
              <a:rPr sz="2200">
                <a:solidFill>
                  <a:schemeClr val="bg2">
                    <a:lumMod val="25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on the metal surface, which can retard the anodic dissolution reaction of iron efficiently.</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Corrosion inhibitor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is a general term for inorganic or organic substances with the ability of retarding the electrode reaction in the corrosion cell. Inhibitor is adsorbed on the surface and forms a protective film in the corrosive medium. Corrosion inhibitors can be divided into anodic inhibitor, cathodic inhibitor, and mixed inhibitor.</a:t>
            </a:r>
          </a:p>
          <a:p>
            <a:pPr>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Treating the environment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(water treatment, dehumidification). Removing the harmful substances, such as chlorine ions, dissolved oxygen, and</a:t>
            </a:r>
          </a:p>
          <a:p>
            <a:pPr>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sulphur, and adjusting the pH. (dehydration, deoxidation, and desalination)</a:t>
            </a:r>
            <a:endParaRPr/>
          </a:p>
        </p:txBody>
      </p:sp>
      <p:sp>
        <p:nvSpPr>
          <p:cNvPr id="32771" name="Title 2">
            <a:extLst>
              <a:ext uri="{FF2B5EF4-FFF2-40B4-BE49-F238E27FC236}">
                <a16:creationId xmlns:a16="http://schemas.microsoft.com/office/drawing/2014/main" id="{D7EC8219-90D3-F596-C2E2-A4AE8FD24281}"/>
              </a:ext>
            </a:extLst>
          </p:cNvPr>
          <p:cNvSpPr>
            <a:spLocks noGrp="1"/>
          </p:cNvSpPr>
          <p:nvPr>
            <p:ph type="title"/>
          </p:nvPr>
        </p:nvSpPr>
        <p:spPr>
          <a:xfrm>
            <a:off x="914400" y="381000"/>
            <a:ext cx="7977188" cy="381000"/>
          </a:xfrm>
          <a:ln/>
        </p:spPr>
        <p:txBody>
          <a:bodyPr/>
          <a:lstStyle/>
          <a:p>
            <a:r>
              <a:rPr lang="en-GB" altLang="fr-FR" sz="2800" b="0">
                <a:solidFill>
                  <a:srgbClr val="7030A0"/>
                </a:solidFill>
                <a:latin typeface="Cambria" panose="02040503050406030204" pitchFamily="18" charset="0"/>
              </a:rPr>
              <a:t>Corrosion control – Kinetics Methods </a:t>
            </a:r>
            <a:endParaRPr lang="en-US"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B8F533-C489-F9B1-5A46-86B43675CEA3}"/>
              </a:ext>
            </a:extLst>
          </p:cNvPr>
          <p:cNvSpPr>
            <a:spLocks noGrp="1"/>
          </p:cNvSpPr>
          <p:nvPr>
            <p:ph idx="1"/>
          </p:nvPr>
        </p:nvSpPr>
        <p:spPr>
          <a:xfrm>
            <a:off x="0" y="838200"/>
            <a:ext cx="9525000" cy="5867400"/>
          </a:xfrm>
        </p:spPr>
        <p:txBody>
          <a:bodyPr/>
          <a:lstStyle/>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Avoid Galvanic Corrosion Cells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by using similar metal throughout the structure or by avoiding electrical contact by insulating different materials. </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Avoid moisture and debris traps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that would accelerate corrosion, and could lead to pitting corrosion by formation of differential aeration cells.</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Avoid crevices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seals should be used and pressure should be adjusted on the gaskets to prevent liquid penetration inside crevices, so as to avoid stagnant water in crevices and narrow gaps.</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Drainage and ventilation</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provision should be made to enable the steel to dry out, minimise the ‘time of wetness’, provision of drainage holes where necessary, and the provision of free circulation of air around the structure.</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Stress concentrations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in components exposed to corrosive mediums should be avoided, especially when using materials susceptible to stress-corrosion cracking. Use uniform &amp; simple geometry, Access for coating application and maintenance</a:t>
            </a:r>
          </a:p>
          <a:p>
            <a:pPr algn="just">
              <a:defRPr/>
            </a:pPr>
            <a:r>
              <a:rPr lang="en-GB" sz="2200" b="1" i="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Access to all surfaces</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narrow gaps, difficult to reach corners, and hidden surfaces should be avoided. Allow access for coating and inspection.</a:t>
            </a: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a:p>
            <a:pPr>
              <a:defRPr/>
            </a:pPr>
            <a:endPar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33795" name="Title 2">
            <a:extLst>
              <a:ext uri="{FF2B5EF4-FFF2-40B4-BE49-F238E27FC236}">
                <a16:creationId xmlns:a16="http://schemas.microsoft.com/office/drawing/2014/main" id="{E340442E-0691-B928-2964-5A06346B4E01}"/>
              </a:ext>
            </a:extLst>
          </p:cNvPr>
          <p:cNvSpPr>
            <a:spLocks noGrp="1"/>
          </p:cNvSpPr>
          <p:nvPr>
            <p:ph type="title"/>
          </p:nvPr>
        </p:nvSpPr>
        <p:spPr>
          <a:xfrm>
            <a:off x="762000" y="304800"/>
            <a:ext cx="7248525" cy="457200"/>
          </a:xfrm>
          <a:ln/>
        </p:spPr>
        <p:txBody>
          <a:bodyPr/>
          <a:lstStyle/>
          <a:p>
            <a:r>
              <a:rPr lang="en-GB" altLang="fr-FR" sz="2800" b="0">
                <a:solidFill>
                  <a:srgbClr val="7030A0"/>
                </a:solidFill>
                <a:latin typeface="Cambria" panose="02040503050406030204" pitchFamily="18" charset="0"/>
              </a:rPr>
              <a:t>Corrosion Control by Improving Design</a:t>
            </a:r>
            <a:endParaRPr lang="en-US" alt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a:extLst>
              <a:ext uri="{FF2B5EF4-FFF2-40B4-BE49-F238E27FC236}">
                <a16:creationId xmlns:a16="http://schemas.microsoft.com/office/drawing/2014/main" id="{C90E0E19-9509-27F4-A5B9-3C1DE5C4823E}"/>
              </a:ext>
            </a:extLst>
          </p:cNvPr>
          <p:cNvSpPr>
            <a:spLocks noGrp="1"/>
          </p:cNvSpPr>
          <p:nvPr>
            <p:ph idx="1"/>
          </p:nvPr>
        </p:nvSpPr>
        <p:spPr>
          <a:xfrm>
            <a:off x="152400" y="762000"/>
            <a:ext cx="9525000" cy="5943600"/>
          </a:xfrm>
          <a:ln/>
        </p:spPr>
        <p:txBody>
          <a:bodyPr/>
          <a:lstStyle/>
          <a:p>
            <a:pPr algn="just">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Concrete is a porous material as a result of cement hydration and the pore structure dependent on several factors such as the w/c ratio or curing temperature. Three main types of pores are identified: gel pores (ranging from 1 to 10 nm); capillary pores (ranging from 10 nm to 10 µm) and macro pores and air voids (from 10 µm up to several mm).</a:t>
            </a:r>
          </a:p>
          <a:p>
            <a:pPr algn="just">
              <a:buClr>
                <a:srgbClr val="0E100C"/>
              </a:buCl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Passive oxide film removal resulting from pH decrease is due to the ingress of harmful ions like carbon dioxide, sulphur dioxide, chloride, etc.</a:t>
            </a:r>
          </a:p>
          <a:p>
            <a:pPr algn="just">
              <a:buClr>
                <a:srgbClr val="0E100C"/>
              </a:buCl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Proper design and workmanship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that ensure adequate concrete cover, proper concrete quality, and correct installation of reinforcement can reduce the risk of corrosion.</a:t>
            </a:r>
          </a:p>
          <a:p>
            <a:pPr algn="just">
              <a:buClr>
                <a:srgbClr val="0E100C"/>
              </a:buCl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Corrosion inhibitors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can be added to the concrete to reduce the rate of corrosion.</a:t>
            </a:r>
          </a:p>
          <a:p>
            <a:pPr algn="just">
              <a:buClr>
                <a:srgbClr val="0E100C"/>
              </a:buCl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Cathodic protection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involves applying a small electric current to the reinforcement, which reduces the rate of corrosion.</a:t>
            </a:r>
          </a:p>
          <a:p>
            <a:pPr algn="just">
              <a:buClr>
                <a:srgbClr val="0E100C"/>
              </a:buCl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SCM and admixtures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increase compactness and reduce permeability.</a:t>
            </a:r>
          </a:p>
          <a:p>
            <a:pPr algn="just">
              <a:buClr>
                <a:srgbClr val="0E100C"/>
              </a:buClr>
            </a:pP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Controlled permeable formwork (CPF) liner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maintain cover quality.</a:t>
            </a:r>
            <a:r>
              <a:rPr lang="en-GB" altLang="en-US" sz="2200" b="1" i="1">
                <a:solidFill>
                  <a:srgbClr val="1D2018"/>
                </a:solidFill>
                <a:latin typeface="Cambria" panose="02040503050406030204" pitchFamily="18" charset="0"/>
                <a:ea typeface="Cambria" panose="02040503050406030204" pitchFamily="18" charset="0"/>
                <a:cs typeface="Times New Roman" panose="02020603050405020304" pitchFamily="18" charset="0"/>
              </a:rPr>
              <a:t> </a:t>
            </a:r>
            <a:endParaRPr altLang="en-US" b="1" i="1">
              <a:ea typeface="Cambria" panose="02040503050406030204" pitchFamily="18" charset="0"/>
              <a:cs typeface="Times New Roman" panose="02020603050405020304" pitchFamily="18" charset="0"/>
            </a:endParaRPr>
          </a:p>
        </p:txBody>
      </p:sp>
      <p:sp>
        <p:nvSpPr>
          <p:cNvPr id="34819" name="Title 2">
            <a:extLst>
              <a:ext uri="{FF2B5EF4-FFF2-40B4-BE49-F238E27FC236}">
                <a16:creationId xmlns:a16="http://schemas.microsoft.com/office/drawing/2014/main" id="{35883F44-878F-A1D5-07FF-7AE5C4DA185C}"/>
              </a:ext>
            </a:extLst>
          </p:cNvPr>
          <p:cNvSpPr>
            <a:spLocks noGrp="1"/>
          </p:cNvSpPr>
          <p:nvPr>
            <p:ph type="title"/>
          </p:nvPr>
        </p:nvSpPr>
        <p:spPr>
          <a:xfrm>
            <a:off x="762000" y="304800"/>
            <a:ext cx="8686800" cy="381000"/>
          </a:xfrm>
          <a:ln/>
        </p:spPr>
        <p:txBody>
          <a:bodyPr/>
          <a:lstStyle/>
          <a:p>
            <a:r>
              <a:rPr lang="en-GB" altLang="fr-FR" sz="2800" b="0">
                <a:solidFill>
                  <a:srgbClr val="7030A0"/>
                </a:solidFill>
                <a:latin typeface="Cambria" panose="02040503050406030204" pitchFamily="18" charset="0"/>
              </a:rPr>
              <a:t>Corrosion control of steel in concrete</a:t>
            </a:r>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4AE1F0FA-0EA7-75D0-3580-00EC5B078C47}"/>
              </a:ext>
            </a:extLst>
          </p:cNvPr>
          <p:cNvSpPr>
            <a:spLocks noGrp="1"/>
          </p:cNvSpPr>
          <p:nvPr>
            <p:ph type="title"/>
          </p:nvPr>
        </p:nvSpPr>
        <p:spPr>
          <a:xfrm>
            <a:off x="1371600" y="2819400"/>
            <a:ext cx="7181850" cy="1095375"/>
          </a:xfrm>
        </p:spPr>
        <p:txBody>
          <a:bodyPr/>
          <a:lstStyle/>
          <a:p>
            <a:r>
              <a:rPr lang="en-GB" altLang="en-US" sz="6600"/>
              <a:t>THANK YOU</a:t>
            </a:r>
            <a:endParaRPr altLang="en-US" sz="6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771F14-D602-3A5B-EB75-8F82B7AD6603}"/>
              </a:ext>
            </a:extLst>
          </p:cNvPr>
          <p:cNvSpPr>
            <a:spLocks noGrp="1"/>
          </p:cNvSpPr>
          <p:nvPr>
            <p:ph idx="1"/>
          </p:nvPr>
        </p:nvSpPr>
        <p:spPr>
          <a:xfrm>
            <a:off x="141288" y="787400"/>
            <a:ext cx="9612312" cy="6070600"/>
          </a:xfrm>
        </p:spPr>
        <p:txBody>
          <a:bodyPr/>
          <a:lstStyle/>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At US $2.2 trillion, the annual cost of corrosion worldwide is over 3% of the world’s GDP. It causes dangerous and expensive damage to everything from pipelines, bridges, metallic and concrete buildings, transportation infrastructures and water/wastewater systems.</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It is a naturally occurring phenomenon commonly defined as the deterioration of a material (usually a metal) and its properties because of  reaction with its environment. </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rPr>
              <a:t>In the metallic state, metals are unstable as they are at a higher energy state. By corroding, metals form metallic compounds to revert back to their thermodynamically stable (lower energy) state.</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In order to prevent and control corrosion that can reduce or eliminate its impact on public safety, the economy, and the environment, it is crucial to understand the different corrosion mechanisms in order to apply proper methods and skills for corrosion control.</a:t>
            </a:r>
          </a:p>
          <a:p>
            <a:pPr algn="just">
              <a:buClr>
                <a:srgbClr val="39412F">
                  <a:lumMod val="25000"/>
                </a:srgbClr>
              </a:buClr>
              <a:defRPr/>
            </a:pPr>
            <a:r>
              <a:rPr lang="en-GB" sz="220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It is believed that merely through proper application of existing corrosion protection techniques, corrosion losses can be reduced by 25–30%.</a:t>
            </a:r>
            <a:endParaRPr lang="en-GB" altLang="en-US" sz="2200" b="1">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14339" name="Title 2">
            <a:extLst>
              <a:ext uri="{FF2B5EF4-FFF2-40B4-BE49-F238E27FC236}">
                <a16:creationId xmlns:a16="http://schemas.microsoft.com/office/drawing/2014/main" id="{635E35BB-AE55-286F-F46C-C9B076A3D47C}"/>
              </a:ext>
            </a:extLst>
          </p:cNvPr>
          <p:cNvSpPr>
            <a:spLocks noGrp="1"/>
          </p:cNvSpPr>
          <p:nvPr>
            <p:ph type="title"/>
          </p:nvPr>
        </p:nvSpPr>
        <p:spPr>
          <a:xfrm>
            <a:off x="914400" y="261938"/>
            <a:ext cx="7010400" cy="576262"/>
          </a:xfrm>
          <a:ln/>
        </p:spPr>
        <p:txBody>
          <a:bodyPr/>
          <a:lstStyle/>
          <a:p>
            <a:r>
              <a:rPr lang="en-GB" altLang="en-US" sz="2800" b="0">
                <a:solidFill>
                  <a:srgbClr val="7030A0"/>
                </a:solidFill>
                <a:latin typeface="Cambria" panose="02040503050406030204" pitchFamily="18" charset="0"/>
              </a:rPr>
              <a:t>Metallic Corrosion - a Major Issue Worldwide </a:t>
            </a:r>
            <a:endParaRPr lang="en-GB" altLang="en-US" sz="2400">
              <a:solidFill>
                <a:srgbClr val="7030A0"/>
              </a:solidFill>
              <a:latin typeface="Cambria" panose="020405030504060302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B4A6DA8D-18F3-E3B6-57A7-D4E0A2505CAA}"/>
              </a:ext>
            </a:extLst>
          </p:cNvPr>
          <p:cNvSpPr>
            <a:spLocks noGrp="1"/>
          </p:cNvSpPr>
          <p:nvPr>
            <p:ph type="title"/>
          </p:nvPr>
        </p:nvSpPr>
        <p:spPr>
          <a:xfrm>
            <a:off x="838200" y="457200"/>
            <a:ext cx="4343400" cy="546100"/>
          </a:xfrm>
          <a:ln/>
        </p:spPr>
        <p:txBody>
          <a:bodyPr/>
          <a:lstStyle/>
          <a:p>
            <a:r>
              <a:rPr lang="en-GB" altLang="en-US" sz="2800" b="0">
                <a:solidFill>
                  <a:srgbClr val="7030A0"/>
                </a:solidFill>
                <a:latin typeface="Cambria" panose="02040503050406030204" pitchFamily="18" charset="0"/>
              </a:rPr>
              <a:t>Types of Corrosion</a:t>
            </a:r>
            <a:endParaRPr lang="en-US" altLang="fr-FR" sz="2400">
              <a:solidFill>
                <a:srgbClr val="7030A0"/>
              </a:solidFill>
            </a:endParaRPr>
          </a:p>
        </p:txBody>
      </p:sp>
      <p:sp>
        <p:nvSpPr>
          <p:cNvPr id="2" name="Content Placeholder 1">
            <a:extLst>
              <a:ext uri="{FF2B5EF4-FFF2-40B4-BE49-F238E27FC236}">
                <a16:creationId xmlns:a16="http://schemas.microsoft.com/office/drawing/2014/main" id="{A2601CF3-2EE0-A2CC-1FE9-541AB3C5A929}"/>
              </a:ext>
            </a:extLst>
          </p:cNvPr>
          <p:cNvSpPr>
            <a:spLocks noGrp="1"/>
          </p:cNvSpPr>
          <p:nvPr>
            <p:ph idx="1"/>
          </p:nvPr>
        </p:nvSpPr>
        <p:spPr>
          <a:xfrm>
            <a:off x="4763" y="1066800"/>
            <a:ext cx="9677400" cy="5562600"/>
          </a:xfrm>
        </p:spPr>
        <p:txBody>
          <a:bodyPr/>
          <a:lstStyle/>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Corrosion mechanism based, corrosion can be divided into 4 types, namely;</a:t>
            </a:r>
          </a:p>
          <a:p>
            <a:pPr algn="just">
              <a:lnSpc>
                <a:spcPct val="115000"/>
              </a:lnSpc>
              <a:spcAft>
                <a:spcPts val="0"/>
              </a:spcAft>
              <a:buFont typeface="Wingdings" panose="05000000000000000000" pitchFamily="2" charset="2"/>
              <a:buChar char="§"/>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Electrochemical corrosion or Wet corrosion</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Atmospheric corrosion (single metal), Galvanic corrosion &amp; Differential aeration corrosion</a:t>
            </a:r>
          </a:p>
          <a:p>
            <a:pPr algn="just">
              <a:lnSpc>
                <a:spcPct val="115000"/>
              </a:lnSpc>
              <a:spcAft>
                <a:spcPts val="0"/>
              </a:spcAft>
              <a:buFont typeface="Wingdings" panose="05000000000000000000" pitchFamily="2" charset="2"/>
              <a:buChar char="§"/>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Chemical corrosion or Dry corrosion</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Oxidation corrosion, High-temperature corrosion, Corrosion by Hydrogen, Liquid Metal Corrosion  </a:t>
            </a:r>
          </a:p>
          <a:p>
            <a:pPr algn="just">
              <a:lnSpc>
                <a:spcPct val="115000"/>
              </a:lnSpc>
              <a:spcAft>
                <a:spcPts val="0"/>
              </a:spcAft>
              <a:buFont typeface="Wingdings" panose="05000000000000000000" pitchFamily="2" charset="2"/>
              <a:buChar char="§"/>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Microbiologically Influenced Corrosion (MIC)</a:t>
            </a:r>
          </a:p>
          <a:p>
            <a:pPr algn="just">
              <a:lnSpc>
                <a:spcPct val="115000"/>
              </a:lnSpc>
              <a:spcAft>
                <a:spcPts val="0"/>
              </a:spcAft>
              <a:buFont typeface="Wingdings" panose="05000000000000000000" pitchFamily="2" charset="2"/>
              <a:buChar char="§"/>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Physical corrosion </a:t>
            </a:r>
          </a:p>
          <a:p>
            <a:pPr algn="just">
              <a:lnSpc>
                <a:spcPct val="115000"/>
              </a:lnSpc>
              <a:spcAft>
                <a:spcPts val="0"/>
              </a:spcAft>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Corrosion can also be classified according to Stress Condition;</a:t>
            </a:r>
          </a:p>
          <a:p>
            <a:pPr algn="just">
              <a:lnSpc>
                <a:spcPct val="115000"/>
              </a:lnSpc>
              <a:spcAft>
                <a:spcPts val="0"/>
              </a:spcAft>
              <a:buFont typeface="Wingdings" panose="05000000000000000000" pitchFamily="2" charset="2"/>
              <a:buChar char="§"/>
              <a:defRPr/>
            </a:pP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Stress-free corrosion</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Atmospheric corrosion, Galvanic corrosion, Pitting corrosion, Crevice corrosion &amp; Intergranular corrosion</a:t>
            </a:r>
          </a:p>
          <a:p>
            <a:pPr algn="just">
              <a:lnSpc>
                <a:spcPct val="115000"/>
              </a:lnSpc>
              <a:spcAft>
                <a:spcPts val="0"/>
              </a:spcAft>
              <a:buFont typeface="Wingdings" panose="05000000000000000000" pitchFamily="2" charset="2"/>
              <a:buChar char="§"/>
              <a:defRPr/>
            </a:pP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b="1" i="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Stress corrosion</a:t>
            </a:r>
            <a:r>
              <a:rPr lang="en-GB" sz="220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Stress corrosion cracking, Corrosion fatigue, Hydrogen damage &amp; Erosion corrosion</a:t>
            </a:r>
          </a:p>
          <a:p>
            <a:pPr>
              <a:buFont typeface="Wingdings" panose="05000000000000000000" pitchFamily="2" charset="2"/>
              <a:buChar char="Ø"/>
              <a:defRPr/>
            </a:pPr>
            <a:endParaRPr sz="2400">
              <a:solidFill>
                <a:srgbClr val="0070C0"/>
              </a:solidFill>
            </a:endParaRPr>
          </a:p>
        </p:txBody>
      </p:sp>
      <p:pic>
        <p:nvPicPr>
          <p:cNvPr id="15364" name="Picture 3">
            <a:extLst>
              <a:ext uri="{FF2B5EF4-FFF2-40B4-BE49-F238E27FC236}">
                <a16:creationId xmlns:a16="http://schemas.microsoft.com/office/drawing/2014/main" id="{7F2415B2-0C89-F957-8B5D-CAB0D4E7587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676400"/>
            <a:ext cx="3111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4">
            <a:extLst>
              <a:ext uri="{FF2B5EF4-FFF2-40B4-BE49-F238E27FC236}">
                <a16:creationId xmlns:a16="http://schemas.microsoft.com/office/drawing/2014/main" id="{8A8A9B21-2F84-52AC-F21D-ED3AE81774E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1825" y="2514600"/>
            <a:ext cx="3111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5">
            <a:extLst>
              <a:ext uri="{FF2B5EF4-FFF2-40B4-BE49-F238E27FC236}">
                <a16:creationId xmlns:a16="http://schemas.microsoft.com/office/drawing/2014/main" id="{6A67CE13-79CD-8DBB-72E6-CF6D629C98B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97225" y="4724400"/>
            <a:ext cx="3111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6">
            <a:extLst>
              <a:ext uri="{FF2B5EF4-FFF2-40B4-BE49-F238E27FC236}">
                <a16:creationId xmlns:a16="http://schemas.microsoft.com/office/drawing/2014/main" id="{46AF32EB-6203-0FB7-52D7-843456B8BB4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5562600"/>
            <a:ext cx="3111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BD70511C-E43C-F1F3-31C0-03621F16923E}"/>
              </a:ext>
            </a:extLst>
          </p:cNvPr>
          <p:cNvSpPr>
            <a:spLocks noGrp="1"/>
          </p:cNvSpPr>
          <p:nvPr>
            <p:ph type="ctrTitle"/>
          </p:nvPr>
        </p:nvSpPr>
        <p:spPr>
          <a:xfrm>
            <a:off x="609600" y="457200"/>
            <a:ext cx="9144000" cy="457200"/>
          </a:xfrm>
        </p:spPr>
        <p:txBody>
          <a:bodyPr/>
          <a:lstStyle/>
          <a:p>
            <a:r>
              <a:rPr lang="en-GB" altLang="fr-FR" sz="2800" b="0">
                <a:solidFill>
                  <a:srgbClr val="7030A0"/>
                </a:solidFill>
                <a:latin typeface="Cambria" panose="02040503050406030204" pitchFamily="18" charset="0"/>
              </a:rPr>
              <a:t>Electrochemical (Single Metal) corrosion or Wet corrosion</a:t>
            </a:r>
            <a:endParaRPr altLang="fr-FR" sz="2800" b="0">
              <a:solidFill>
                <a:srgbClr val="7030A0"/>
              </a:solidFill>
            </a:endParaRPr>
          </a:p>
        </p:txBody>
      </p:sp>
      <p:sp>
        <p:nvSpPr>
          <p:cNvPr id="16387" name="Content Placeholder 1">
            <a:extLst>
              <a:ext uri="{FF2B5EF4-FFF2-40B4-BE49-F238E27FC236}">
                <a16:creationId xmlns:a16="http://schemas.microsoft.com/office/drawing/2014/main" id="{F9E2E647-56B8-88AB-FCDF-C2B585D0F89F}"/>
              </a:ext>
            </a:extLst>
          </p:cNvPr>
          <p:cNvSpPr txBox="1">
            <a:spLocks/>
          </p:cNvSpPr>
          <p:nvPr/>
        </p:nvSpPr>
        <p:spPr bwMode="auto">
          <a:xfrm>
            <a:off x="76200" y="1143000"/>
            <a:ext cx="9677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19100" indent="-382588">
              <a:spcBef>
                <a:spcPct val="20000"/>
              </a:spcBef>
              <a:buClr>
                <a:schemeClr val="accent1"/>
              </a:buClr>
              <a:buSzPct val="80000"/>
              <a:buFont typeface="Wingdings 2" panose="05020102010507070707" pitchFamily="18" charset="2"/>
              <a:buChar char=""/>
              <a:defRPr sz="2800">
                <a:solidFill>
                  <a:srgbClr val="636466"/>
                </a:solidFill>
                <a:latin typeface="Century Gothic" panose="020B0502020202020204" pitchFamily="34" charset="0"/>
                <a:cs typeface="Arial" panose="020B0604020202020204" pitchFamily="34" charset="0"/>
              </a:defRPr>
            </a:lvl1pPr>
            <a:lvl2pPr marL="722313" indent="-273050">
              <a:spcBef>
                <a:spcPct val="20000"/>
              </a:spcBef>
              <a:buClr>
                <a:schemeClr val="accent1"/>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2pPr>
            <a:lvl3pPr marL="1004888" indent="-255588">
              <a:spcBef>
                <a:spcPct val="20000"/>
              </a:spcBef>
              <a:buClr>
                <a:srgbClr val="373532"/>
              </a:buClr>
              <a:buSzPct val="85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3pPr>
            <a:lvl4pPr marL="1279525" indent="-236538">
              <a:spcBef>
                <a:spcPct val="20000"/>
              </a:spcBef>
              <a:buClr>
                <a:srgbClr val="8D89A4"/>
              </a:buClr>
              <a:buSzPct val="9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4pPr>
            <a:lvl5pPr marL="1489075" indent="-182563">
              <a:spcBef>
                <a:spcPct val="20000"/>
              </a:spcBef>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5pPr>
            <a:lvl6pPr marL="19462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6pPr>
            <a:lvl7pPr marL="24034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7pPr>
            <a:lvl8pPr marL="28606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8pPr>
            <a:lvl9pPr marL="3317875" indent="-182563" eaLnBrk="0" fontAlgn="base" hangingPunct="0">
              <a:spcBef>
                <a:spcPct val="20000"/>
              </a:spcBef>
              <a:spcAft>
                <a:spcPct val="0"/>
              </a:spcAft>
              <a:buClr>
                <a:srgbClr val="748560"/>
              </a:buClr>
              <a:buSzPct val="100000"/>
              <a:buFont typeface="Arial" panose="020B0604020202020204" pitchFamily="34" charset="0"/>
              <a:buChar char="•"/>
              <a:defRPr sz="2800">
                <a:solidFill>
                  <a:srgbClr val="636466"/>
                </a:solidFill>
                <a:latin typeface="Century Gothic" panose="020B0502020202020204" pitchFamily="34" charset="0"/>
                <a:cs typeface="Arial" panose="020B0604020202020204" pitchFamily="34" charset="0"/>
              </a:defRPr>
            </a:lvl9pPr>
          </a:lstStyle>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Electrochemical corrosion involves redox reactions due to;</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Formation of anodic and cathodic areas on the metal surface due to surface imperfections (localized stresses, grain orientation, inclusions in the metal).</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Presence of a conducting aqueous medium;</a:t>
            </a:r>
          </a:p>
          <a:p>
            <a:pPr algn="just">
              <a:lnSpc>
                <a:spcPct val="115000"/>
              </a:lnSpc>
              <a:buFont typeface="Wingdings" panose="05000000000000000000" pitchFamily="2" charset="2"/>
              <a:buChar char="§"/>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Involves flow of electron-current between the </a:t>
            </a:r>
          </a:p>
          <a:p>
            <a:pPr algn="just">
              <a:lnSpc>
                <a:spcPct val="115000"/>
              </a:lnSpc>
              <a:buFont typeface="Wingdings 2" panose="05020102010507070707"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      anodic and cathodic areas. </a:t>
            </a:r>
          </a:p>
          <a:p>
            <a:pPr algn="just">
              <a:lnSpc>
                <a:spcPct val="115000"/>
              </a:lnSpc>
              <a:spcBef>
                <a:spcPct val="0"/>
              </a:spcBef>
              <a:buFont typeface="Wingdings" panose="05000000000000000000" pitchFamily="2" charset="2"/>
              <a:buChar char="Ø"/>
            </a:pP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Oxidation or Anodic Reaction: M → M</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n+</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ne– </a:t>
            </a:r>
          </a:p>
          <a:p>
            <a:pPr algn="just">
              <a:lnSpc>
                <a:spcPct val="115000"/>
              </a:lnSpc>
              <a:buFont typeface="Wingdings 2" panose="05020102010507070707" pitchFamily="18" charset="2"/>
              <a:buNone/>
            </a:pP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(e.g. Fe → Fe</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+ 2e</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spcBef>
                <a:spcPct val="0"/>
              </a:spcBef>
              <a:buFont typeface="Wingdings" panose="05000000000000000000" pitchFamily="2" charset="2"/>
              <a:buChar char=""/>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Reduction or Cathodic Reactions </a:t>
            </a:r>
          </a:p>
          <a:p>
            <a:pPr algn="just">
              <a:lnSpc>
                <a:spcPct val="115000"/>
              </a:lnSpc>
              <a:spcBef>
                <a:spcPct val="0"/>
              </a:spcBef>
              <a:buFont typeface="Wingdings 2" panose="05020102010507070707" pitchFamily="18" charset="2"/>
              <a:buNone/>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Hydrogen :  </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2H+ + 2e</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H</a:t>
            </a:r>
            <a:r>
              <a:rPr lang="en-US"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(acidic solutions) </a:t>
            </a:r>
          </a:p>
          <a:p>
            <a:pPr algn="just">
              <a:lnSpc>
                <a:spcPct val="115000"/>
              </a:lnSpc>
              <a:spcBef>
                <a:spcPct val="0"/>
              </a:spcBef>
              <a:buFont typeface="Wingdings 2" panose="05020102010507070707" pitchFamily="18" charset="2"/>
              <a:buNone/>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Oxygen: </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O</a:t>
            </a:r>
            <a:r>
              <a:rPr lang="en-US"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+ 4H</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+ 4e</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2H</a:t>
            </a:r>
            <a:r>
              <a:rPr lang="en-US"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O (acidic solutions) </a:t>
            </a:r>
          </a:p>
          <a:p>
            <a:pPr algn="just">
              <a:lnSpc>
                <a:spcPct val="115000"/>
              </a:lnSpc>
              <a:spcBef>
                <a:spcPct val="0"/>
              </a:spcBef>
              <a:buFont typeface="Wingdings 2" panose="05020102010507070707" pitchFamily="18" charset="2"/>
              <a:buNone/>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Water: </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2H</a:t>
            </a:r>
            <a:r>
              <a:rPr lang="en-US"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O + 2e</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H</a:t>
            </a:r>
            <a:r>
              <a:rPr lang="en-US"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+OH</a:t>
            </a:r>
            <a:r>
              <a:rPr lang="en-US"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US"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(neutral/basic solutions) </a:t>
            </a:r>
            <a:endPar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1000"/>
              </a:spcAft>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Involves flow of electron-current between the anodic and cathodic areas with deposit of corrosion product (rust = </a:t>
            </a:r>
            <a:r>
              <a:rPr lang="en-US" altLang="en-US" sz="1600">
                <a:solidFill>
                  <a:srgbClr val="424242"/>
                </a:solidFill>
                <a:latin typeface="Cambria" panose="02040503050406030204" pitchFamily="18" charset="0"/>
                <a:ea typeface="Cambria" panose="02040503050406030204" pitchFamily="18" charset="0"/>
                <a:cs typeface="Times New Roman" panose="02020603050405020304" pitchFamily="18" charset="0"/>
              </a:rPr>
              <a:t>FeO(OH), Fe(OH)</a:t>
            </a:r>
            <a:r>
              <a:rPr lang="en-US" altLang="en-US" sz="1600" baseline="-25000">
                <a:solidFill>
                  <a:srgbClr val="424242"/>
                </a:solidFill>
                <a:latin typeface="Cambria" panose="02040503050406030204" pitchFamily="18" charset="0"/>
                <a:ea typeface="Cambria" panose="02040503050406030204" pitchFamily="18" charset="0"/>
                <a:cs typeface="Times New Roman" panose="02020603050405020304" pitchFamily="18" charset="0"/>
              </a:rPr>
              <a:t>3</a:t>
            </a:r>
            <a:r>
              <a:rPr lang="en-US" altLang="en-US" sz="1600">
                <a:latin typeface="Times New Roman" panose="02020603050405020304" pitchFamily="18" charset="0"/>
                <a:ea typeface="Cambria" panose="02040503050406030204" pitchFamily="18" charset="0"/>
                <a:cs typeface="Calibri" panose="020F0502020204030204" pitchFamily="34" charset="0"/>
              </a:rPr>
              <a:t>, Fe</a:t>
            </a:r>
            <a:r>
              <a:rPr lang="en-US" altLang="en-US" sz="1600" baseline="-25000">
                <a:latin typeface="Times New Roman" panose="02020603050405020304" pitchFamily="18" charset="0"/>
                <a:ea typeface="Cambria" panose="02040503050406030204" pitchFamily="18" charset="0"/>
                <a:cs typeface="Calibri" panose="020F0502020204030204" pitchFamily="34" charset="0"/>
              </a:rPr>
              <a:t>2</a:t>
            </a:r>
            <a:r>
              <a:rPr lang="en-US" altLang="en-US" sz="1600">
                <a:latin typeface="Times New Roman" panose="02020603050405020304" pitchFamily="18" charset="0"/>
                <a:ea typeface="Cambria" panose="02040503050406030204" pitchFamily="18" charset="0"/>
                <a:cs typeface="Calibri" panose="020F0502020204030204" pitchFamily="34" charset="0"/>
              </a:rPr>
              <a:t>O</a:t>
            </a:r>
            <a:r>
              <a:rPr lang="en-US" altLang="en-US" sz="1600" baseline="-25000">
                <a:latin typeface="Times New Roman" panose="02020603050405020304" pitchFamily="18" charset="0"/>
                <a:ea typeface="Cambria" panose="02040503050406030204" pitchFamily="18" charset="0"/>
                <a:cs typeface="Calibri" panose="020F0502020204030204" pitchFamily="34" charset="0"/>
              </a:rPr>
              <a:t>3</a:t>
            </a:r>
            <a:r>
              <a:rPr lang="en-US" altLang="en-US" sz="1600">
                <a:latin typeface="Times New Roman" panose="02020603050405020304" pitchFamily="18" charset="0"/>
                <a:ea typeface="Cambria" panose="02040503050406030204" pitchFamily="18" charset="0"/>
                <a:cs typeface="Calibri" panose="020F0502020204030204" pitchFamily="34" charset="0"/>
              </a:rPr>
              <a:t> </a:t>
            </a:r>
            <a:r>
              <a:rPr lang="en-US" altLang="en-US" sz="1600">
                <a:latin typeface="Lobster" panose="00000500000000000000" pitchFamily="2" charset="0"/>
                <a:ea typeface="Cambria" panose="02040503050406030204" pitchFamily="18" charset="0"/>
                <a:cs typeface="Calibri" panose="020F0502020204030204" pitchFamily="34" charset="0"/>
              </a:rPr>
              <a:t>n</a:t>
            </a:r>
            <a:r>
              <a:rPr lang="en-US" altLang="en-US" sz="1600">
                <a:latin typeface="Times New Roman" panose="02020603050405020304" pitchFamily="18" charset="0"/>
                <a:ea typeface="Cambria" panose="02040503050406030204" pitchFamily="18" charset="0"/>
                <a:cs typeface="Calibri" panose="020F0502020204030204" pitchFamily="34" charset="0"/>
              </a:rPr>
              <a:t>H</a:t>
            </a:r>
            <a:r>
              <a:rPr lang="en-US" altLang="en-US" sz="1600" baseline="-25000">
                <a:latin typeface="Times New Roman" panose="02020603050405020304" pitchFamily="18" charset="0"/>
                <a:ea typeface="Cambria" panose="02040503050406030204" pitchFamily="18" charset="0"/>
                <a:cs typeface="Calibri" panose="020F0502020204030204" pitchFamily="34" charset="0"/>
              </a:rPr>
              <a:t>2</a:t>
            </a:r>
            <a:r>
              <a:rPr lang="en-US" altLang="en-US" sz="1600">
                <a:latin typeface="Times New Roman" panose="02020603050405020304" pitchFamily="18" charset="0"/>
                <a:ea typeface="Cambria" panose="02040503050406030204" pitchFamily="18" charset="0"/>
                <a:cs typeface="Calibri" panose="020F0502020204030204" pitchFamily="34" charset="0"/>
              </a:rPr>
              <a:t>O)</a:t>
            </a:r>
            <a:r>
              <a:rPr lang="en-US" altLang="en-US" sz="1600">
                <a:latin typeface="Calibri" panose="020F0502020204030204" pitchFamily="34" charset="0"/>
                <a:ea typeface="Cambria" panose="02040503050406030204" pitchFamily="18" charset="0"/>
                <a:cs typeface="Calibri" panose="020F0502020204030204" pitchFamily="34" charset="0"/>
              </a:rPr>
              <a:t>.</a:t>
            </a:r>
            <a:endParaRPr lang="en-GB" altLang="en-US" sz="1600">
              <a:solidFill>
                <a:srgbClr val="1D2018"/>
              </a:solidFill>
              <a:latin typeface="Cambria" panose="02040503050406030204" pitchFamily="18" charset="0"/>
            </a:endParaRPr>
          </a:p>
          <a:p>
            <a:pPr algn="just">
              <a:lnSpc>
                <a:spcPct val="115000"/>
              </a:lnSpc>
              <a:buFont typeface="Wingdings" panose="05000000000000000000" pitchFamily="2" charset="2"/>
              <a:buChar char="§"/>
            </a:pPr>
            <a:endParaRPr lang="en-GB" altLang="en-US" sz="2400">
              <a:solidFill>
                <a:srgbClr val="0070C0"/>
              </a:solidFill>
            </a:endParaRPr>
          </a:p>
        </p:txBody>
      </p:sp>
      <p:pic>
        <p:nvPicPr>
          <p:cNvPr id="16388" name="Picture 1">
            <a:extLst>
              <a:ext uri="{FF2B5EF4-FFF2-40B4-BE49-F238E27FC236}">
                <a16:creationId xmlns:a16="http://schemas.microsoft.com/office/drawing/2014/main" id="{C4FEA962-84E4-26F6-798E-0968D625674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819400"/>
            <a:ext cx="3484563"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DC378-C82C-5889-7C97-D5758F68F4B2}"/>
              </a:ext>
            </a:extLst>
          </p:cNvPr>
          <p:cNvSpPr>
            <a:spLocks noGrp="1"/>
          </p:cNvSpPr>
          <p:nvPr>
            <p:ph type="ctrTitle"/>
          </p:nvPr>
        </p:nvSpPr>
        <p:spPr>
          <a:xfrm>
            <a:off x="914400" y="228600"/>
            <a:ext cx="7391400" cy="457200"/>
          </a:xfrm>
        </p:spPr>
        <p:txBody>
          <a:bodyPr/>
          <a:lstStyle/>
          <a:p>
            <a:pPr>
              <a:defRPr/>
            </a:pPr>
            <a:r>
              <a:rPr lang="en-GB" altLang="fr-FR" sz="2800" b="0">
                <a:solidFill>
                  <a:srgbClr val="7030A0"/>
                </a:solidFill>
                <a:latin typeface="Cambria" panose="02040503050406030204" pitchFamily="18" charset="0"/>
                <a:ea typeface="Cambria" panose="02040503050406030204" pitchFamily="18" charset="0"/>
              </a:rPr>
              <a:t>Galvanic Cell or Composition Cell Corrosion</a:t>
            </a:r>
            <a:r>
              <a:rPr altLang="en-US" sz="3600" b="0">
                <a:solidFill>
                  <a:srgbClr val="566347"/>
                </a:solidFill>
                <a:latin typeface="Arial" panose="020B0604020202020204" pitchFamily="34" charset="0"/>
                <a:ea typeface="+mn-ea"/>
              </a:rPr>
              <a:t/>
            </a:r>
            <a:br>
              <a:rPr altLang="en-US" sz="3600" b="0">
                <a:solidFill>
                  <a:srgbClr val="566347"/>
                </a:solidFill>
                <a:latin typeface="Arial" panose="020B0604020202020204" pitchFamily="34" charset="0"/>
                <a:ea typeface="+mn-ea"/>
              </a:rPr>
            </a:br>
            <a:endParaRPr/>
          </a:p>
        </p:txBody>
      </p:sp>
      <p:sp>
        <p:nvSpPr>
          <p:cNvPr id="4" name="Content Placeholder 1">
            <a:extLst>
              <a:ext uri="{FF2B5EF4-FFF2-40B4-BE49-F238E27FC236}">
                <a16:creationId xmlns:a16="http://schemas.microsoft.com/office/drawing/2014/main" id="{25FF6B8A-DC43-E88F-BBC0-CDAD302FFC8D}"/>
              </a:ext>
            </a:extLst>
          </p:cNvPr>
          <p:cNvSpPr txBox="1">
            <a:spLocks/>
          </p:cNvSpPr>
          <p:nvPr/>
        </p:nvSpPr>
        <p:spPr>
          <a:xfrm>
            <a:off x="76200" y="838200"/>
            <a:ext cx="9753600" cy="59436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Aft>
                <a:spcPts val="0"/>
              </a:spcAft>
              <a:buFont typeface="Wingdings" panose="05000000000000000000" pitchFamily="2" charset="2"/>
              <a:buChar char="§"/>
              <a:defRPr/>
            </a:pPr>
            <a:r>
              <a:rPr lang="en-GB" sz="2200" b="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Dissimilar metals - </a:t>
            </a:r>
            <a:r>
              <a:rPr lang="en-GB"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When</a:t>
            </a:r>
            <a:r>
              <a:rPr lang="en-GB" sz="2200" b="1"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two dissimilar metals (e.g., Zn &amp; Cu) are exposed to an electrolyte, the more negative metal in the electrochemical series (act as anode) undergoes corrosion. The less negative metal act as cathode.</a:t>
            </a:r>
          </a:p>
          <a:p>
            <a:pPr algn="just">
              <a:lnSpc>
                <a:spcPct val="115000"/>
              </a:lnSpc>
              <a:spcBef>
                <a:spcPts val="0"/>
              </a:spcBef>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Mechanism: In acidic solution, the corrosion occurs by the hydrogen evolution process; while in neutral or slightly </a:t>
            </a:r>
          </a:p>
          <a:p>
            <a:pPr marL="36512" indent="0" algn="just">
              <a:lnSpc>
                <a:spcPct val="115000"/>
              </a:lnSpc>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alkaline solution, oxygen absorption occurs. </a:t>
            </a:r>
          </a:p>
          <a:p>
            <a:pPr marL="36512" indent="0" algn="just">
              <a:lnSpc>
                <a:spcPct val="115000"/>
              </a:lnSpc>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The electron-current flows from the anode metal,</a:t>
            </a:r>
          </a:p>
          <a:p>
            <a:pPr marL="36512" indent="0" algn="just">
              <a:lnSpc>
                <a:spcPct val="115000"/>
              </a:lnSpc>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(e.g. Zn) to the cathode metal (e.g. Cu).</a:t>
            </a:r>
          </a:p>
          <a:p>
            <a:pPr algn="just">
              <a:lnSpc>
                <a:spcPct val="115000"/>
              </a:lnSpc>
              <a:spcBef>
                <a:spcPts val="0"/>
              </a:spcBef>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Common situations: (</a:t>
            </a:r>
            <a:r>
              <a:rPr lang="en-GB" sz="2000" dirty="0" err="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Steel pipe with Cu plumbing </a:t>
            </a:r>
          </a:p>
          <a:p>
            <a:pPr algn="just">
              <a:lnSpc>
                <a:spcPct val="115000"/>
              </a:lnSpc>
              <a:spcBef>
                <a:spcPts val="0"/>
              </a:spcBef>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(ii)  Steel screws in a brass marine hardware </a:t>
            </a:r>
          </a:p>
          <a:p>
            <a:pPr algn="just">
              <a:lnSpc>
                <a:spcPct val="115000"/>
              </a:lnSpc>
              <a:spcBef>
                <a:spcPts val="0"/>
              </a:spcBef>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(iii)Lead-antimony solder around copper wire; </a:t>
            </a:r>
          </a:p>
          <a:p>
            <a:pPr algn="just">
              <a:lnSpc>
                <a:spcPct val="115000"/>
              </a:lnSpc>
              <a:spcBef>
                <a:spcPts val="0"/>
              </a:spcBef>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(iv) a steel propeller shaft in bronze bearing</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a:t>
            </a:r>
          </a:p>
          <a:p>
            <a:pPr algn="just">
              <a:spcBef>
                <a:spcPts val="0"/>
              </a:spcBef>
              <a:spcAft>
                <a:spcPts val="0"/>
              </a:spcAft>
              <a:defRPr/>
            </a:pPr>
            <a:r>
              <a:rPr lang="en-GB" sz="22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Multi-phase alloy - </a:t>
            </a: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Formed by a metal alloy </a:t>
            </a:r>
          </a:p>
          <a:p>
            <a:pPr marL="36512" indent="0" algn="just">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composed of multiple phases, such as a stainless steel. </a:t>
            </a:r>
          </a:p>
          <a:p>
            <a:pPr marL="36512" indent="0" algn="just">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The individual phases possess different electrode </a:t>
            </a:r>
          </a:p>
          <a:p>
            <a:pPr marL="36512" indent="0" algn="just">
              <a:spcBef>
                <a:spcPts val="0"/>
              </a:spcBef>
              <a:spcAft>
                <a:spcPts val="0"/>
              </a:spcAft>
              <a:buFont typeface="Wingdings 2" panose="05020102010507070707" pitchFamily="18" charset="2"/>
              <a:buNone/>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potentials, resulting in one phase acting as an anode.</a:t>
            </a:r>
          </a:p>
        </p:txBody>
      </p:sp>
      <p:graphicFrame>
        <p:nvGraphicFramePr>
          <p:cNvPr id="3" name="Table 2">
            <a:extLst>
              <a:ext uri="{FF2B5EF4-FFF2-40B4-BE49-F238E27FC236}">
                <a16:creationId xmlns:a16="http://schemas.microsoft.com/office/drawing/2014/main" id="{9A1961E4-385D-4DA6-71E8-883D2D679D8C}"/>
              </a:ext>
            </a:extLst>
          </p:cNvPr>
          <p:cNvGraphicFramePr>
            <a:graphicFrameLocks noGrp="1"/>
          </p:cNvGraphicFramePr>
          <p:nvPr/>
        </p:nvGraphicFramePr>
        <p:xfrm>
          <a:off x="6858000" y="2514600"/>
          <a:ext cx="2817813" cy="4030663"/>
        </p:xfrm>
        <a:graphic>
          <a:graphicData uri="http://schemas.openxmlformats.org/drawingml/2006/table">
            <a:tbl>
              <a:tblPr firstRow="1" firstCol="1" bandRow="1"/>
              <a:tblGrid>
                <a:gridCol w="2013697">
                  <a:extLst>
                    <a:ext uri="{9D8B030D-6E8A-4147-A177-3AD203B41FA5}">
                      <a16:colId xmlns:a16="http://schemas.microsoft.com/office/drawing/2014/main" val="3807832882"/>
                    </a:ext>
                  </a:extLst>
                </a:gridCol>
                <a:gridCol w="804116">
                  <a:extLst>
                    <a:ext uri="{9D8B030D-6E8A-4147-A177-3AD203B41FA5}">
                      <a16:colId xmlns:a16="http://schemas.microsoft.com/office/drawing/2014/main" val="1902067201"/>
                    </a:ext>
                  </a:extLst>
                </a:gridCol>
              </a:tblGrid>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Au = Au</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+ 3e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+ 1.498</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3481346"/>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O</a:t>
                      </a:r>
                      <a:r>
                        <a:rPr lang="en-US" sz="1000" baseline="-25000">
                          <a:effectLst/>
                          <a:latin typeface="Times New Roman" panose="02020603050405020304" pitchFamily="18" charset="0"/>
                          <a:ea typeface="Calibri" panose="020F0502020204030204" pitchFamily="34" charset="0"/>
                          <a:cs typeface="Arial" panose="020B0604020202020204" pitchFamily="34" charset="0"/>
                        </a:rPr>
                        <a:t>2</a:t>
                      </a:r>
                      <a:r>
                        <a:rPr lang="en-US" sz="1000">
                          <a:effectLst/>
                          <a:latin typeface="Times New Roman" panose="02020603050405020304" pitchFamily="18" charset="0"/>
                          <a:ea typeface="Calibri" panose="020F0502020204030204" pitchFamily="34" charset="0"/>
                          <a:cs typeface="Arial" panose="020B0604020202020204" pitchFamily="34" charset="0"/>
                        </a:rPr>
                        <a:t> + 4H</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+ 4e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2H</a:t>
                      </a:r>
                      <a:r>
                        <a:rPr lang="en-US" sz="1000" baseline="-25000">
                          <a:effectLst/>
                          <a:latin typeface="Times New Roman" panose="02020603050405020304" pitchFamily="18" charset="0"/>
                          <a:ea typeface="Calibri" panose="020F0502020204030204" pitchFamily="34" charset="0"/>
                          <a:cs typeface="Arial" panose="020B0604020202020204" pitchFamily="34" charset="0"/>
                        </a:rPr>
                        <a:t>2</a:t>
                      </a:r>
                      <a:r>
                        <a:rPr lang="en-US" sz="1000">
                          <a:effectLst/>
                          <a:latin typeface="Times New Roman" panose="02020603050405020304" pitchFamily="18" charset="0"/>
                          <a:ea typeface="Calibri" panose="020F0502020204030204" pitchFamily="34" charset="0"/>
                          <a:cs typeface="Arial" panose="020B0604020202020204" pitchFamily="34" charset="0"/>
                        </a:rPr>
                        <a:t>O</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+ 1.229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6204446"/>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Pt = Pt</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8578639"/>
                  </a:ext>
                </a:extLst>
              </a:tr>
              <a:tr h="175246">
                <a:tc>
                  <a:txBody>
                    <a:bodyPr/>
                    <a:lstStyle/>
                    <a:p>
                      <a:pPr>
                        <a:lnSpc>
                          <a:spcPct val="115000"/>
                        </a:lnSpc>
                        <a:spcAft>
                          <a:spcPts val="0"/>
                        </a:spcAft>
                      </a:pPr>
                      <a:r>
                        <a:rPr lang="en-US" sz="1000" dirty="0" err="1">
                          <a:effectLst/>
                          <a:latin typeface="Times New Roman" panose="02020603050405020304" pitchFamily="18" charset="0"/>
                          <a:ea typeface="Calibri" panose="020F0502020204030204" pitchFamily="34" charset="0"/>
                          <a:cs typeface="Arial" panose="020B0604020202020204" pitchFamily="34" charset="0"/>
                        </a:rPr>
                        <a:t>Pd</a:t>
                      </a:r>
                      <a:r>
                        <a:rPr lang="en-US" sz="1000" dirty="0">
                          <a:effectLst/>
                          <a:latin typeface="Times New Roman" panose="02020603050405020304" pitchFamily="18" charset="0"/>
                          <a:ea typeface="Calibri" panose="020F0502020204030204" pitchFamily="34" charset="0"/>
                          <a:cs typeface="Arial" panose="020B0604020202020204" pitchFamily="34" charset="0"/>
                        </a:rPr>
                        <a:t> =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Pd</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+ 0.987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3333055"/>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Ag = Ag</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+ 0.799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468706"/>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2Hg = Hg</a:t>
                      </a:r>
                      <a:r>
                        <a:rPr lang="en-US" sz="1000" baseline="-25000">
                          <a:effectLst/>
                          <a:latin typeface="Times New Roman" panose="02020603050405020304" pitchFamily="18" charset="0"/>
                          <a:ea typeface="Calibri" panose="020F0502020204030204" pitchFamily="34" charset="0"/>
                          <a:cs typeface="Arial" panose="020B0604020202020204" pitchFamily="34" charset="0"/>
                        </a:rPr>
                        <a:t>2</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+ 0.788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935672"/>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Fe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Fe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+ 0.771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4412987"/>
                  </a:ext>
                </a:extLst>
              </a:tr>
              <a:tr h="175246">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O</a:t>
                      </a:r>
                      <a:r>
                        <a:rPr lang="en-US" sz="1000" baseline="-25000" dirty="0">
                          <a:effectLst/>
                          <a:latin typeface="Times New Roman" panose="02020603050405020304" pitchFamily="18" charset="0"/>
                          <a:ea typeface="Calibri" panose="020F0502020204030204" pitchFamily="34" charset="0"/>
                          <a:cs typeface="Arial" panose="020B0604020202020204" pitchFamily="34" charset="0"/>
                        </a:rPr>
                        <a:t>2</a:t>
                      </a:r>
                      <a:r>
                        <a:rPr lang="en-US" sz="1000" dirty="0">
                          <a:effectLst/>
                          <a:latin typeface="Times New Roman" panose="02020603050405020304" pitchFamily="18" charset="0"/>
                          <a:ea typeface="Calibri" panose="020F0502020204030204" pitchFamily="34" charset="0"/>
                          <a:cs typeface="Arial" panose="020B0604020202020204" pitchFamily="34" charset="0"/>
                        </a:rPr>
                        <a:t> + 2H</a:t>
                      </a:r>
                      <a:r>
                        <a:rPr lang="en-US" sz="1000" baseline="-25000" dirty="0">
                          <a:effectLst/>
                          <a:latin typeface="Times New Roman" panose="02020603050405020304" pitchFamily="18" charset="0"/>
                          <a:ea typeface="Calibri" panose="020F0502020204030204" pitchFamily="34" charset="0"/>
                          <a:cs typeface="Arial" panose="020B0604020202020204" pitchFamily="34" charset="0"/>
                        </a:rPr>
                        <a:t>2</a:t>
                      </a:r>
                      <a:r>
                        <a:rPr lang="en-US" sz="1000" dirty="0">
                          <a:effectLst/>
                          <a:latin typeface="Times New Roman" panose="02020603050405020304" pitchFamily="18" charset="0"/>
                          <a:ea typeface="Calibri" panose="020F0502020204030204" pitchFamily="34" charset="0"/>
                          <a:cs typeface="Arial" panose="020B0604020202020204" pitchFamily="34" charset="0"/>
                        </a:rPr>
                        <a:t>O + 4e</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 = 4OH </a:t>
                      </a:r>
                      <a:r>
                        <a:rPr lang="en-US" sz="1000" baseline="0" dirty="0">
                          <a:effectLst/>
                          <a:latin typeface="Times New Roman" panose="02020603050405020304" pitchFamily="18" charset="0"/>
                          <a:ea typeface="Calibri" panose="020F0502020204030204" pitchFamily="34" charset="0"/>
                          <a:cs typeface="Arial" panose="020B0604020202020204" pitchFamily="34" charset="0"/>
                        </a:rPr>
                        <a:t> ,</a:t>
                      </a:r>
                      <a:r>
                        <a:rPr lang="en-US" sz="1000" dirty="0">
                          <a:effectLst/>
                          <a:latin typeface="Times New Roman" panose="02020603050405020304" pitchFamily="18" charset="0"/>
                          <a:ea typeface="Calibri" panose="020F0502020204030204" pitchFamily="34" charset="0"/>
                          <a:cs typeface="Arial" panose="020B0604020202020204" pitchFamily="34" charset="0"/>
                        </a:rPr>
                        <a:t>pH=14</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+ 0.401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1188562"/>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Cu = Cu</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+ 0.337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1315833"/>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Sn</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Sn</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+ 0.15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6845530"/>
                  </a:ext>
                </a:extLst>
              </a:tr>
              <a:tr h="175246">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2H</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 +2e</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 = H</a:t>
                      </a:r>
                      <a:r>
                        <a:rPr lang="en-US" sz="1000" baseline="-25000" dirty="0">
                          <a:effectLst/>
                          <a:latin typeface="Times New Roman" panose="02020603050405020304" pitchFamily="18" charset="0"/>
                          <a:ea typeface="Calibri" panose="020F0502020204030204" pitchFamily="34" charset="0"/>
                          <a:cs typeface="Arial" panose="020B0604020202020204" pitchFamily="34" charset="0"/>
                        </a:rPr>
                        <a:t>2</a:t>
                      </a:r>
                      <a:r>
                        <a:rPr lang="en-US" sz="1000" dirty="0">
                          <a:effectLst/>
                          <a:latin typeface="Times New Roman" panose="02020603050405020304" pitchFamily="18" charset="0"/>
                          <a:ea typeface="Calibri" panose="020F0502020204030204" pitchFamily="34" charset="0"/>
                          <a:cs typeface="Arial" panose="020B0604020202020204" pitchFamily="34" charset="0"/>
                        </a:rPr>
                        <a:t>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0.000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8676262"/>
                  </a:ext>
                </a:extLst>
              </a:tr>
              <a:tr h="175246">
                <a:tc>
                  <a:txBody>
                    <a:bodyPr/>
                    <a:lstStyle/>
                    <a:p>
                      <a:pPr>
                        <a:lnSpc>
                          <a:spcPct val="115000"/>
                        </a:lnSpc>
                        <a:spcAft>
                          <a:spcPts val="0"/>
                        </a:spcAft>
                      </a:pPr>
                      <a:r>
                        <a:rPr lang="en-US" sz="1000" dirty="0" err="1">
                          <a:effectLst/>
                          <a:latin typeface="Times New Roman" panose="02020603050405020304" pitchFamily="18" charset="0"/>
                          <a:ea typeface="Calibri" panose="020F0502020204030204" pitchFamily="34" charset="0"/>
                          <a:cs typeface="Arial" panose="020B0604020202020204" pitchFamily="34" charset="0"/>
                        </a:rPr>
                        <a:t>Pb</a:t>
                      </a:r>
                      <a:r>
                        <a:rPr lang="en-US" sz="1000" dirty="0">
                          <a:effectLst/>
                          <a:latin typeface="Times New Roman" panose="02020603050405020304" pitchFamily="18" charset="0"/>
                          <a:ea typeface="Calibri" panose="020F0502020204030204" pitchFamily="34" charset="0"/>
                          <a:cs typeface="Arial" panose="020B0604020202020204" pitchFamily="34" charset="0"/>
                        </a:rPr>
                        <a:t> =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Pb</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- 0.126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6438819"/>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Sn = Sn</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- 0.136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6276340"/>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Ni = Ni</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- 0.250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4968484"/>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Co = Co</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- 0.277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6617985"/>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Cd = Cd</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- 0.403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905501"/>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Fe = Fe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- 0.440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5484479"/>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Cr = Cr</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+ 3e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- 0.744</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8334696"/>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Zn = Zn</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- 0.763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338095"/>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Al = Al</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+ 3e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- 1.662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2107116"/>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Mg = Mg</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+ 2e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- 2.363</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4164335"/>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Na = Na</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- 2.714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1202891"/>
                  </a:ext>
                </a:extLst>
              </a:tr>
              <a:tr h="175246">
                <a:tc>
                  <a:txBody>
                    <a:bodyPr/>
                    <a:lstStyle/>
                    <a:p>
                      <a:pPr>
                        <a:lnSpc>
                          <a:spcPct val="115000"/>
                        </a:lnSpc>
                        <a:spcAft>
                          <a:spcPts val="0"/>
                        </a:spcAft>
                      </a:pPr>
                      <a:r>
                        <a:rPr lang="en-US" sz="1000">
                          <a:effectLst/>
                          <a:latin typeface="Times New Roman" panose="02020603050405020304" pitchFamily="18" charset="0"/>
                          <a:ea typeface="Calibri" panose="020F0502020204030204" pitchFamily="34" charset="0"/>
                          <a:cs typeface="Arial" panose="020B0604020202020204" pitchFamily="34" charset="0"/>
                        </a:rPr>
                        <a:t>K = K</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r>
                        <a:rPr lang="en-US" sz="1000">
                          <a:effectLst/>
                          <a:latin typeface="Times New Roman" panose="02020603050405020304" pitchFamily="18" charset="0"/>
                          <a:ea typeface="Calibri" panose="020F0502020204030204" pitchFamily="34" charset="0"/>
                          <a:cs typeface="Arial" panose="020B0604020202020204" pitchFamily="34" charset="0"/>
                        </a:rPr>
                        <a:t> + e</a:t>
                      </a:r>
                      <a:r>
                        <a:rPr lang="en-US" sz="1000" baseline="30000">
                          <a:effectLst/>
                          <a:latin typeface="Times New Roman" panose="02020603050405020304" pitchFamily="18" charset="0"/>
                          <a:ea typeface="Calibri" panose="020F0502020204030204" pitchFamily="34" charset="0"/>
                          <a:cs typeface="Arial" panose="020B0604020202020204" pitchFamily="34" charset="0"/>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000" dirty="0">
                          <a:effectLst/>
                          <a:latin typeface="Times New Roman" panose="02020603050405020304" pitchFamily="18" charset="0"/>
                          <a:ea typeface="Calibri" panose="020F0502020204030204" pitchFamily="34" charset="0"/>
                          <a:cs typeface="Arial" panose="020B0604020202020204" pitchFamily="34" charset="0"/>
                        </a:rPr>
                        <a:t>- 2.925</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4696" marR="546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76024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33DBF4-337E-E6E7-2F6D-0E76346161C3}"/>
              </a:ext>
            </a:extLst>
          </p:cNvPr>
          <p:cNvSpPr>
            <a:spLocks noGrp="1"/>
          </p:cNvSpPr>
          <p:nvPr>
            <p:ph idx="1"/>
          </p:nvPr>
        </p:nvSpPr>
        <p:spPr>
          <a:xfrm>
            <a:off x="152400" y="762000"/>
            <a:ext cx="9677400" cy="5943600"/>
          </a:xfrm>
        </p:spPr>
        <p:txBody>
          <a:bodyPr/>
          <a:lstStyle/>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It is due to electrochemical attack on the metal surface, exposed to an electrolyte of varying concentrations or with varying aeration.</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Oxidation concentration -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When one part of the metal is exposed to a different air concentration relative to the another part. This causes a difference in potential between differently aerated areas. </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When oxygen has access to a moist metal surface, corrosion is promoted. mostly where the oxygen concentration is the least, less oxygenated  becomes anodic and more aerated becomes cathodic.</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Sections of a metal that are covered by dirt or scale will often corrode faster, since the flow of oxygen to these sections is restricted.</a:t>
            </a:r>
          </a:p>
          <a:p>
            <a:pPr algn="just">
              <a:defRPr/>
            </a:pP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E.g.: Metal partly immersed in water (water line corrosion) or  partially buried in soil. </a:t>
            </a:r>
          </a:p>
          <a:p>
            <a:pPr algn="just">
              <a:defRPr/>
            </a:pPr>
            <a:r>
              <a:rPr lang="en-GB" sz="2200" b="1">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Electrolyte concentration - </a:t>
            </a:r>
            <a:r>
              <a:rPr lang="en-GB" sz="220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A metal bathed in an electrolyte containing its own ions. If a region of the electrolyte, adjacent to the metal, has a decreased concentration of metal ions, this region would become anodic to the other portions of the metal surface and would corrode faster.</a:t>
            </a:r>
            <a:endParaRPr/>
          </a:p>
        </p:txBody>
      </p:sp>
      <p:sp>
        <p:nvSpPr>
          <p:cNvPr id="18435" name="Title 2">
            <a:extLst>
              <a:ext uri="{FF2B5EF4-FFF2-40B4-BE49-F238E27FC236}">
                <a16:creationId xmlns:a16="http://schemas.microsoft.com/office/drawing/2014/main" id="{DADFA20B-07F0-2A2D-E753-B59F207E7196}"/>
              </a:ext>
            </a:extLst>
          </p:cNvPr>
          <p:cNvSpPr>
            <a:spLocks noGrp="1"/>
          </p:cNvSpPr>
          <p:nvPr>
            <p:ph type="title"/>
          </p:nvPr>
        </p:nvSpPr>
        <p:spPr>
          <a:xfrm>
            <a:off x="533400" y="152400"/>
            <a:ext cx="8915400" cy="609600"/>
          </a:xfrm>
          <a:ln/>
        </p:spPr>
        <p:txBody>
          <a:bodyPr/>
          <a:lstStyle/>
          <a:p>
            <a:r>
              <a:rPr lang="en-GB" altLang="fr-FR" sz="2800" b="0">
                <a:solidFill>
                  <a:srgbClr val="7030A0"/>
                </a:solidFill>
                <a:latin typeface="Cambria" panose="02040503050406030204" pitchFamily="18" charset="0"/>
              </a:rPr>
              <a:t>Differential Aeration or Concentration Cell corrosion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a:extLst>
              <a:ext uri="{FF2B5EF4-FFF2-40B4-BE49-F238E27FC236}">
                <a16:creationId xmlns:a16="http://schemas.microsoft.com/office/drawing/2014/main" id="{64426FF8-8D45-D392-94D5-6E5AC93E370E}"/>
              </a:ext>
            </a:extLst>
          </p:cNvPr>
          <p:cNvSpPr>
            <a:spLocks noGrp="1"/>
          </p:cNvSpPr>
          <p:nvPr>
            <p:ph type="title"/>
          </p:nvPr>
        </p:nvSpPr>
        <p:spPr>
          <a:xfrm>
            <a:off x="762000" y="228600"/>
            <a:ext cx="7696200" cy="509588"/>
          </a:xfrm>
          <a:ln/>
        </p:spPr>
        <p:txBody>
          <a:bodyPr/>
          <a:lstStyle/>
          <a:p>
            <a:r>
              <a:rPr lang="en-GB" altLang="fr-FR" sz="2800" b="0">
                <a:solidFill>
                  <a:srgbClr val="7030A0"/>
                </a:solidFill>
                <a:latin typeface="Cambria" panose="02040503050406030204" pitchFamily="18" charset="0"/>
              </a:rPr>
              <a:t>Chemical corrosion or Dry corrosion (I) </a:t>
            </a:r>
            <a:endParaRPr lang="en-US" altLang="en-US" sz="2800"/>
          </a:p>
        </p:txBody>
      </p:sp>
      <p:sp>
        <p:nvSpPr>
          <p:cNvPr id="19459" name="Content Placeholder 1">
            <a:extLst>
              <a:ext uri="{FF2B5EF4-FFF2-40B4-BE49-F238E27FC236}">
                <a16:creationId xmlns:a16="http://schemas.microsoft.com/office/drawing/2014/main" id="{22D9FAF8-AD79-4CE8-2F14-E5D86216C80A}"/>
              </a:ext>
            </a:extLst>
          </p:cNvPr>
          <p:cNvSpPr>
            <a:spLocks noGrp="1"/>
          </p:cNvSpPr>
          <p:nvPr>
            <p:ph idx="1"/>
          </p:nvPr>
        </p:nvSpPr>
        <p:spPr>
          <a:xfrm>
            <a:off x="76200" y="838200"/>
            <a:ext cx="9677400" cy="5943600"/>
          </a:xfrm>
          <a:ln/>
        </p:spPr>
        <p:txBody>
          <a:bodyPr/>
          <a:lstStyle/>
          <a:p>
            <a:pPr algn="just">
              <a:lnSpc>
                <a:spcPct val="115000"/>
              </a:lnSpc>
              <a:buClr>
                <a:srgbClr val="0E100C"/>
              </a:buClr>
              <a:buFont typeface="Wingdings" panose="05000000000000000000" pitchFamily="2" charset="2"/>
              <a:buChar char="§"/>
            </a:pPr>
            <a:r>
              <a:rPr lang="en-GB" altLang="en-US" sz="2200" b="1">
                <a:solidFill>
                  <a:srgbClr val="1D2018"/>
                </a:solidFill>
                <a:latin typeface="Cambria" panose="02040503050406030204" pitchFamily="18" charset="0"/>
                <a:ea typeface="Cambria" panose="02040503050406030204" pitchFamily="18" charset="0"/>
                <a:cs typeface="Times New Roman" panose="02020603050405020304" pitchFamily="18" charset="0"/>
              </a:rPr>
              <a:t>Oxidation corrosion - </a:t>
            </a: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Occurs by direct oxidation on metal surfaces in the absence of moisture. Alkali metals (Li, Na, K etc.,) and alkaline earth metals (Mg, Ca, Sn, etc.,) are rapidly oxidized at low temperature. Almost all metals (except Ag, Au and Pt) are oxidized at high temperature. </a:t>
            </a:r>
          </a:p>
          <a:p>
            <a:pPr algn="just">
              <a:lnSpc>
                <a:spcPct val="115000"/>
              </a:lnSpc>
              <a:buClr>
                <a:srgbClr val="0E100C"/>
              </a:buClr>
              <a:buFont typeface="Wingdings" panose="05000000000000000000" pitchFamily="2" charset="2"/>
              <a:buChar char="§"/>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Mechanism; Oxidation takes place at the surface of the metal forming metal ions  </a:t>
            </a:r>
          </a:p>
          <a:p>
            <a:pPr algn="ctr">
              <a:lnSpc>
                <a:spcPct val="115000"/>
              </a:lnSpc>
              <a:buClr>
                <a:srgbClr val="0E100C"/>
              </a:buClr>
              <a:buFont typeface="Wingdings 2"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       </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M  → M</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+ 2e</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a:t>
            </a:r>
          </a:p>
          <a:p>
            <a:pPr algn="just">
              <a:lnSpc>
                <a:spcPct val="115000"/>
              </a:lnSpc>
              <a:buClr>
                <a:srgbClr val="0E100C"/>
              </a:buClr>
              <a:buFont typeface="Wingdings 2" pitchFamily="18" charset="2"/>
              <a:buNone/>
            </a:pPr>
            <a:r>
              <a:rPr lang="en-GB" altLang="en-US" sz="2000">
                <a:solidFill>
                  <a:srgbClr val="1D2018"/>
                </a:solidFill>
                <a:latin typeface="Cambria" panose="02040503050406030204" pitchFamily="18" charset="0"/>
                <a:ea typeface="Cambria" panose="02040503050406030204" pitchFamily="18" charset="0"/>
                <a:cs typeface="Times New Roman" panose="02020603050405020304" pitchFamily="18" charset="0"/>
              </a:rPr>
              <a:t>Oxygen is converted to oxide ion due to the transfer of electrons from metal.</a:t>
            </a:r>
          </a:p>
          <a:p>
            <a:pPr algn="ctr">
              <a:lnSpc>
                <a:spcPct val="115000"/>
              </a:lnSpc>
              <a:buClr>
                <a:srgbClr val="0E100C"/>
              </a:buClr>
              <a:buFont typeface="Wingdings 2" pitchFamily="18" charset="2"/>
              <a:buNone/>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n/2 O</a:t>
            </a:r>
            <a:r>
              <a:rPr lang="en-GB"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+ 2ne</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nO</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endParaRPr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buClr>
                <a:srgbClr val="0E100C"/>
              </a:buClr>
              <a:buFont typeface="Wingdings 2"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Overall reaction; oxide ion reacts with the metal ions to form metal oxide film.</a:t>
            </a:r>
          </a:p>
          <a:p>
            <a:pPr algn="ctr">
              <a:lnSpc>
                <a:spcPct val="115000"/>
              </a:lnSpc>
              <a:buClr>
                <a:srgbClr val="0E100C"/>
              </a:buClr>
              <a:buFont typeface="Wingdings 2" pitchFamily="18" charset="2"/>
              <a:buNone/>
            </a:pP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2M + n/2 O</a:t>
            </a:r>
            <a:r>
              <a:rPr lang="en-GB" altLang="en-US" sz="2000" baseline="-25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2M</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n+</a:t>
            </a:r>
            <a:r>
              <a:rPr lang="en-GB"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rPr>
              <a:t> + nO</a:t>
            </a:r>
            <a:r>
              <a:rPr lang="en-GB" altLang="en-US" sz="2000" baseline="30000">
                <a:solidFill>
                  <a:srgbClr val="161514"/>
                </a:solidFill>
                <a:latin typeface="Cambria" panose="02040503050406030204" pitchFamily="18" charset="0"/>
                <a:ea typeface="Cambria" panose="02040503050406030204" pitchFamily="18" charset="0"/>
                <a:cs typeface="Times New Roman" panose="02020603050405020304" pitchFamily="18" charset="0"/>
              </a:rPr>
              <a:t>2-</a:t>
            </a:r>
            <a:endParaRPr altLang="en-US" sz="2000">
              <a:solidFill>
                <a:srgbClr val="161514"/>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buClr>
                <a:srgbClr val="0E100C"/>
              </a:buClr>
              <a:buFont typeface="Wingdings 2" pitchFamily="18" charset="2"/>
              <a:buNone/>
            </a:pPr>
            <a:r>
              <a:rPr lang="en-GB" altLang="en-US" sz="2200">
                <a:solidFill>
                  <a:srgbClr val="1D2018"/>
                </a:solidFill>
                <a:latin typeface="Cambria" panose="02040503050406030204" pitchFamily="18" charset="0"/>
                <a:ea typeface="Cambria" panose="02040503050406030204" pitchFamily="18" charset="0"/>
                <a:cs typeface="Times New Roman" panose="02020603050405020304" pitchFamily="18" charset="0"/>
              </a:rPr>
              <a:t>The Nature of the Oxide formed plays an important part in dry oxidation corrosion process. Initially a thin layer of oxide is formed on the metal surface and the nature of this film(Stable or unstable or volatile or porous layer) decides on the further corrosion of the metal. </a:t>
            </a:r>
            <a:endParaRPr altLang="en-US" sz="2200">
              <a:solidFill>
                <a:srgbClr val="0070C0"/>
              </a:solidFill>
              <a:ea typeface="Cambria" panose="020405030504060302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CA34852A-FE22-E8C3-741A-44B4F1C73772}"/>
              </a:ext>
            </a:extLst>
          </p:cNvPr>
          <p:cNvSpPr>
            <a:spLocks noGrp="1"/>
          </p:cNvSpPr>
          <p:nvPr>
            <p:ph type="ctrTitle"/>
          </p:nvPr>
        </p:nvSpPr>
        <p:spPr>
          <a:xfrm>
            <a:off x="685800" y="304800"/>
            <a:ext cx="8382000" cy="609600"/>
          </a:xfrm>
        </p:spPr>
        <p:txBody>
          <a:bodyPr/>
          <a:lstStyle/>
          <a:p>
            <a:r>
              <a:rPr lang="en-GB" altLang="fr-FR" sz="2800" b="0">
                <a:solidFill>
                  <a:srgbClr val="7030A0"/>
                </a:solidFill>
                <a:latin typeface="Cambria" panose="02040503050406030204" pitchFamily="18" charset="0"/>
              </a:rPr>
              <a:t>Chemical corrosion or Dry corrosion (II) </a:t>
            </a:r>
            <a:endParaRPr altLang="en-US" sz="2800"/>
          </a:p>
        </p:txBody>
      </p:sp>
      <p:sp>
        <p:nvSpPr>
          <p:cNvPr id="4" name="Content Placeholder 1">
            <a:extLst>
              <a:ext uri="{FF2B5EF4-FFF2-40B4-BE49-F238E27FC236}">
                <a16:creationId xmlns:a16="http://schemas.microsoft.com/office/drawing/2014/main" id="{DFA8DC3C-A64C-EB02-1C59-DED81E3C03C6}"/>
              </a:ext>
            </a:extLst>
          </p:cNvPr>
          <p:cNvSpPr txBox="1">
            <a:spLocks/>
          </p:cNvSpPr>
          <p:nvPr/>
        </p:nvSpPr>
        <p:spPr>
          <a:xfrm>
            <a:off x="228600" y="838200"/>
            <a:ext cx="9601200" cy="5943600"/>
          </a:xfrm>
          <a:prstGeom prst="rect">
            <a:avLst/>
          </a:prstGeom>
        </p:spPr>
        <p:txBody>
          <a:bodyPr/>
          <a:lstStyle>
            <a:lvl1pPr marL="419100" indent="-382588" algn="l" rtl="0" eaLnBrk="0" fontAlgn="base" hangingPunct="0">
              <a:spcBef>
                <a:spcPct val="20000"/>
              </a:spcBef>
              <a:spcAft>
                <a:spcPct val="0"/>
              </a:spcAft>
              <a:buClr>
                <a:schemeClr val="accent1"/>
              </a:buClr>
              <a:buSzPct val="80000"/>
              <a:buFont typeface="Wingdings 2" panose="05020102010507070707" pitchFamily="18" charset="2"/>
              <a:buChar char=""/>
              <a:defRPr sz="2800" kern="1200">
                <a:solidFill>
                  <a:srgbClr val="636466"/>
                </a:solidFill>
                <a:latin typeface="Century Gothic" panose="020B0502020202020204" pitchFamily="34" charset="0"/>
                <a:ea typeface="+mn-ea"/>
                <a:cs typeface="Arial" pitchFamily="34" charset="0"/>
              </a:defRPr>
            </a:lvl1pPr>
            <a:lvl2pPr marL="722313" indent="-273050" algn="l" rtl="0" eaLnBrk="0" fontAlgn="base" hangingPunct="0">
              <a:spcBef>
                <a:spcPct val="20000"/>
              </a:spcBef>
              <a:spcAft>
                <a:spcPct val="0"/>
              </a:spcAft>
              <a:buClr>
                <a:schemeClr val="accent1"/>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2pPr>
            <a:lvl3pPr marL="1004888" indent="-255588" algn="l" rtl="0" eaLnBrk="0" fontAlgn="base" hangingPunct="0">
              <a:spcBef>
                <a:spcPct val="20000"/>
              </a:spcBef>
              <a:spcAft>
                <a:spcPct val="0"/>
              </a:spcAft>
              <a:buClr>
                <a:srgbClr val="373532"/>
              </a:buClr>
              <a:buSzPct val="85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3pPr>
            <a:lvl4pPr marL="1279525" indent="-236538" algn="l" rtl="0" eaLnBrk="0" fontAlgn="base" hangingPunct="0">
              <a:spcBef>
                <a:spcPct val="20000"/>
              </a:spcBef>
              <a:spcAft>
                <a:spcPct val="0"/>
              </a:spcAft>
              <a:buClr>
                <a:srgbClr val="8D89A4"/>
              </a:buClr>
              <a:buSzPct val="9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4pPr>
            <a:lvl5pPr marL="1489075" indent="-182563" algn="l" rtl="0" eaLnBrk="0" fontAlgn="base" hangingPunct="0">
              <a:spcBef>
                <a:spcPct val="20000"/>
              </a:spcBef>
              <a:spcAft>
                <a:spcPct val="0"/>
              </a:spcAft>
              <a:buClr>
                <a:srgbClr val="748560"/>
              </a:buClr>
              <a:buSzPct val="100000"/>
              <a:buFont typeface="Arial" panose="020B0604020202020204" pitchFamily="34" charset="0"/>
              <a:buChar char="•"/>
              <a:defRPr sz="2800" kern="1200">
                <a:solidFill>
                  <a:srgbClr val="636466"/>
                </a:solidFill>
                <a:latin typeface="Century Gothic" panose="020B0502020202020204" pitchFamily="34" charset="0"/>
                <a:ea typeface="+mn-ea"/>
                <a:cs typeface="Arial"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lnSpc>
                <a:spcPct val="115000"/>
              </a:lnSpc>
              <a:spcBef>
                <a:spcPts val="0"/>
              </a:spcBef>
              <a:spcAft>
                <a:spcPts val="0"/>
              </a:spcAft>
              <a:defRPr/>
            </a:pPr>
            <a:r>
              <a:rPr lang="en-GB" sz="22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Corrosion by hydrogen -  (</a:t>
            </a:r>
            <a:r>
              <a:rPr lang="en-GB" sz="2200" b="1" dirty="0" err="1">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i</a:t>
            </a:r>
            <a:r>
              <a:rPr lang="en-GB" sz="2200" b="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a:t>
            </a:r>
            <a:r>
              <a:rPr lang="en-GB" sz="2200" b="1" i="1"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Hydrogen Embrittlement</a:t>
            </a:r>
          </a:p>
          <a:p>
            <a:pPr algn="just">
              <a:lnSpc>
                <a:spcPct val="115000"/>
              </a:lnSpc>
              <a:spcBef>
                <a:spcPts val="0"/>
              </a:spcBef>
              <a:spcAft>
                <a:spcPts val="0"/>
              </a:spcAft>
              <a:buFont typeface="Wingdings" panose="05000000000000000000" pitchFamily="2" charset="2"/>
              <a:buChar char="§"/>
              <a:defRPr/>
            </a:pPr>
            <a:r>
              <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Loss in ductility of a material in the presence of hydrogen is known as hydrogen embrittlement.</a:t>
            </a:r>
          </a:p>
          <a:p>
            <a:pPr>
              <a:spcBef>
                <a:spcPts val="0"/>
              </a:spcBef>
              <a:spcAft>
                <a:spcPts val="0"/>
              </a:spcAft>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This type of corrosion occurs when a metal is exposed to hydrogen environment. Reacting with </a:t>
            </a:r>
            <a:r>
              <a:rPr lang="en-GB" sz="2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H</a:t>
            </a:r>
            <a:r>
              <a:rPr lang="en-GB" sz="2000" baseline="-25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2</a:t>
            </a:r>
            <a:r>
              <a:rPr lang="en-GB" sz="2000" dirty="0">
                <a:solidFill>
                  <a:srgbClr val="D4D2D0">
                    <a:lumMod val="10000"/>
                  </a:srgbClr>
                </a:solidFill>
                <a:latin typeface="Cambria" panose="02040503050406030204" pitchFamily="18" charset="0"/>
                <a:ea typeface="Cambria" panose="02040503050406030204" pitchFamily="18" charset="0"/>
                <a:cs typeface="Times New Roman" panose="02020603050405020304" pitchFamily="18" charset="0"/>
              </a:rPr>
              <a:t>S,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 Iron liberates atomic hydrogen. </a:t>
            </a:r>
          </a:p>
          <a:p>
            <a:pPr marL="36512" indent="0" algn="ctr">
              <a:spcBef>
                <a:spcPts val="0"/>
              </a:spcBef>
              <a:spcAft>
                <a:spcPts val="0"/>
              </a:spcAft>
              <a:buFont typeface="Wingdings 2" panose="05020102010507070707" pitchFamily="18" charset="2"/>
              <a:buNone/>
              <a:defRPr/>
            </a:pPr>
            <a:r>
              <a:rPr lang="en-GB" sz="2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Fe + H</a:t>
            </a:r>
            <a:r>
              <a:rPr lang="en-GB" sz="2000" baseline="-25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2</a:t>
            </a:r>
            <a:r>
              <a:rPr lang="en-GB" sz="2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S → FeS + 2H</a:t>
            </a:r>
            <a:endParaRPr lang="en-US" sz="2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Bef>
                <a:spcPts val="0"/>
              </a:spcBef>
              <a:spcAft>
                <a:spcPts val="0"/>
              </a:spcAft>
              <a:buFont typeface="Wingdings" panose="05000000000000000000" pitchFamily="2" charset="2"/>
              <a:buChar char="§"/>
              <a:defRPr/>
            </a:pP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Hydrogen diffuses into the metal matrix in this atomic form and gets collected in the voids inside the metal. Further, diffusion of atomic hydrogen makes them combine with each other and forms hydrogen gas. Collection of these gases in the voids develops very high pressure, causing cracking or blistering of the metal.</a:t>
            </a:r>
          </a:p>
          <a:p>
            <a:pPr>
              <a:spcAft>
                <a:spcPts val="0"/>
              </a:spcAft>
              <a:buFont typeface="Wingdings" panose="05000000000000000000" pitchFamily="2" charset="2"/>
              <a:buChar char="§"/>
              <a:defRPr/>
            </a:pPr>
            <a:r>
              <a:rPr lang="en-GB" sz="2200" b="1"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(ii) </a:t>
            </a:r>
            <a:r>
              <a:rPr lang="en-GB" sz="2200" b="1" i="1"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Decarburisation - </a:t>
            </a:r>
            <a:r>
              <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rPr>
              <a:t>when steel is exposed to hydrogen environment at high temperature, atomic hydrogen is formed. Atomic hydrogen reacts with the carbon in the steel and produces methane gas.[</a:t>
            </a:r>
            <a:r>
              <a:rPr lang="en-GB" sz="2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C + 4H → CH</a:t>
            </a:r>
            <a:r>
              <a:rPr lang="en-GB" sz="2000" baseline="-25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4</a:t>
            </a:r>
            <a:r>
              <a:rPr lang="en-GB" sz="20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rPr>
              <a:t>]. The carbon content in steel decreases; decarburization. Collection of methane gas in the voids of steel develops high pressure, which causes cracking.</a:t>
            </a:r>
          </a:p>
          <a:p>
            <a:pPr>
              <a:spcAft>
                <a:spcPts val="0"/>
              </a:spcAft>
              <a:defRPr/>
            </a:pPr>
            <a:r>
              <a:rPr lang="en-GB" sz="2200" b="1"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Corrosion by liquid metal -</a:t>
            </a:r>
            <a:r>
              <a:rPr lang="en-GB" sz="2200" dirty="0">
                <a:solidFill>
                  <a:srgbClr val="39412F">
                    <a:lumMod val="50000"/>
                  </a:srgbClr>
                </a:solidFill>
                <a:latin typeface="Cambria" panose="02040503050406030204" pitchFamily="18" charset="0"/>
                <a:ea typeface="Cambria" panose="02040503050406030204" pitchFamily="18" charset="0"/>
                <a:cs typeface="Times New Roman" panose="02020603050405020304" pitchFamily="18" charset="0"/>
              </a:rPr>
              <a:t> This is due to chemical action of flowing liquid metal at high temperatures on solid metal or alloy.</a:t>
            </a:r>
            <a:endParaRPr lang="en-US" sz="2200" dirty="0">
              <a:solidFill>
                <a:schemeClr val="bg2">
                  <a:lumMod val="10000"/>
                </a:schemeClr>
              </a:solidFill>
              <a:latin typeface="Cambria" panose="02040503050406030204" pitchFamily="18" charset="0"/>
              <a:ea typeface="Cambria" panose="02040503050406030204" pitchFamily="18" charset="0"/>
              <a:cs typeface="Times New Roman" panose="02020603050405020304" pitchFamily="18" charset="0"/>
            </a:endParaRPr>
          </a:p>
          <a:p>
            <a:pPr marL="0" indent="0" algn="just">
              <a:lnSpc>
                <a:spcPct val="115000"/>
              </a:lnSpc>
              <a:spcBef>
                <a:spcPct val="0"/>
              </a:spcBef>
              <a:spcAft>
                <a:spcPts val="0"/>
              </a:spcAft>
              <a:buClrTx/>
              <a:buSzTx/>
              <a:buFont typeface="Wingdings" panose="05000000000000000000" pitchFamily="2" charset="2"/>
              <a:buChar char="§"/>
              <a:defRPr/>
            </a:pPr>
            <a:endParaRPr lang="en-GB" sz="20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a:p>
            <a:pPr algn="just">
              <a:lnSpc>
                <a:spcPct val="115000"/>
              </a:lnSpc>
              <a:spcAft>
                <a:spcPts val="0"/>
              </a:spcAft>
              <a:buFont typeface="Wingdings" panose="05000000000000000000" pitchFamily="2" charset="2"/>
              <a:buChar char="§"/>
              <a:defRPr/>
            </a:pPr>
            <a:endParaRPr lang="en-GB" sz="2200" dirty="0">
              <a:solidFill>
                <a:schemeClr val="tx2">
                  <a:lumMod val="50000"/>
                </a:schemeClr>
              </a:solidFill>
              <a:latin typeface="Cambria" panose="02040503050406030204" pitchFamily="18" charset="0"/>
              <a:ea typeface="Cambria" panose="020405030504060302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Presentation">
  <a:themeElements>
    <a:clrScheme name="Custom 24">
      <a:dk1>
        <a:srgbClr val="566347"/>
      </a:dk1>
      <a:lt1>
        <a:srgbClr val="B0BCA2"/>
      </a:lt1>
      <a:dk2>
        <a:srgbClr val="39412F"/>
      </a:dk2>
      <a:lt2>
        <a:srgbClr val="D4D2D0"/>
      </a:lt2>
      <a:accent1>
        <a:srgbClr val="566347"/>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lnDef>
      <a:spPr>
        <a:ln w="28575" cap="sq">
          <a:solidFill>
            <a:schemeClr val="tx1"/>
          </a:solidFill>
          <a:prstDash val="solid"/>
          <a:bevel/>
          <a:headEnd type="none"/>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63885</TotalTime>
  <Words>3603</Words>
  <Application>Microsoft Office PowerPoint</Application>
  <PresentationFormat>A4 Paper (210x297 mm)</PresentationFormat>
  <Paragraphs>235</Paragraphs>
  <Slides>24</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Arial</vt:lpstr>
      <vt:lpstr>Calibri</vt:lpstr>
      <vt:lpstr>Cambria</vt:lpstr>
      <vt:lpstr>Cambria Math</vt:lpstr>
      <vt:lpstr>Century Gothic</vt:lpstr>
      <vt:lpstr>Lobster</vt:lpstr>
      <vt:lpstr>Love LetterTW</vt:lpstr>
      <vt:lpstr>Times New Roman</vt:lpstr>
      <vt:lpstr>Wingdings</vt:lpstr>
      <vt:lpstr>Wingdings 2</vt:lpstr>
      <vt:lpstr>Presentation</vt:lpstr>
      <vt:lpstr>PowerPoint Presentation</vt:lpstr>
      <vt:lpstr>Content</vt:lpstr>
      <vt:lpstr>Metallic Corrosion - a Major Issue Worldwide </vt:lpstr>
      <vt:lpstr>Types of Corrosion</vt:lpstr>
      <vt:lpstr>Electrochemical (Single Metal) corrosion or Wet corrosion</vt:lpstr>
      <vt:lpstr>Galvanic Cell or Composition Cell Corrosion </vt:lpstr>
      <vt:lpstr>Differential Aeration or Concentration Cell corrosion</vt:lpstr>
      <vt:lpstr>Chemical corrosion or Dry corrosion (I) </vt:lpstr>
      <vt:lpstr>Chemical corrosion or Dry corrosion (II) </vt:lpstr>
      <vt:lpstr>Microbiologically Influenced Corrosion (MIC)</vt:lpstr>
      <vt:lpstr>Corrosion under stress </vt:lpstr>
      <vt:lpstr>Forms of corrosion</vt:lpstr>
      <vt:lpstr>PowerPoint Presentation</vt:lpstr>
      <vt:lpstr>PowerPoint Presentation</vt:lpstr>
      <vt:lpstr>The Rate of metallic corrosion </vt:lpstr>
      <vt:lpstr>Pourbaix Diagram </vt:lpstr>
      <vt:lpstr>Factors which Influence Corrosion</vt:lpstr>
      <vt:lpstr>Atmospheric corrosivity categories and examples of typical environments </vt:lpstr>
      <vt:lpstr>Corrosion control – Isolation Methods </vt:lpstr>
      <vt:lpstr>Corrosion control – Thermodynamic Methods </vt:lpstr>
      <vt:lpstr>Corrosion control – Kinetics Methods </vt:lpstr>
      <vt:lpstr>Corrosion Control by Improving Design</vt:lpstr>
      <vt:lpstr>Corrosion control of steel in concrete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Dr. Roodheer Beeharry</cp:lastModifiedBy>
  <cp:revision>595</cp:revision>
  <dcterms:created xsi:type="dcterms:W3CDTF">2012-05-16T13:06:51Z</dcterms:created>
  <dcterms:modified xsi:type="dcterms:W3CDTF">2025-07-12T05:24:12Z</dcterms:modified>
</cp:coreProperties>
</file>