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2"/>
  </p:notesMasterIdLst>
  <p:handoutMasterIdLst>
    <p:handoutMasterId r:id="rId23"/>
  </p:handoutMasterIdLst>
  <p:sldIdLst>
    <p:sldId id="387" r:id="rId2"/>
    <p:sldId id="405" r:id="rId3"/>
    <p:sldId id="430" r:id="rId4"/>
    <p:sldId id="404" r:id="rId5"/>
    <p:sldId id="389" r:id="rId6"/>
    <p:sldId id="396" r:id="rId7"/>
    <p:sldId id="397" r:id="rId8"/>
    <p:sldId id="427" r:id="rId9"/>
    <p:sldId id="422" r:id="rId10"/>
    <p:sldId id="413" r:id="rId11"/>
    <p:sldId id="399" r:id="rId12"/>
    <p:sldId id="423" r:id="rId13"/>
    <p:sldId id="400" r:id="rId14"/>
    <p:sldId id="402" r:id="rId15"/>
    <p:sldId id="428" r:id="rId16"/>
    <p:sldId id="412" r:id="rId17"/>
    <p:sldId id="425" r:id="rId18"/>
    <p:sldId id="429" r:id="rId19"/>
    <p:sldId id="424" r:id="rId20"/>
    <p:sldId id="403" r:id="rId21"/>
  </p:sldIdLst>
  <p:sldSz cx="9906000" cy="6858000" type="A4"/>
  <p:notesSz cx="10020300" cy="6888163"/>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E0000"/>
    <a:srgbClr val="000000"/>
    <a:srgbClr val="0000CC"/>
    <a:srgbClr val="007DBE"/>
    <a:srgbClr val="636466"/>
    <a:srgbClr val="FFFFFF"/>
    <a:srgbClr val="F8F8F8"/>
    <a:srgbClr val="F2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907" autoAdjust="0"/>
  </p:normalViewPr>
  <p:slideViewPr>
    <p:cSldViewPr>
      <p:cViewPr varScale="1">
        <p:scale>
          <a:sx n="88" d="100"/>
          <a:sy n="88" d="100"/>
        </p:scale>
        <p:origin x="1123" y="6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EA695F-2B7A-6502-0EFB-E2CEA8CC0CB2}"/>
              </a:ext>
            </a:extLst>
          </p:cNvPr>
          <p:cNvSpPr>
            <a:spLocks noGrp="1"/>
          </p:cNvSpPr>
          <p:nvPr>
            <p:ph type="hdr" sz="quarter"/>
          </p:nvPr>
        </p:nvSpPr>
        <p:spPr>
          <a:xfrm>
            <a:off x="0" y="0"/>
            <a:ext cx="4341813" cy="3444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r-FR"/>
          </a:p>
        </p:txBody>
      </p:sp>
      <p:sp>
        <p:nvSpPr>
          <p:cNvPr id="3" name="Date Placeholder 2">
            <a:extLst>
              <a:ext uri="{FF2B5EF4-FFF2-40B4-BE49-F238E27FC236}">
                <a16:creationId xmlns:a16="http://schemas.microsoft.com/office/drawing/2014/main" id="{8ED4139F-03D4-D24A-4265-33A3065E7A51}"/>
              </a:ext>
            </a:extLst>
          </p:cNvPr>
          <p:cNvSpPr>
            <a:spLocks noGrp="1"/>
          </p:cNvSpPr>
          <p:nvPr>
            <p:ph type="dt" sz="quarter" idx="1"/>
          </p:nvPr>
        </p:nvSpPr>
        <p:spPr>
          <a:xfrm>
            <a:off x="5675313" y="0"/>
            <a:ext cx="4343400" cy="3444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8C05AD8C-685F-4646-9C43-09B55BAC505D}" type="datetimeFigureOut">
              <a:rPr lang="fr-FR"/>
              <a:pPr>
                <a:defRPr/>
              </a:pPr>
              <a:t>13/07/2025</a:t>
            </a:fld>
            <a:endParaRPr lang="fr-FR"/>
          </a:p>
        </p:txBody>
      </p:sp>
      <p:sp>
        <p:nvSpPr>
          <p:cNvPr id="4" name="Footer Placeholder 3">
            <a:extLst>
              <a:ext uri="{FF2B5EF4-FFF2-40B4-BE49-F238E27FC236}">
                <a16:creationId xmlns:a16="http://schemas.microsoft.com/office/drawing/2014/main" id="{B5FE7C9E-DFAA-7EAF-E452-8F23B77C0FBE}"/>
              </a:ext>
            </a:extLst>
          </p:cNvPr>
          <p:cNvSpPr>
            <a:spLocks noGrp="1"/>
          </p:cNvSpPr>
          <p:nvPr>
            <p:ph type="ftr" sz="quarter" idx="2"/>
          </p:nvPr>
        </p:nvSpPr>
        <p:spPr>
          <a:xfrm>
            <a:off x="0" y="6542088"/>
            <a:ext cx="4341813" cy="3444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r-FR"/>
          </a:p>
        </p:txBody>
      </p:sp>
      <p:sp>
        <p:nvSpPr>
          <p:cNvPr id="5" name="Slide Number Placeholder 4">
            <a:extLst>
              <a:ext uri="{FF2B5EF4-FFF2-40B4-BE49-F238E27FC236}">
                <a16:creationId xmlns:a16="http://schemas.microsoft.com/office/drawing/2014/main" id="{D47D349B-B655-4F6E-B65C-D25324EE6F42}"/>
              </a:ext>
            </a:extLst>
          </p:cNvPr>
          <p:cNvSpPr>
            <a:spLocks noGrp="1"/>
          </p:cNvSpPr>
          <p:nvPr>
            <p:ph type="sldNum" sz="quarter" idx="3"/>
          </p:nvPr>
        </p:nvSpPr>
        <p:spPr>
          <a:xfrm>
            <a:off x="5675313" y="6542088"/>
            <a:ext cx="4343400" cy="3444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4A8EE0C1-4EC1-4724-86E4-779457B33170}" type="slidenum">
              <a:rPr lang="fr-FR" altLang="fr-FR"/>
              <a:pPr/>
              <a:t>‹#›</a:t>
            </a:fld>
            <a:endParaRPr lang="fr-FR"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4FB2703-0CC1-7A98-1D63-04F7B9862BA3}"/>
              </a:ext>
            </a:extLst>
          </p:cNvPr>
          <p:cNvSpPr>
            <a:spLocks noGrp="1"/>
          </p:cNvSpPr>
          <p:nvPr>
            <p:ph type="hdr" sz="quarter"/>
          </p:nvPr>
        </p:nvSpPr>
        <p:spPr>
          <a:xfrm>
            <a:off x="0" y="0"/>
            <a:ext cx="4341813" cy="344488"/>
          </a:xfrm>
          <a:prstGeom prst="rect">
            <a:avLst/>
          </a:prstGeom>
        </p:spPr>
        <p:txBody>
          <a:bodyPr vert="horz" lIns="96616" tIns="48308" rIns="96616" bIns="48308" rtlCol="0"/>
          <a:lstStyle>
            <a:lvl1pPr algn="l" eaLnBrk="1" fontAlgn="auto" hangingPunct="1">
              <a:spcBef>
                <a:spcPts val="0"/>
              </a:spcBef>
              <a:spcAft>
                <a:spcPts val="0"/>
              </a:spcAft>
              <a:defRPr sz="13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F06A5439-B8AC-2419-509B-70FF40E2ED75}"/>
              </a:ext>
            </a:extLst>
          </p:cNvPr>
          <p:cNvSpPr>
            <a:spLocks noGrp="1"/>
          </p:cNvSpPr>
          <p:nvPr>
            <p:ph type="dt" idx="1"/>
          </p:nvPr>
        </p:nvSpPr>
        <p:spPr>
          <a:xfrm>
            <a:off x="5676900" y="0"/>
            <a:ext cx="4341813" cy="344488"/>
          </a:xfrm>
          <a:prstGeom prst="rect">
            <a:avLst/>
          </a:prstGeom>
        </p:spPr>
        <p:txBody>
          <a:bodyPr vert="horz" lIns="96616" tIns="48308" rIns="96616" bIns="48308" rtlCol="0"/>
          <a:lstStyle>
            <a:lvl1pPr algn="r" eaLnBrk="1" fontAlgn="auto" hangingPunct="1">
              <a:spcBef>
                <a:spcPts val="0"/>
              </a:spcBef>
              <a:spcAft>
                <a:spcPts val="0"/>
              </a:spcAft>
              <a:defRPr sz="1300">
                <a:latin typeface="+mn-lt"/>
                <a:cs typeface="+mn-cs"/>
              </a:defRPr>
            </a:lvl1pPr>
          </a:lstStyle>
          <a:p>
            <a:pPr>
              <a:defRPr/>
            </a:pPr>
            <a:fld id="{A759E0FB-557B-4FA6-B25C-8E990AFD2EC1}" type="datetimeFigureOut">
              <a:rPr lang="en-US"/>
              <a:pPr>
                <a:defRPr/>
              </a:pPr>
              <a:t>7/13/2025</a:t>
            </a:fld>
            <a:endParaRPr lang="en-US"/>
          </a:p>
        </p:txBody>
      </p:sp>
      <p:sp>
        <p:nvSpPr>
          <p:cNvPr id="4" name="Slide Image Placeholder 3">
            <a:extLst>
              <a:ext uri="{FF2B5EF4-FFF2-40B4-BE49-F238E27FC236}">
                <a16:creationId xmlns:a16="http://schemas.microsoft.com/office/drawing/2014/main" id="{D0829BBA-9A1F-44AE-4C62-77C5219DB9CB}"/>
              </a:ext>
            </a:extLst>
          </p:cNvPr>
          <p:cNvSpPr>
            <a:spLocks noGrp="1" noRot="1" noChangeAspect="1"/>
          </p:cNvSpPr>
          <p:nvPr>
            <p:ph type="sldImg" idx="2"/>
          </p:nvPr>
        </p:nvSpPr>
        <p:spPr>
          <a:xfrm>
            <a:off x="3143250" y="515938"/>
            <a:ext cx="3733800" cy="2584450"/>
          </a:xfrm>
          <a:prstGeom prst="rect">
            <a:avLst/>
          </a:prstGeom>
          <a:noFill/>
          <a:ln w="12700">
            <a:solidFill>
              <a:prstClr val="black"/>
            </a:solidFill>
          </a:ln>
        </p:spPr>
        <p:txBody>
          <a:bodyPr vert="horz" lIns="96616" tIns="48308" rIns="96616" bIns="48308" rtlCol="0" anchor="ctr"/>
          <a:lstStyle/>
          <a:p>
            <a:pPr lvl="0"/>
            <a:endParaRPr lang="en-US" noProof="0"/>
          </a:p>
        </p:txBody>
      </p:sp>
      <p:sp>
        <p:nvSpPr>
          <p:cNvPr id="5" name="Notes Placeholder 4">
            <a:extLst>
              <a:ext uri="{FF2B5EF4-FFF2-40B4-BE49-F238E27FC236}">
                <a16:creationId xmlns:a16="http://schemas.microsoft.com/office/drawing/2014/main" id="{CACE2027-421D-7F43-EC5F-3F5C8AC2AA24}"/>
              </a:ext>
            </a:extLst>
          </p:cNvPr>
          <p:cNvSpPr>
            <a:spLocks noGrp="1"/>
          </p:cNvSpPr>
          <p:nvPr>
            <p:ph type="body" sz="quarter" idx="3"/>
          </p:nvPr>
        </p:nvSpPr>
        <p:spPr>
          <a:xfrm>
            <a:off x="1001713" y="3271838"/>
            <a:ext cx="8016875" cy="3100387"/>
          </a:xfrm>
          <a:prstGeom prst="rect">
            <a:avLst/>
          </a:prstGeom>
        </p:spPr>
        <p:txBody>
          <a:bodyPr vert="horz" lIns="96616" tIns="48308" rIns="96616" bIns="4830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80F1FD1E-96F6-E4CE-EBA5-3F9DEDFECDD2}"/>
              </a:ext>
            </a:extLst>
          </p:cNvPr>
          <p:cNvSpPr>
            <a:spLocks noGrp="1"/>
          </p:cNvSpPr>
          <p:nvPr>
            <p:ph type="ftr" sz="quarter" idx="4"/>
          </p:nvPr>
        </p:nvSpPr>
        <p:spPr>
          <a:xfrm>
            <a:off x="0" y="6542088"/>
            <a:ext cx="4341813" cy="344487"/>
          </a:xfrm>
          <a:prstGeom prst="rect">
            <a:avLst/>
          </a:prstGeom>
        </p:spPr>
        <p:txBody>
          <a:bodyPr vert="horz" lIns="96616" tIns="48308" rIns="96616" bIns="48308" rtlCol="0" anchor="b"/>
          <a:lstStyle>
            <a:lvl1pPr algn="l" eaLnBrk="1" fontAlgn="auto" hangingPunct="1">
              <a:spcBef>
                <a:spcPts val="0"/>
              </a:spcBef>
              <a:spcAft>
                <a:spcPts val="0"/>
              </a:spcAft>
              <a:defRPr sz="13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B81114AF-27A1-8975-4576-9D07D48F29A6}"/>
              </a:ext>
            </a:extLst>
          </p:cNvPr>
          <p:cNvSpPr>
            <a:spLocks noGrp="1"/>
          </p:cNvSpPr>
          <p:nvPr>
            <p:ph type="sldNum" sz="quarter" idx="5"/>
          </p:nvPr>
        </p:nvSpPr>
        <p:spPr>
          <a:xfrm>
            <a:off x="5676900" y="6542088"/>
            <a:ext cx="4341813" cy="344487"/>
          </a:xfrm>
          <a:prstGeom prst="rect">
            <a:avLst/>
          </a:prstGeom>
        </p:spPr>
        <p:txBody>
          <a:bodyPr vert="horz" wrap="square" lIns="96616" tIns="48308" rIns="96616" bIns="48308" numCol="1" anchor="b" anchorCtr="0" compatLnSpc="1">
            <a:prstTxWarp prst="textNoShape">
              <a:avLst/>
            </a:prstTxWarp>
          </a:bodyPr>
          <a:lstStyle>
            <a:lvl1pPr algn="r" eaLnBrk="1" hangingPunct="1">
              <a:defRPr sz="1300">
                <a:latin typeface="Calibri" panose="020F0502020204030204" pitchFamily="34" charset="0"/>
              </a:defRPr>
            </a:lvl1pPr>
          </a:lstStyle>
          <a:p>
            <a:fld id="{68F0AB6C-3E14-4681-A978-E05F67D36F73}" type="slidenum">
              <a:rPr lang="en-US" altLang="fr-FR"/>
              <a:pPr/>
              <a:t>‹#›</a:t>
            </a:fld>
            <a:endParaRPr lang="en-US"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728E4E33-EA84-3F10-8F0F-7E45588E031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80C07387-6022-CB93-3120-E312BCBAFD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fr-FR"/>
          </a:p>
        </p:txBody>
      </p:sp>
      <p:sp>
        <p:nvSpPr>
          <p:cNvPr id="12292" name="Slide Number Placeholder 3">
            <a:extLst>
              <a:ext uri="{FF2B5EF4-FFF2-40B4-BE49-F238E27FC236}">
                <a16:creationId xmlns:a16="http://schemas.microsoft.com/office/drawing/2014/main" id="{347CF931-1DC5-E16A-D5D1-C1458F45CA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9CFF2A5-9FEA-4726-9212-A59E53C33B4C}" type="slidenum">
              <a:rPr lang="en-US" altLang="fr-FR" sz="1300"/>
              <a:pPr>
                <a:spcBef>
                  <a:spcPct val="0"/>
                </a:spcBef>
              </a:pPr>
              <a:t>1</a:t>
            </a:fld>
            <a:endParaRPr lang="en-US" altLang="fr-FR" sz="13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A2733D71-86A3-6422-7D9E-212CC35B1D0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8"/>
          <p:cNvSpPr>
            <a:spLocks noGrp="1"/>
          </p:cNvSpPr>
          <p:nvPr>
            <p:ph type="ctrTitle"/>
          </p:nvPr>
        </p:nvSpPr>
        <p:spPr>
          <a:xfrm>
            <a:off x="1143000" y="457200"/>
            <a:ext cx="6448548" cy="805820"/>
          </a:xfrm>
        </p:spPr>
        <p:txBody>
          <a:bodyPr anchor="t"/>
          <a:lstStyle>
            <a:lvl1pPr marL="0" indent="0" algn="l">
              <a:tabLst/>
              <a:defRPr lang="en-US" sz="3200" b="1" kern="1200" dirty="0">
                <a:solidFill>
                  <a:srgbClr val="636466"/>
                </a:solidFill>
                <a:latin typeface="Century Gothic" panose="020B0502020202020204" pitchFamily="34" charset="0"/>
                <a:ea typeface="+mj-ea"/>
                <a:cs typeface="Arial" pitchFamily="34" charset="0"/>
              </a:defRPr>
            </a:lvl1pPr>
          </a:lstStyle>
          <a:p>
            <a:pPr lvl="0"/>
            <a:r>
              <a:rPr lang="en-US" dirty="0"/>
              <a:t>Click to edit Master title style</a:t>
            </a:r>
          </a:p>
        </p:txBody>
      </p:sp>
    </p:spTree>
    <p:extLst>
      <p:ext uri="{BB962C8B-B14F-4D97-AF65-F5344CB8AC3E}">
        <p14:creationId xmlns:p14="http://schemas.microsoft.com/office/powerpoint/2010/main" val="2388325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and Content">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C2761FDD-64F8-BCD1-280A-E71E2ED5838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 Placeholder 29"/>
          <p:cNvSpPr>
            <a:spLocks noGrp="1"/>
          </p:cNvSpPr>
          <p:nvPr>
            <p:ph idx="1"/>
          </p:nvPr>
        </p:nvSpPr>
        <p:spPr bwMode="auto">
          <a:xfrm>
            <a:off x="1219200" y="1447800"/>
            <a:ext cx="7967722" cy="4648200"/>
          </a:xfrm>
          <a:prstGeom prst="rect">
            <a:avLst/>
          </a:prstGeom>
          <a:noFill/>
          <a:ln w="9525">
            <a:noFill/>
            <a:miter lim="800000"/>
            <a:headEnd/>
            <a:tailEnd/>
          </a:ln>
        </p:spPr>
        <p:txBody>
          <a:bodyPr/>
          <a:lstStyle>
            <a:lvl1pPr algn="l" rtl="0" eaLnBrk="0" fontAlgn="base" hangingPunct="0">
              <a:spcBef>
                <a:spcPct val="20000"/>
              </a:spcBef>
              <a:spcAft>
                <a:spcPct val="0"/>
              </a:spcAft>
              <a:buClr>
                <a:schemeClr val="tx2">
                  <a:lumMod val="25000"/>
                </a:schemeClr>
              </a:buClr>
              <a:buFont typeface="Wingdings 2" pitchFamily="18" charset="2"/>
              <a:buChar char=""/>
              <a:defRPr lang="en-US" sz="2800" kern="1200" dirty="0" smtClean="0">
                <a:solidFill>
                  <a:srgbClr val="636466"/>
                </a:solidFill>
                <a:latin typeface="Arial" pitchFamily="34" charset="0"/>
                <a:ea typeface="+mn-ea"/>
                <a:cs typeface="Arial" pitchFamily="34" charset="0"/>
              </a:defRPr>
            </a:lvl1pPr>
            <a:lvl2pPr algn="l" rtl="0" eaLnBrk="0" fontAlgn="base" hangingPunct="0">
              <a:spcBef>
                <a:spcPct val="20000"/>
              </a:spcBef>
              <a:spcAft>
                <a:spcPct val="0"/>
              </a:spcAft>
              <a:buFont typeface="Arial" pitchFamily="34" charset="0"/>
              <a:buChar char="-"/>
              <a:defRPr lang="en-US" sz="2800" kern="1200" dirty="0" smtClean="0">
                <a:solidFill>
                  <a:schemeClr val="tx2">
                    <a:lumMod val="25000"/>
                  </a:schemeClr>
                </a:solidFill>
                <a:latin typeface="Arial" pitchFamily="34" charset="0"/>
                <a:ea typeface="+mn-ea"/>
                <a:cs typeface="Arial" pitchFamily="34" charset="0"/>
              </a:defRPr>
            </a:lvl2pPr>
            <a:lvl3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3pPr>
            <a:lvl4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4pPr>
            <a:lvl5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5pPr>
          </a:lstStyle>
          <a:p>
            <a:pPr lvl="0"/>
            <a:r>
              <a:rPr lang="en-US" noProof="0" dirty="0"/>
              <a:t>Click to edit Master text styles</a:t>
            </a:r>
          </a:p>
        </p:txBody>
      </p:sp>
      <p:sp>
        <p:nvSpPr>
          <p:cNvPr id="13" name="Title Placeholder 8"/>
          <p:cNvSpPr>
            <a:spLocks noGrp="1"/>
          </p:cNvSpPr>
          <p:nvPr>
            <p:ph type="title"/>
          </p:nvPr>
        </p:nvSpPr>
        <p:spPr bwMode="auto">
          <a:xfrm>
            <a:off x="1209628" y="152400"/>
            <a:ext cx="7977294" cy="1143000"/>
          </a:xfrm>
          <a:prstGeom prst="rect">
            <a:avLst/>
          </a:prstGeom>
          <a:noFill/>
          <a:ln w="9525">
            <a:noFill/>
            <a:miter lim="800000"/>
            <a:headEnd/>
            <a:tailEnd/>
          </a:ln>
        </p:spPr>
        <p:txBody>
          <a:bodyPr/>
          <a:lstStyle>
            <a:lvl1pPr>
              <a:defRPr>
                <a:solidFill>
                  <a:srgbClr val="636466"/>
                </a:solidFill>
              </a:defRPr>
            </a:lvl1pPr>
          </a:lstStyle>
          <a:p>
            <a:pPr lvl="0"/>
            <a:r>
              <a:rPr lang="en-US" dirty="0"/>
              <a:t>Click to edit Master title style</a:t>
            </a:r>
          </a:p>
        </p:txBody>
      </p:sp>
    </p:spTree>
    <p:extLst>
      <p:ext uri="{BB962C8B-B14F-4D97-AF65-F5344CB8AC3E}">
        <p14:creationId xmlns:p14="http://schemas.microsoft.com/office/powerpoint/2010/main" val="2489219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84645005-494B-B28C-FEAE-DB6D4CF984A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674455" y="5542306"/>
            <a:ext cx="6926745" cy="714380"/>
          </a:xfrm>
        </p:spPr>
        <p:txBody>
          <a:bodyPr tIns="0" bIns="0" anchor="b"/>
          <a:lstStyle>
            <a:lvl1pPr algn="r">
              <a:buNone/>
              <a:defRPr lang="en-US" sz="3000" b="1" kern="1200" cap="all" baseline="0" dirty="0">
                <a:solidFill>
                  <a:srgbClr val="000000"/>
                </a:solidFill>
                <a:latin typeface="Century Gothic" panose="020B0502020202020204" pitchFamily="34" charset="0"/>
                <a:ea typeface="+mj-ea"/>
                <a:cs typeface="Arial" pitchFamily="34" charset="0"/>
              </a:defRPr>
            </a:lvl1pPr>
          </a:lstStyle>
          <a:p>
            <a:pPr lvl="0"/>
            <a:r>
              <a:rPr lang="en-US" dirty="0"/>
              <a:t>Click to edit Master title style</a:t>
            </a:r>
          </a:p>
        </p:txBody>
      </p:sp>
      <p:sp>
        <p:nvSpPr>
          <p:cNvPr id="3" name="Text Placeholder 2"/>
          <p:cNvSpPr>
            <a:spLocks noGrp="1"/>
          </p:cNvSpPr>
          <p:nvPr>
            <p:ph type="body" idx="1"/>
          </p:nvPr>
        </p:nvSpPr>
        <p:spPr>
          <a:xfrm>
            <a:off x="2694333" y="6271591"/>
            <a:ext cx="6906867" cy="571504"/>
          </a:xfrm>
        </p:spPr>
        <p:txBody>
          <a:bodyPr lIns="45720" tIns="0" rIns="45720" bIns="0"/>
          <a:lstStyle>
            <a:lvl1pPr marL="0" indent="0" algn="r" rtl="0" eaLnBrk="0" fontAlgn="base" hangingPunct="0">
              <a:spcBef>
                <a:spcPct val="20000"/>
              </a:spcBef>
              <a:spcAft>
                <a:spcPct val="0"/>
              </a:spcAft>
              <a:buClr>
                <a:schemeClr val="accent1"/>
              </a:buClr>
              <a:buSzPct val="80000"/>
              <a:buFont typeface="Wingdings 2" pitchFamily="18" charset="2"/>
              <a:buNone/>
              <a:defRPr lang="en-US" sz="2400" kern="1200" dirty="0" smtClean="0">
                <a:solidFill>
                  <a:srgbClr val="000000"/>
                </a:solidFill>
                <a:effectLst/>
                <a:latin typeface="Century Gothic" panose="020B0502020202020204" pitchFamily="34" charset="0"/>
                <a:ea typeface="+mn-ea"/>
                <a:cs typeface="Arial"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Tree>
    <p:extLst>
      <p:ext uri="{BB962C8B-B14F-4D97-AF65-F5344CB8AC3E}">
        <p14:creationId xmlns:p14="http://schemas.microsoft.com/office/powerpoint/2010/main" val="3131973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1_Section Header">
    <p:spTree>
      <p:nvGrpSpPr>
        <p:cNvPr id="1" name=""/>
        <p:cNvGrpSpPr/>
        <p:nvPr/>
      </p:nvGrpSpPr>
      <p:grpSpPr>
        <a:xfrm>
          <a:off x="0" y="0"/>
          <a:ext cx="0" cy="0"/>
          <a:chOff x="0" y="0"/>
          <a:chExt cx="0" cy="0"/>
        </a:xfrm>
      </p:grpSpPr>
      <p:pic>
        <p:nvPicPr>
          <p:cNvPr id="4" name="fe2adf20-1617-47b3-8e02-3e59ba63d990" descr="A8663F11-5A68-463D-B35A-896B55D26E2C">
            <a:extLst>
              <a:ext uri="{FF2B5EF4-FFF2-40B4-BE49-F238E27FC236}">
                <a16:creationId xmlns:a16="http://schemas.microsoft.com/office/drawing/2014/main" id="{0FB1505D-AA51-9334-619A-58104D34FD6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75"/>
            <a:ext cx="9906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381100" y="2643182"/>
            <a:ext cx="7181850" cy="714380"/>
          </a:xfrm>
        </p:spPr>
        <p:txBody>
          <a:bodyPr tIns="0" bIns="0" anchor="b"/>
          <a:lstStyle>
            <a:lvl1pPr algn="ctr">
              <a:buNone/>
              <a:defRPr lang="en-US" sz="3600" b="1" kern="1200" dirty="0">
                <a:solidFill>
                  <a:srgbClr val="007DBE"/>
                </a:solidFill>
                <a:latin typeface="Century Gothic" panose="020B0502020202020204" pitchFamily="34" charset="0"/>
                <a:ea typeface="+mj-ea"/>
                <a:cs typeface="Arial" pitchFamily="34" charset="0"/>
              </a:defRPr>
            </a:lvl1pPr>
          </a:lstStyle>
          <a:p>
            <a:pPr lvl="0"/>
            <a:r>
              <a:rPr lang="en-US" dirty="0"/>
              <a:t>Click to edit Master title style</a:t>
            </a:r>
          </a:p>
        </p:txBody>
      </p:sp>
      <p:sp>
        <p:nvSpPr>
          <p:cNvPr id="3" name="Text Placeholder 2"/>
          <p:cNvSpPr>
            <a:spLocks noGrp="1"/>
          </p:cNvSpPr>
          <p:nvPr>
            <p:ph type="body" idx="1"/>
          </p:nvPr>
        </p:nvSpPr>
        <p:spPr>
          <a:xfrm>
            <a:off x="1381100" y="3429000"/>
            <a:ext cx="7181850" cy="571504"/>
          </a:xfrm>
        </p:spPr>
        <p:txBody>
          <a:bodyPr lIns="45720" tIns="0" rIns="45720" bIns="0"/>
          <a:lstStyle>
            <a:lvl1pPr marL="0" indent="0" algn="ctr" rtl="0" eaLnBrk="0" fontAlgn="base" hangingPunct="0">
              <a:spcBef>
                <a:spcPct val="20000"/>
              </a:spcBef>
              <a:spcAft>
                <a:spcPct val="0"/>
              </a:spcAft>
              <a:buClr>
                <a:schemeClr val="accent1"/>
              </a:buClr>
              <a:buSzPct val="80000"/>
              <a:buFont typeface="Wingdings 2" pitchFamily="18" charset="2"/>
              <a:buNone/>
              <a:defRPr lang="en-US" sz="2400" kern="1200" dirty="0" smtClean="0">
                <a:solidFill>
                  <a:srgbClr val="007DBE"/>
                </a:solidFill>
                <a:effectLst/>
                <a:latin typeface="Century Gothic" panose="020B0502020202020204" pitchFamily="34" charset="0"/>
                <a:ea typeface="+mn-ea"/>
                <a:cs typeface="Arial"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Tree>
    <p:extLst>
      <p:ext uri="{BB962C8B-B14F-4D97-AF65-F5344CB8AC3E}">
        <p14:creationId xmlns:p14="http://schemas.microsoft.com/office/powerpoint/2010/main" val="3197466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6000792" cy="762000"/>
          </a:xfrm>
        </p:spPr>
        <p:txBody>
          <a:bodyPr>
            <a:noAutofit/>
          </a:bodyPr>
          <a:lstStyle>
            <a:lvl1pPr algn="l" rtl="0" eaLnBrk="0" fontAlgn="base" hangingPunct="0">
              <a:spcBef>
                <a:spcPct val="0"/>
              </a:spcBef>
              <a:spcAft>
                <a:spcPct val="0"/>
              </a:spcAft>
              <a:defRPr lang="en-US" sz="3000" b="1" kern="1200" dirty="0">
                <a:solidFill>
                  <a:srgbClr val="636466"/>
                </a:solidFill>
                <a:latin typeface="Arial" pitchFamily="34" charset="0"/>
                <a:ea typeface="+mj-ea"/>
                <a:cs typeface="Arial" pitchFamily="34" charset="0"/>
              </a:defRPr>
            </a:lvl1pPr>
          </a:lstStyle>
          <a:p>
            <a:r>
              <a:rPr lang="en-US"/>
              <a:t>Click to edit Master title style</a:t>
            </a:r>
            <a:endParaRPr lang="en-US" dirty="0"/>
          </a:p>
        </p:txBody>
      </p:sp>
      <p:sp>
        <p:nvSpPr>
          <p:cNvPr id="3" name="Footer Placeholder 21">
            <a:extLst>
              <a:ext uri="{FF2B5EF4-FFF2-40B4-BE49-F238E27FC236}">
                <a16:creationId xmlns:a16="http://schemas.microsoft.com/office/drawing/2014/main" id="{B16C8E7D-06EF-9938-49B5-187CA47450D9}"/>
              </a:ext>
            </a:extLst>
          </p:cNvPr>
          <p:cNvSpPr>
            <a:spLocks noGrp="1"/>
          </p:cNvSpPr>
          <p:nvPr>
            <p:ph type="ftr" sz="quarter" idx="10"/>
          </p:nvPr>
        </p:nvSpPr>
        <p:spPr>
          <a:xfrm>
            <a:off x="6781800" y="6172200"/>
            <a:ext cx="3365500" cy="365125"/>
          </a:xfrm>
          <a:prstGeom prst="rect">
            <a:avLst/>
          </a:prstGeom>
        </p:spPr>
        <p:txBody>
          <a:bodyPr/>
          <a:lstStyle>
            <a:lvl1pPr eaLnBrk="1" hangingPunct="1">
              <a:defRPr>
                <a:latin typeface="Arial" charset="0"/>
                <a:cs typeface="Arial" charset="0"/>
              </a:defRPr>
            </a:lvl1pPr>
          </a:lstStyle>
          <a:p>
            <a:pPr>
              <a:defRPr/>
            </a:pPr>
            <a:r>
              <a:rPr lang="fr-FR"/>
              <a:t>Name of </a:t>
            </a:r>
            <a:r>
              <a:rPr lang="fr-FR" err="1"/>
              <a:t>presentation</a:t>
            </a:r>
            <a:endParaRPr lang="fr-FR"/>
          </a:p>
        </p:txBody>
      </p:sp>
    </p:spTree>
    <p:extLst>
      <p:ext uri="{BB962C8B-B14F-4D97-AF65-F5344CB8AC3E}">
        <p14:creationId xmlns:p14="http://schemas.microsoft.com/office/powerpoint/2010/main" val="4011925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6319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4161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2_Blank">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005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5">
            <a:extLst>
              <a:ext uri="{FF2B5EF4-FFF2-40B4-BE49-F238E27FC236}">
                <a16:creationId xmlns:a16="http://schemas.microsoft.com/office/drawing/2014/main" id="{35F9AD6B-98CC-17C4-2B1F-A59ED4C8F1C1}"/>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Title Placeholder 8">
            <a:extLst>
              <a:ext uri="{FF2B5EF4-FFF2-40B4-BE49-F238E27FC236}">
                <a16:creationId xmlns:a16="http://schemas.microsoft.com/office/drawing/2014/main" id="{36333346-2FBE-1D1A-0FE8-AB5E844AD84E}"/>
              </a:ext>
            </a:extLst>
          </p:cNvPr>
          <p:cNvSpPr>
            <a:spLocks noGrp="1"/>
          </p:cNvSpPr>
          <p:nvPr>
            <p:ph type="title"/>
          </p:nvPr>
        </p:nvSpPr>
        <p:spPr bwMode="auto">
          <a:xfrm>
            <a:off x="1066800" y="304800"/>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US" altLang="fr-FR"/>
              <a:t>Click to edit Master title style</a:t>
            </a:r>
          </a:p>
        </p:txBody>
      </p:sp>
      <p:sp>
        <p:nvSpPr>
          <p:cNvPr id="30" name="Text Placeholder 29">
            <a:extLst>
              <a:ext uri="{FF2B5EF4-FFF2-40B4-BE49-F238E27FC236}">
                <a16:creationId xmlns:a16="http://schemas.microsoft.com/office/drawing/2014/main" id="{1ECD3142-DCF0-3E4E-27A1-AC8BCB6E9DDD}"/>
              </a:ext>
            </a:extLst>
          </p:cNvPr>
          <p:cNvSpPr>
            <a:spLocks noGrp="1"/>
          </p:cNvSpPr>
          <p:nvPr>
            <p:ph type="body" idx="1"/>
          </p:nvPr>
        </p:nvSpPr>
        <p:spPr bwMode="auto">
          <a:xfrm>
            <a:off x="1066800" y="1600200"/>
            <a:ext cx="80010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Tree>
  </p:cSld>
  <p:clrMap bg1="lt1" tx1="dk1" bg2="lt2" tx2="dk2" accent1="accent1" accent2="accent2" accent3="accent3" accent4="accent4" accent5="accent5" accent6="accent6" hlink="hlink" folHlink="folHlink"/>
  <p:sldLayoutIdLst>
    <p:sldLayoutId id="2147485225" r:id="rId1"/>
    <p:sldLayoutId id="2147485226" r:id="rId2"/>
    <p:sldLayoutId id="2147485227" r:id="rId3"/>
    <p:sldLayoutId id="2147485228" r:id="rId4"/>
    <p:sldLayoutId id="2147485229" r:id="rId5"/>
    <p:sldLayoutId id="2147485224" r:id="rId6"/>
    <p:sldLayoutId id="2147485230" r:id="rId7"/>
    <p:sldLayoutId id="2147485231" r:id="rId8"/>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 calcmode="lin" valueType="num">
                                      <p:cBhvr additive="base">
                                        <p:cTn id="7"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0">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0">
                                            <p:txEl>
                                              <p:pRg st="1" end="1"/>
                                            </p:txEl>
                                          </p:spTgt>
                                        </p:tgtEl>
                                        <p:attrNameLst>
                                          <p:attrName>style.visibility</p:attrName>
                                        </p:attrNameLst>
                                      </p:cBhvr>
                                      <p:to>
                                        <p:strVal val="visible"/>
                                      </p:to>
                                    </p:set>
                                    <p:anim calcmode="lin" valueType="num">
                                      <p:cBhvr additive="base">
                                        <p:cTn id="11" dur="500" fill="hold"/>
                                        <p:tgtEl>
                                          <p:spTgt spid="30">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0">
                                            <p:txEl>
                                              <p:pRg st="1" end="1"/>
                                            </p:txEl>
                                          </p:spTgt>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30">
                                            <p:txEl>
                                              <p:pRg st="2" end="2"/>
                                            </p:txEl>
                                          </p:spTgt>
                                        </p:tgtEl>
                                        <p:attrNameLst>
                                          <p:attrName>style.visibility</p:attrName>
                                        </p:attrNameLst>
                                      </p:cBhvr>
                                      <p:to>
                                        <p:strVal val="visible"/>
                                      </p:to>
                                    </p:set>
                                    <p:anim calcmode="lin" valueType="num">
                                      <p:cBhvr additive="base">
                                        <p:cTn id="15" dur="500" fill="hold"/>
                                        <p:tgtEl>
                                          <p:spTgt spid="30">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0">
                                            <p:txEl>
                                              <p:pRg st="2" end="2"/>
                                            </p:txEl>
                                          </p:spTgt>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30">
                                            <p:txEl>
                                              <p:pRg st="3" end="3"/>
                                            </p:txEl>
                                          </p:spTgt>
                                        </p:tgtEl>
                                        <p:attrNameLst>
                                          <p:attrName>style.visibility</p:attrName>
                                        </p:attrNameLst>
                                      </p:cBhvr>
                                      <p:to>
                                        <p:strVal val="visible"/>
                                      </p:to>
                                    </p:set>
                                    <p:anim calcmode="lin" valueType="num">
                                      <p:cBhvr additive="base">
                                        <p:cTn id="19" dur="500" fill="hold"/>
                                        <p:tgtEl>
                                          <p:spTgt spid="30">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0">
                                            <p:txEl>
                                              <p:pRg st="3" end="3"/>
                                            </p:txEl>
                                          </p:spTgt>
                                        </p:tgtEl>
                                        <p:attrNameLst>
                                          <p:attrName>ppt_y</p:attrName>
                                        </p:attrNameLst>
                                      </p:cBhvr>
                                      <p:tavLst>
                                        <p:tav tm="0">
                                          <p:val>
                                            <p:strVal val="0-#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30">
                                            <p:txEl>
                                              <p:pRg st="4" end="4"/>
                                            </p:txEl>
                                          </p:spTgt>
                                        </p:tgtEl>
                                        <p:attrNameLst>
                                          <p:attrName>style.visibility</p:attrName>
                                        </p:attrNameLst>
                                      </p:cBhvr>
                                      <p:to>
                                        <p:strVal val="visible"/>
                                      </p:to>
                                    </p:set>
                                    <p:anim calcmode="lin" valueType="num">
                                      <p:cBhvr additive="base">
                                        <p:cTn id="23" dur="500" fill="hold"/>
                                        <p:tgtEl>
                                          <p:spTgt spid="30">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0">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tmplLst>
          <p:tmpl lvl="1">
            <p:tnLst>
              <p:par>
                <p:cTn presetID="2" presetClass="entr" presetSubtype="3" fill="hold" nodeType="click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2">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3">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4">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5">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3200" b="1" kern="1200">
          <a:solidFill>
            <a:srgbClr val="636466"/>
          </a:solidFill>
          <a:latin typeface="Century Gothic" panose="020B0502020202020204" pitchFamily="34" charset="0"/>
          <a:ea typeface="+mj-ea"/>
          <a:cs typeface="Arial" pitchFamily="34" charset="0"/>
        </a:defRPr>
      </a:lvl1pPr>
      <a:lvl2pPr algn="l" rtl="0" eaLnBrk="0" fontAlgn="base" hangingPunct="0">
        <a:spcBef>
          <a:spcPct val="0"/>
        </a:spcBef>
        <a:spcAft>
          <a:spcPct val="0"/>
        </a:spcAft>
        <a:defRPr sz="3200" b="1">
          <a:solidFill>
            <a:srgbClr val="636466"/>
          </a:solidFill>
          <a:latin typeface="Century Gothic" pitchFamily="34" charset="0"/>
          <a:cs typeface="Arial" charset="0"/>
        </a:defRPr>
      </a:lvl2pPr>
      <a:lvl3pPr algn="l" rtl="0" eaLnBrk="0" fontAlgn="base" hangingPunct="0">
        <a:spcBef>
          <a:spcPct val="0"/>
        </a:spcBef>
        <a:spcAft>
          <a:spcPct val="0"/>
        </a:spcAft>
        <a:defRPr sz="3200" b="1">
          <a:solidFill>
            <a:srgbClr val="636466"/>
          </a:solidFill>
          <a:latin typeface="Century Gothic" pitchFamily="34" charset="0"/>
          <a:cs typeface="Arial" charset="0"/>
        </a:defRPr>
      </a:lvl3pPr>
      <a:lvl4pPr algn="l" rtl="0" eaLnBrk="0" fontAlgn="base" hangingPunct="0">
        <a:spcBef>
          <a:spcPct val="0"/>
        </a:spcBef>
        <a:spcAft>
          <a:spcPct val="0"/>
        </a:spcAft>
        <a:defRPr sz="3200" b="1">
          <a:solidFill>
            <a:srgbClr val="636466"/>
          </a:solidFill>
          <a:latin typeface="Century Gothic" pitchFamily="34" charset="0"/>
          <a:cs typeface="Arial" charset="0"/>
        </a:defRPr>
      </a:lvl4pPr>
      <a:lvl5pPr algn="l" rtl="0" eaLnBrk="0" fontAlgn="base" hangingPunct="0">
        <a:spcBef>
          <a:spcPct val="0"/>
        </a:spcBef>
        <a:spcAft>
          <a:spcPct val="0"/>
        </a:spcAft>
        <a:defRPr sz="3200" b="1">
          <a:solidFill>
            <a:srgbClr val="636466"/>
          </a:solidFill>
          <a:latin typeface="Century Gothic" pitchFamily="34" charset="0"/>
          <a:cs typeface="Arial" charset="0"/>
        </a:defRPr>
      </a:lvl5pPr>
      <a:lvl6pPr marL="457200" algn="l" rtl="0" eaLnBrk="1" fontAlgn="base" hangingPunct="1">
        <a:spcBef>
          <a:spcPct val="0"/>
        </a:spcBef>
        <a:spcAft>
          <a:spcPct val="0"/>
        </a:spcAft>
        <a:defRPr sz="3600">
          <a:solidFill>
            <a:srgbClr val="FFCC00"/>
          </a:solidFill>
          <a:latin typeface="Love LetterTW" pitchFamily="2" charset="0"/>
        </a:defRPr>
      </a:lvl6pPr>
      <a:lvl7pPr marL="914400" algn="l" rtl="0" eaLnBrk="1" fontAlgn="base" hangingPunct="1">
        <a:spcBef>
          <a:spcPct val="0"/>
        </a:spcBef>
        <a:spcAft>
          <a:spcPct val="0"/>
        </a:spcAft>
        <a:defRPr sz="3600">
          <a:solidFill>
            <a:srgbClr val="FFCC00"/>
          </a:solidFill>
          <a:latin typeface="Love LetterTW" pitchFamily="2" charset="0"/>
        </a:defRPr>
      </a:lvl7pPr>
      <a:lvl8pPr marL="1371600" algn="l" rtl="0" eaLnBrk="1" fontAlgn="base" hangingPunct="1">
        <a:spcBef>
          <a:spcPct val="0"/>
        </a:spcBef>
        <a:spcAft>
          <a:spcPct val="0"/>
        </a:spcAft>
        <a:defRPr sz="3600">
          <a:solidFill>
            <a:srgbClr val="FFCC00"/>
          </a:solidFill>
          <a:latin typeface="Love LetterTW" pitchFamily="2" charset="0"/>
        </a:defRPr>
      </a:lvl8pPr>
      <a:lvl9pPr marL="1828800" algn="l" rtl="0" eaLnBrk="1" fontAlgn="base" hangingPunct="1">
        <a:spcBef>
          <a:spcPct val="0"/>
        </a:spcBef>
        <a:spcAft>
          <a:spcPct val="0"/>
        </a:spcAft>
        <a:defRPr sz="3600">
          <a:solidFill>
            <a:srgbClr val="FFCC00"/>
          </a:solidFill>
          <a:latin typeface="Love LetterTW" pitchFamily="2" charset="0"/>
        </a:defRPr>
      </a:lvl9pPr>
    </p:titleStyle>
    <p:body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66" name="fd4153da-6507-4b49-8abc-c3b7f9097c08" descr="A32134B4-CA1E-4557-825A-5EB362DA7246">
            <a:extLst>
              <a:ext uri="{FF2B5EF4-FFF2-40B4-BE49-F238E27FC236}">
                <a16:creationId xmlns:a16="http://schemas.microsoft.com/office/drawing/2014/main" id="{A2621498-6581-D3ED-BE0B-583732A506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3175"/>
            <a:ext cx="9906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Box 6">
            <a:extLst>
              <a:ext uri="{FF2B5EF4-FFF2-40B4-BE49-F238E27FC236}">
                <a16:creationId xmlns:a16="http://schemas.microsoft.com/office/drawing/2014/main" id="{4B7A5CD4-DF0D-35FF-5643-32CDACE7C599}"/>
              </a:ext>
            </a:extLst>
          </p:cNvPr>
          <p:cNvSpPr txBox="1">
            <a:spLocks noChangeArrowheads="1"/>
          </p:cNvSpPr>
          <p:nvPr/>
        </p:nvSpPr>
        <p:spPr bwMode="auto">
          <a:xfrm>
            <a:off x="2498725" y="4668838"/>
            <a:ext cx="4267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b="1"/>
              <a:t>Unit Tutor: </a:t>
            </a:r>
            <a:r>
              <a:rPr lang="en-US" altLang="en-US">
                <a:solidFill>
                  <a:srgbClr val="002060"/>
                </a:solidFill>
              </a:rPr>
              <a:t>Dr. Roodheer BEEHARRY </a:t>
            </a:r>
          </a:p>
        </p:txBody>
      </p:sp>
      <p:sp>
        <p:nvSpPr>
          <p:cNvPr id="11268" name="Rectangle 3">
            <a:extLst>
              <a:ext uri="{FF2B5EF4-FFF2-40B4-BE49-F238E27FC236}">
                <a16:creationId xmlns:a16="http://schemas.microsoft.com/office/drawing/2014/main" id="{0AAAC7EB-4FD2-19CA-2E3D-61737377ECA0}"/>
              </a:ext>
            </a:extLst>
          </p:cNvPr>
          <p:cNvSpPr>
            <a:spLocks noChangeArrowheads="1"/>
          </p:cNvSpPr>
          <p:nvPr/>
        </p:nvSpPr>
        <p:spPr bwMode="auto">
          <a:xfrm>
            <a:off x="381000" y="3546475"/>
            <a:ext cx="88392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2600" b="1" dirty="0">
                <a:solidFill>
                  <a:srgbClr val="002060"/>
                </a:solidFill>
                <a:latin typeface="Cambria Math" panose="02040503050406030204" pitchFamily="18" charset="0"/>
              </a:rPr>
              <a:t>Unit 6 –Engineering Properties &amp; Applications of Polymeric Materials</a:t>
            </a:r>
            <a:endParaRPr lang="en-US" altLang="en-US" sz="2600" b="1" dirty="0">
              <a:solidFill>
                <a:srgbClr val="002060"/>
              </a:solidFill>
              <a:latin typeface="Cambria Math" panose="02040503050406030204" pitchFamily="18" charset="0"/>
            </a:endParaRPr>
          </a:p>
        </p:txBody>
      </p:sp>
      <p:sp>
        <p:nvSpPr>
          <p:cNvPr id="11269" name="TextBox 6">
            <a:extLst>
              <a:ext uri="{FF2B5EF4-FFF2-40B4-BE49-F238E27FC236}">
                <a16:creationId xmlns:a16="http://schemas.microsoft.com/office/drawing/2014/main" id="{3C7074EF-56F2-2D21-97FB-26856627F38A}"/>
              </a:ext>
            </a:extLst>
          </p:cNvPr>
          <p:cNvSpPr txBox="1">
            <a:spLocks noChangeArrowheads="1"/>
          </p:cNvSpPr>
          <p:nvPr/>
        </p:nvSpPr>
        <p:spPr bwMode="auto">
          <a:xfrm>
            <a:off x="533400" y="2505075"/>
            <a:ext cx="838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2800" b="1">
                <a:solidFill>
                  <a:srgbClr val="0000CC"/>
                </a:solidFill>
                <a:latin typeface="Cambria Math" panose="02040503050406030204" pitchFamily="18" charset="0"/>
              </a:rPr>
              <a:t>Metallic and Polymeric Materials for Civil Engineering </a:t>
            </a:r>
            <a:endParaRPr lang="en-US" altLang="en-US" sz="2800" b="1">
              <a:solidFill>
                <a:srgbClr val="566347"/>
              </a:solidFill>
              <a:latin typeface="Cambria Math" panose="02040503050406030204" pitchFamily="18" charset="0"/>
            </a:endParaRPr>
          </a:p>
        </p:txBody>
      </p:sp>
      <p:sp>
        <p:nvSpPr>
          <p:cNvPr id="11270" name="Rectangle 2">
            <a:extLst>
              <a:ext uri="{FF2B5EF4-FFF2-40B4-BE49-F238E27FC236}">
                <a16:creationId xmlns:a16="http://schemas.microsoft.com/office/drawing/2014/main" id="{CB346C15-47C3-32EA-869C-58F1EBBD163D}"/>
              </a:ext>
            </a:extLst>
          </p:cNvPr>
          <p:cNvSpPr>
            <a:spLocks noChangeArrowheads="1"/>
          </p:cNvSpPr>
          <p:nvPr/>
        </p:nvSpPr>
        <p:spPr bwMode="auto">
          <a:xfrm>
            <a:off x="1390650" y="5164138"/>
            <a:ext cx="6667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a:t>Civil &amp; Environmental Engineering Department</a:t>
            </a:r>
          </a:p>
        </p:txBody>
      </p:sp>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a:extLst>
              <a:ext uri="{FF2B5EF4-FFF2-40B4-BE49-F238E27FC236}">
                <a16:creationId xmlns:a16="http://schemas.microsoft.com/office/drawing/2014/main" id="{AD735222-7502-564F-0E3A-4FA0084BC8BF}"/>
              </a:ext>
            </a:extLst>
          </p:cNvPr>
          <p:cNvSpPr>
            <a:spLocks noGrp="1"/>
          </p:cNvSpPr>
          <p:nvPr>
            <p:ph idx="1"/>
          </p:nvPr>
        </p:nvSpPr>
        <p:spPr>
          <a:xfrm>
            <a:off x="152400" y="685800"/>
            <a:ext cx="9677400" cy="6096000"/>
          </a:xfrm>
          <a:ln/>
        </p:spPr>
        <p:txBody>
          <a:bodyPr/>
          <a:lstStyle/>
          <a:p>
            <a:pPr algn="just">
              <a:buClr>
                <a:srgbClr val="0E100C"/>
              </a:buCl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Crystalline polymers are in fact semi-crystalline because there are always some amorphous regions, depending upon factors such as the shape of their repeat unit, their molecular weight and their thermal history. Crystallinity in polymers is more complex because of the long polymer chains. In some areas, the polymer chains align and pack together to form crystals; in other areas, the chains are disordered and cannot pack together, so </a:t>
            </a: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semi-crystalline</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polymers tend to have crystalline regions dispersed within amorphous material. The degree of crystallinity may vary from a few percentage to about 90% depending on the crystallization conditions.</a:t>
            </a:r>
          </a:p>
          <a:p>
            <a:pPr algn="just">
              <a:buClr>
                <a:srgbClr val="0E100C"/>
              </a:buClr>
            </a:pPr>
            <a:r>
              <a:rPr lang="en-GB" altLang="en-US" sz="1800">
                <a:solidFill>
                  <a:srgbClr val="1D2018"/>
                </a:solidFill>
                <a:latin typeface="Cambria" panose="02040503050406030204" pitchFamily="18" charset="0"/>
                <a:ea typeface="Cambria" panose="02040503050406030204" pitchFamily="18" charset="0"/>
                <a:cs typeface="Times New Roman" panose="02020603050405020304" pitchFamily="18" charset="0"/>
              </a:rPr>
              <a:t>E.g. of crystalline polymers include polyethylene, polyacrylonitrile,  poly (ethylene terephthalate), and polytetrafluoroethylene.</a:t>
            </a:r>
          </a:p>
        </p:txBody>
      </p:sp>
      <p:sp>
        <p:nvSpPr>
          <p:cNvPr id="21507" name="Title 2">
            <a:extLst>
              <a:ext uri="{FF2B5EF4-FFF2-40B4-BE49-F238E27FC236}">
                <a16:creationId xmlns:a16="http://schemas.microsoft.com/office/drawing/2014/main" id="{2CE714BF-ACF9-263B-AA97-B51743F18A64}"/>
              </a:ext>
            </a:extLst>
          </p:cNvPr>
          <p:cNvSpPr>
            <a:spLocks noGrp="1"/>
          </p:cNvSpPr>
          <p:nvPr>
            <p:ph type="title"/>
          </p:nvPr>
        </p:nvSpPr>
        <p:spPr>
          <a:xfrm>
            <a:off x="917575" y="122238"/>
            <a:ext cx="4038600" cy="533400"/>
          </a:xfrm>
          <a:ln/>
        </p:spPr>
        <p:txBody>
          <a:bodyPr/>
          <a:lstStyle/>
          <a:p>
            <a:r>
              <a:rPr lang="en-GB" altLang="fr-FR" sz="2800" b="0">
                <a:solidFill>
                  <a:srgbClr val="7030A0"/>
                </a:solidFill>
                <a:latin typeface="Cambria" panose="02040503050406030204" pitchFamily="18" charset="0"/>
              </a:rPr>
              <a:t> Crystallinity in polymers </a:t>
            </a:r>
          </a:p>
        </p:txBody>
      </p:sp>
      <p:graphicFrame>
        <p:nvGraphicFramePr>
          <p:cNvPr id="2" name="Table 1">
            <a:extLst>
              <a:ext uri="{FF2B5EF4-FFF2-40B4-BE49-F238E27FC236}">
                <a16:creationId xmlns:a16="http://schemas.microsoft.com/office/drawing/2014/main" id="{B81C8948-4ED8-129E-7378-C0FD86577465}"/>
              </a:ext>
            </a:extLst>
          </p:cNvPr>
          <p:cNvGraphicFramePr>
            <a:graphicFrameLocks noGrp="1"/>
          </p:cNvGraphicFramePr>
          <p:nvPr/>
        </p:nvGraphicFramePr>
        <p:xfrm>
          <a:off x="685800" y="4359275"/>
          <a:ext cx="8610600" cy="2422525"/>
        </p:xfrm>
        <a:graphic>
          <a:graphicData uri="http://schemas.openxmlformats.org/drawingml/2006/table">
            <a:tbl>
              <a:tblPr/>
              <a:tblGrid>
                <a:gridCol w="4305300">
                  <a:extLst>
                    <a:ext uri="{9D8B030D-6E8A-4147-A177-3AD203B41FA5}">
                      <a16:colId xmlns:a16="http://schemas.microsoft.com/office/drawing/2014/main" val="1106141276"/>
                    </a:ext>
                  </a:extLst>
                </a:gridCol>
                <a:gridCol w="4305300">
                  <a:extLst>
                    <a:ext uri="{9D8B030D-6E8A-4147-A177-3AD203B41FA5}">
                      <a16:colId xmlns:a16="http://schemas.microsoft.com/office/drawing/2014/main" val="386449603"/>
                    </a:ext>
                  </a:extLst>
                </a:gridCol>
              </a:tblGrid>
              <a:tr h="319968">
                <a:tc>
                  <a:txBody>
                    <a:bodyPr/>
                    <a:lstStyle/>
                    <a:p>
                      <a:pPr fontAlgn="base"/>
                      <a:r>
                        <a:rPr lang="en-US" sz="1800" dirty="0">
                          <a:solidFill>
                            <a:srgbClr val="00B0F0"/>
                          </a:solidFill>
                          <a:effectLst/>
                          <a:latin typeface="Cambria" panose="02040503050406030204" pitchFamily="18" charset="0"/>
                          <a:ea typeface="Cambria" panose="02040503050406030204" pitchFamily="18" charset="0"/>
                        </a:rPr>
                        <a:t>Amorphous Polymers</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006B8D"/>
                    </a:solidFill>
                  </a:tcPr>
                </a:tc>
                <a:tc>
                  <a:txBody>
                    <a:bodyPr/>
                    <a:lstStyle/>
                    <a:p>
                      <a:pPr fontAlgn="base"/>
                      <a:r>
                        <a:rPr lang="en-US" sz="1800" dirty="0">
                          <a:solidFill>
                            <a:srgbClr val="00B0F0"/>
                          </a:solidFill>
                          <a:effectLst/>
                          <a:latin typeface="Cambria" panose="02040503050406030204" pitchFamily="18" charset="0"/>
                          <a:ea typeface="Cambria" panose="02040503050406030204" pitchFamily="18" charset="0"/>
                        </a:rPr>
                        <a:t>Semi-crystalline Polymers</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006B8D"/>
                    </a:solidFill>
                  </a:tcPr>
                </a:tc>
                <a:extLst>
                  <a:ext uri="{0D108BD9-81ED-4DB2-BD59-A6C34878D82A}">
                    <a16:rowId xmlns:a16="http://schemas.microsoft.com/office/drawing/2014/main" val="407657914"/>
                  </a:ext>
                </a:extLst>
              </a:tr>
              <a:tr h="365595">
                <a:tc>
                  <a:txBody>
                    <a:bodyPr/>
                    <a:lstStyle/>
                    <a:p>
                      <a:pPr fontAlgn="base"/>
                      <a:r>
                        <a:rPr lang="en-US" sz="1600" dirty="0">
                          <a:solidFill>
                            <a:schemeClr val="tx2">
                              <a:lumMod val="50000"/>
                            </a:schemeClr>
                          </a:solidFill>
                          <a:effectLst/>
                          <a:latin typeface="Cambria" panose="02040503050406030204" pitchFamily="18" charset="0"/>
                          <a:ea typeface="Cambria" panose="02040503050406030204" pitchFamily="18" charset="0"/>
                        </a:rPr>
                        <a:t>Softens with increasing temperature</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2F9FC"/>
                    </a:solidFill>
                  </a:tcPr>
                </a:tc>
                <a:tc>
                  <a:txBody>
                    <a:bodyPr/>
                    <a:lstStyle/>
                    <a:p>
                      <a:pPr fontAlgn="base"/>
                      <a:r>
                        <a:rPr lang="en-US" sz="1600" dirty="0">
                          <a:solidFill>
                            <a:schemeClr val="tx2">
                              <a:lumMod val="50000"/>
                            </a:schemeClr>
                          </a:solidFill>
                          <a:effectLst/>
                          <a:latin typeface="Cambria" panose="02040503050406030204" pitchFamily="18" charset="0"/>
                          <a:ea typeface="Cambria" panose="02040503050406030204" pitchFamily="18" charset="0"/>
                        </a:rPr>
                        <a:t>Almost well-defined melting point</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2F9FC"/>
                    </a:solidFill>
                  </a:tcPr>
                </a:tc>
                <a:extLst>
                  <a:ext uri="{0D108BD9-81ED-4DB2-BD59-A6C34878D82A}">
                    <a16:rowId xmlns:a16="http://schemas.microsoft.com/office/drawing/2014/main" val="1123690972"/>
                  </a:ext>
                </a:extLst>
              </a:tr>
              <a:tr h="289494">
                <a:tc>
                  <a:txBody>
                    <a:bodyPr/>
                    <a:lstStyle/>
                    <a:p>
                      <a:pPr fontAlgn="base"/>
                      <a:r>
                        <a:rPr lang="en-US" sz="1600" dirty="0">
                          <a:solidFill>
                            <a:schemeClr val="tx2">
                              <a:lumMod val="50000"/>
                            </a:schemeClr>
                          </a:solidFill>
                          <a:effectLst/>
                          <a:latin typeface="Cambria" panose="02040503050406030204" pitchFamily="18" charset="0"/>
                          <a:ea typeface="Cambria" panose="02040503050406030204" pitchFamily="18" charset="0"/>
                        </a:rPr>
                        <a:t>Good formability</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FFFFF"/>
                    </a:solidFill>
                  </a:tcPr>
                </a:tc>
                <a:tc>
                  <a:txBody>
                    <a:bodyPr/>
                    <a:lstStyle/>
                    <a:p>
                      <a:pPr fontAlgn="base"/>
                      <a:r>
                        <a:rPr lang="en-US" sz="1600" dirty="0">
                          <a:solidFill>
                            <a:schemeClr val="tx2">
                              <a:lumMod val="50000"/>
                            </a:schemeClr>
                          </a:solidFill>
                          <a:effectLst/>
                          <a:latin typeface="Cambria" panose="02040503050406030204" pitchFamily="18" charset="0"/>
                          <a:ea typeface="Cambria" panose="02040503050406030204" pitchFamily="18" charset="0"/>
                        </a:rPr>
                        <a:t>Poor formability</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FFFFF"/>
                    </a:solidFill>
                  </a:tcPr>
                </a:tc>
                <a:extLst>
                  <a:ext uri="{0D108BD9-81ED-4DB2-BD59-A6C34878D82A}">
                    <a16:rowId xmlns:a16="http://schemas.microsoft.com/office/drawing/2014/main" val="1875046681"/>
                  </a:ext>
                </a:extLst>
              </a:tr>
              <a:tr h="289494">
                <a:tc>
                  <a:txBody>
                    <a:bodyPr/>
                    <a:lstStyle/>
                    <a:p>
                      <a:pPr fontAlgn="base"/>
                      <a:r>
                        <a:rPr lang="en-US" sz="1600">
                          <a:solidFill>
                            <a:schemeClr val="tx2">
                              <a:lumMod val="50000"/>
                            </a:schemeClr>
                          </a:solidFill>
                          <a:effectLst/>
                          <a:latin typeface="Cambria" panose="02040503050406030204" pitchFamily="18" charset="0"/>
                          <a:ea typeface="Cambria" panose="02040503050406030204" pitchFamily="18" charset="0"/>
                        </a:rPr>
                        <a:t>High transparency</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2F9FC"/>
                    </a:solidFill>
                  </a:tcPr>
                </a:tc>
                <a:tc>
                  <a:txBody>
                    <a:bodyPr/>
                    <a:lstStyle/>
                    <a:p>
                      <a:pPr fontAlgn="base"/>
                      <a:r>
                        <a:rPr lang="en-US" sz="1600" dirty="0">
                          <a:solidFill>
                            <a:schemeClr val="tx2">
                              <a:lumMod val="50000"/>
                            </a:schemeClr>
                          </a:solidFill>
                          <a:effectLst/>
                          <a:latin typeface="Cambria" panose="02040503050406030204" pitchFamily="18" charset="0"/>
                          <a:ea typeface="Cambria" panose="02040503050406030204" pitchFamily="18" charset="0"/>
                        </a:rPr>
                        <a:t>Opaque</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2F9FC"/>
                    </a:solidFill>
                  </a:tcPr>
                </a:tc>
                <a:extLst>
                  <a:ext uri="{0D108BD9-81ED-4DB2-BD59-A6C34878D82A}">
                    <a16:rowId xmlns:a16="http://schemas.microsoft.com/office/drawing/2014/main" val="377962104"/>
                  </a:ext>
                </a:extLst>
              </a:tr>
              <a:tr h="289494">
                <a:tc>
                  <a:txBody>
                    <a:bodyPr/>
                    <a:lstStyle/>
                    <a:p>
                      <a:pPr fontAlgn="base"/>
                      <a:r>
                        <a:rPr lang="en-US" sz="1600">
                          <a:solidFill>
                            <a:schemeClr val="tx2">
                              <a:lumMod val="50000"/>
                            </a:schemeClr>
                          </a:solidFill>
                          <a:effectLst/>
                          <a:latin typeface="Cambria" panose="02040503050406030204" pitchFamily="18" charset="0"/>
                          <a:ea typeface="Cambria" panose="02040503050406030204" pitchFamily="18" charset="0"/>
                        </a:rPr>
                        <a:t>Poor chemical resistance</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FFFFF"/>
                    </a:solidFill>
                  </a:tcPr>
                </a:tc>
                <a:tc>
                  <a:txBody>
                    <a:bodyPr/>
                    <a:lstStyle/>
                    <a:p>
                      <a:pPr fontAlgn="base"/>
                      <a:r>
                        <a:rPr lang="en-US" sz="1600" dirty="0">
                          <a:solidFill>
                            <a:schemeClr val="tx2">
                              <a:lumMod val="50000"/>
                            </a:schemeClr>
                          </a:solidFill>
                          <a:effectLst/>
                          <a:latin typeface="Cambria" panose="02040503050406030204" pitchFamily="18" charset="0"/>
                          <a:ea typeface="Cambria" panose="02040503050406030204" pitchFamily="18" charset="0"/>
                        </a:rPr>
                        <a:t>Good chemical resistance</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FFFFF"/>
                    </a:solidFill>
                  </a:tcPr>
                </a:tc>
                <a:extLst>
                  <a:ext uri="{0D108BD9-81ED-4DB2-BD59-A6C34878D82A}">
                    <a16:rowId xmlns:a16="http://schemas.microsoft.com/office/drawing/2014/main" val="739468057"/>
                  </a:ext>
                </a:extLst>
              </a:tr>
              <a:tr h="289494">
                <a:tc>
                  <a:txBody>
                    <a:bodyPr/>
                    <a:lstStyle/>
                    <a:p>
                      <a:pPr fontAlgn="base"/>
                      <a:r>
                        <a:rPr lang="en-US" sz="1600" dirty="0">
                          <a:solidFill>
                            <a:schemeClr val="tx2">
                              <a:lumMod val="50000"/>
                            </a:schemeClr>
                          </a:solidFill>
                          <a:effectLst/>
                          <a:latin typeface="Cambria" panose="02040503050406030204" pitchFamily="18" charset="0"/>
                          <a:ea typeface="Cambria" panose="02040503050406030204" pitchFamily="18" charset="0"/>
                        </a:rPr>
                        <a:t>Bonds well using adhesives</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2F9FC"/>
                    </a:solidFill>
                  </a:tcPr>
                </a:tc>
                <a:tc>
                  <a:txBody>
                    <a:bodyPr/>
                    <a:lstStyle/>
                    <a:p>
                      <a:pPr fontAlgn="base"/>
                      <a:r>
                        <a:rPr lang="en-GB" sz="1600" dirty="0">
                          <a:solidFill>
                            <a:schemeClr val="tx2">
                              <a:lumMod val="50000"/>
                            </a:schemeClr>
                          </a:solidFill>
                          <a:effectLst/>
                          <a:latin typeface="Cambria" panose="02040503050406030204" pitchFamily="18" charset="0"/>
                          <a:ea typeface="Cambria" panose="02040503050406030204" pitchFamily="18" charset="0"/>
                        </a:rPr>
                        <a:t>Difficult to bond with adhesives</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2F9FC"/>
                    </a:solidFill>
                  </a:tcPr>
                </a:tc>
                <a:extLst>
                  <a:ext uri="{0D108BD9-81ED-4DB2-BD59-A6C34878D82A}">
                    <a16:rowId xmlns:a16="http://schemas.microsoft.com/office/drawing/2014/main" val="4051537877"/>
                  </a:ext>
                </a:extLst>
              </a:tr>
              <a:tr h="289494">
                <a:tc>
                  <a:txBody>
                    <a:bodyPr/>
                    <a:lstStyle/>
                    <a:p>
                      <a:pPr fontAlgn="base"/>
                      <a:r>
                        <a:rPr lang="en-US" sz="1600">
                          <a:solidFill>
                            <a:schemeClr val="tx2">
                              <a:lumMod val="50000"/>
                            </a:schemeClr>
                          </a:solidFill>
                          <a:effectLst/>
                          <a:latin typeface="Cambria" panose="02040503050406030204" pitchFamily="18" charset="0"/>
                          <a:ea typeface="Cambria" panose="02040503050406030204" pitchFamily="18" charset="0"/>
                        </a:rPr>
                        <a:t>Poor fatigue resistance</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FFFFF"/>
                    </a:solidFill>
                  </a:tcPr>
                </a:tc>
                <a:tc>
                  <a:txBody>
                    <a:bodyPr/>
                    <a:lstStyle/>
                    <a:p>
                      <a:pPr fontAlgn="base"/>
                      <a:r>
                        <a:rPr lang="en-US" sz="1600" dirty="0">
                          <a:solidFill>
                            <a:schemeClr val="tx2">
                              <a:lumMod val="50000"/>
                            </a:schemeClr>
                          </a:solidFill>
                          <a:effectLst/>
                          <a:latin typeface="Cambria" panose="02040503050406030204" pitchFamily="18" charset="0"/>
                          <a:ea typeface="Cambria" panose="02040503050406030204" pitchFamily="18" charset="0"/>
                        </a:rPr>
                        <a:t>Good fatigue resistance</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FFFFF"/>
                    </a:solidFill>
                  </a:tcPr>
                </a:tc>
                <a:extLst>
                  <a:ext uri="{0D108BD9-81ED-4DB2-BD59-A6C34878D82A}">
                    <a16:rowId xmlns:a16="http://schemas.microsoft.com/office/drawing/2014/main" val="1053069620"/>
                  </a:ext>
                </a:extLst>
              </a:tr>
              <a:tr h="289494">
                <a:tc>
                  <a:txBody>
                    <a:bodyPr/>
                    <a:lstStyle/>
                    <a:p>
                      <a:pPr fontAlgn="base"/>
                      <a:r>
                        <a:rPr lang="en-US" sz="1600">
                          <a:solidFill>
                            <a:schemeClr val="tx2">
                              <a:lumMod val="50000"/>
                            </a:schemeClr>
                          </a:solidFill>
                          <a:effectLst/>
                          <a:latin typeface="Cambria" panose="02040503050406030204" pitchFamily="18" charset="0"/>
                          <a:ea typeface="Cambria" panose="02040503050406030204" pitchFamily="18" charset="0"/>
                        </a:rPr>
                        <a:t>Poor wear resistance</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2F9FC"/>
                    </a:solidFill>
                  </a:tcPr>
                </a:tc>
                <a:tc>
                  <a:txBody>
                    <a:bodyPr/>
                    <a:lstStyle/>
                    <a:p>
                      <a:pPr fontAlgn="base"/>
                      <a:r>
                        <a:rPr lang="en-US" sz="1600" dirty="0">
                          <a:solidFill>
                            <a:schemeClr val="tx2">
                              <a:lumMod val="50000"/>
                            </a:schemeClr>
                          </a:solidFill>
                          <a:effectLst/>
                          <a:latin typeface="Cambria" panose="02040503050406030204" pitchFamily="18" charset="0"/>
                          <a:ea typeface="Cambria" panose="02040503050406030204" pitchFamily="18" charset="0"/>
                        </a:rPr>
                        <a:t>Good wear resistance</a:t>
                      </a:r>
                    </a:p>
                  </a:txBody>
                  <a:tcPr marL="22860" marR="22860" marT="22850" marB="22850" anchor="ctr">
                    <a:lnL w="7620" cap="flat" cmpd="sng" algn="ctr">
                      <a:solidFill>
                        <a:schemeClr val="bg1"/>
                      </a:solidFill>
                      <a:prstDash val="solid"/>
                      <a:round/>
                      <a:headEnd type="none" w="med" len="med"/>
                      <a:tailEnd type="none" w="med" len="med"/>
                    </a:lnL>
                    <a:lnR w="7620" cap="flat" cmpd="sng" algn="ctr">
                      <a:solidFill>
                        <a:schemeClr val="bg1"/>
                      </a:solidFill>
                      <a:prstDash val="solid"/>
                      <a:round/>
                      <a:headEnd type="none" w="med" len="med"/>
                      <a:tailEnd type="none" w="med" len="med"/>
                    </a:lnR>
                    <a:lnT w="7620" cap="flat" cmpd="sng" algn="ctr">
                      <a:solidFill>
                        <a:schemeClr val="bg1"/>
                      </a:solidFill>
                      <a:prstDash val="solid"/>
                      <a:round/>
                      <a:headEnd type="none" w="med" len="med"/>
                      <a:tailEnd type="none" w="med" len="med"/>
                    </a:lnT>
                    <a:lnB w="7620" cap="flat" cmpd="sng" algn="ctr">
                      <a:solidFill>
                        <a:schemeClr val="bg1"/>
                      </a:solidFill>
                      <a:prstDash val="solid"/>
                      <a:round/>
                      <a:headEnd type="none" w="med" len="med"/>
                      <a:tailEnd type="none" w="med" len="med"/>
                    </a:lnB>
                    <a:solidFill>
                      <a:srgbClr val="F2F9FC"/>
                    </a:solidFill>
                  </a:tcPr>
                </a:tc>
                <a:extLst>
                  <a:ext uri="{0D108BD9-81ED-4DB2-BD59-A6C34878D82A}">
                    <a16:rowId xmlns:a16="http://schemas.microsoft.com/office/drawing/2014/main" val="1382050019"/>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2">
            <a:extLst>
              <a:ext uri="{FF2B5EF4-FFF2-40B4-BE49-F238E27FC236}">
                <a16:creationId xmlns:a16="http://schemas.microsoft.com/office/drawing/2014/main" id="{5916F9E2-2DC3-9619-02AC-EC634184A0D4}"/>
              </a:ext>
            </a:extLst>
          </p:cNvPr>
          <p:cNvSpPr>
            <a:spLocks noGrp="1"/>
          </p:cNvSpPr>
          <p:nvPr>
            <p:ph type="title"/>
          </p:nvPr>
        </p:nvSpPr>
        <p:spPr>
          <a:xfrm>
            <a:off x="762000" y="228600"/>
            <a:ext cx="5029200" cy="509588"/>
          </a:xfrm>
          <a:ln/>
        </p:spPr>
        <p:txBody>
          <a:bodyPr/>
          <a:lstStyle/>
          <a:p>
            <a:r>
              <a:rPr lang="en-GB" altLang="fr-FR" sz="2800" b="0">
                <a:solidFill>
                  <a:srgbClr val="7030A0"/>
                </a:solidFill>
                <a:latin typeface="Cambria" panose="02040503050406030204" pitchFamily="18" charset="0"/>
              </a:rPr>
              <a:t>Fibres, Plastics and Elastomers</a:t>
            </a:r>
            <a:endParaRPr lang="en-US" altLang="en-US" sz="2800"/>
          </a:p>
        </p:txBody>
      </p:sp>
      <p:sp>
        <p:nvSpPr>
          <p:cNvPr id="5" name="Content Placeholder 1">
            <a:extLst>
              <a:ext uri="{FF2B5EF4-FFF2-40B4-BE49-F238E27FC236}">
                <a16:creationId xmlns:a16="http://schemas.microsoft.com/office/drawing/2014/main" id="{D6D591FE-A773-7344-C3CC-849B2DBEDA0A}"/>
              </a:ext>
            </a:extLst>
          </p:cNvPr>
          <p:cNvSpPr>
            <a:spLocks noGrp="1"/>
          </p:cNvSpPr>
          <p:nvPr>
            <p:ph idx="1"/>
          </p:nvPr>
        </p:nvSpPr>
        <p:spPr>
          <a:xfrm>
            <a:off x="76200" y="609600"/>
            <a:ext cx="9677400" cy="6172200"/>
          </a:xfrm>
        </p:spPr>
        <p:txBody>
          <a:bodyPr/>
          <a:lstStyle/>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In primary valence bonding, atoms are tied together to form molecules using their valence electrons. This generally leads to strong bonds.</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Secondary bonds (Van der Waals, Hydrogen, and Dipole bonds), do not involve valence electrons and are relatively weak. Molecules must come together as closely as possible for secondary bonds to have maximum effect.</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Fibres are linear polymers with close alignment of molecules, high symmetry and high intermolecular forces. They have high modulus and tensile strength and, moderate extensibilities (usually &lt; 20%). </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Elastomers have irregular structure, weak intermolecular attractive forces, a few cross-links and have very flexible polymer chains. Have high extensibility (up to 1000%) and  recover rapidly on the removal of the imposed stress, have low initial modulus, but stiffen when stretched. </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Plastics are between the structural extremes of fibres and elastomers. The demarcation between fibres and plastics may sometimes be blurred. PP and PA can be used as fibres or as plastics by the proper choice of processing.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a:extLst>
              <a:ext uri="{FF2B5EF4-FFF2-40B4-BE49-F238E27FC236}">
                <a16:creationId xmlns:a16="http://schemas.microsoft.com/office/drawing/2014/main" id="{AB0E9CF3-CB23-89CB-F41B-BA52B802C21A}"/>
              </a:ext>
            </a:extLst>
          </p:cNvPr>
          <p:cNvSpPr>
            <a:spLocks noGrp="1"/>
          </p:cNvSpPr>
          <p:nvPr>
            <p:ph idx="1"/>
          </p:nvPr>
        </p:nvSpPr>
        <p:spPr>
          <a:xfrm>
            <a:off x="76200" y="762000"/>
            <a:ext cx="9677400" cy="6019800"/>
          </a:xfrm>
          <a:ln/>
        </p:spPr>
        <p:txBody>
          <a:bodyPr/>
          <a:lstStyle/>
          <a:p>
            <a:pPr algn="just">
              <a:lnSpc>
                <a:spcPct val="115000"/>
              </a:lnSpc>
              <a:buClr>
                <a:srgbClr val="0E100C"/>
              </a:buClr>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There are four types of polymerisation reactions; (i) Addition or chain growth polymerisation, (ii) Coordination polymerisation, (iii) Condensation or step growth polymerisation and (iv) Copolymerization.</a:t>
            </a:r>
          </a:p>
          <a:p>
            <a:pPr algn="just">
              <a:lnSpc>
                <a:spcPct val="115000"/>
              </a:lnSpc>
              <a:buClr>
                <a:srgbClr val="0E100C"/>
              </a:buClr>
              <a:buFont typeface="Wingdings" panose="05000000000000000000" pitchFamily="2" charset="2"/>
              <a:buChar cha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Addition Polymerisation;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it is simply the addition of monomer molecules (same or different) of unsaturated compounds to each other without loss of any atoms from the original monomer molecules. It is a chain reaction consisting of 3 stages, namely; Initiation, Propagation and Termination. </a:t>
            </a:r>
          </a:p>
          <a:p>
            <a:pPr algn="just">
              <a:lnSpc>
                <a:spcPct val="115000"/>
              </a:lnSpc>
              <a:buClr>
                <a:srgbClr val="0E100C"/>
              </a:buClr>
              <a:buFont typeface="Wingdings" panose="05000000000000000000" pitchFamily="2" charset="2"/>
              <a:buChar cha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Initiation stage;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an initiator molecule reacts to generate an "active species“ (a cation, or an anion, or a free radical) which then initiates the polymerization by adding to the monomer's carbon=carbon double bond. </a:t>
            </a:r>
          </a:p>
          <a:p>
            <a:pPr algn="just">
              <a:lnSpc>
                <a:spcPct val="115000"/>
              </a:lnSpc>
              <a:buClr>
                <a:srgbClr val="0E100C"/>
              </a:buClr>
              <a:buFont typeface="Wingdings" panose="05000000000000000000" pitchFamily="2" charset="2"/>
              <a:buChar cha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Propagation stage;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initial monomer with newly generated "active species"  becomes the first repeat unit in the incipient polymer chain and  adds to another monomer. This procedure is repeated over and over.</a:t>
            </a:r>
          </a:p>
          <a:p>
            <a:pPr algn="just">
              <a:lnSpc>
                <a:spcPct val="115000"/>
              </a:lnSpc>
              <a:buClr>
                <a:srgbClr val="0E100C"/>
              </a:buClr>
              <a:buFont typeface="Wingdings" panose="05000000000000000000" pitchFamily="2" charset="2"/>
              <a:buChar cha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Termination stage;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growing chain terminates through reaction with, another growing chain or with another species or by decomposition.</a:t>
            </a:r>
          </a:p>
          <a:p>
            <a:pPr algn="just">
              <a:lnSpc>
                <a:spcPct val="115000"/>
              </a:lnSpc>
              <a:buClr>
                <a:srgbClr val="0E100C"/>
              </a:buClr>
              <a:buFont typeface="Wingdings" panose="05000000000000000000" pitchFamily="2" charset="2"/>
              <a:buChar char="§"/>
            </a:pPr>
            <a:endParaRPr altLang="en-US">
              <a:ea typeface="Cambria" panose="02040503050406030204" pitchFamily="18" charset="0"/>
              <a:cs typeface="Times New Roman" panose="02020603050405020304" pitchFamily="18" charset="0"/>
            </a:endParaRPr>
          </a:p>
        </p:txBody>
      </p:sp>
      <p:sp>
        <p:nvSpPr>
          <p:cNvPr id="23555" name="Title 2">
            <a:extLst>
              <a:ext uri="{FF2B5EF4-FFF2-40B4-BE49-F238E27FC236}">
                <a16:creationId xmlns:a16="http://schemas.microsoft.com/office/drawing/2014/main" id="{5481E8B8-70F1-8EA7-8691-887C6B285435}"/>
              </a:ext>
            </a:extLst>
          </p:cNvPr>
          <p:cNvSpPr>
            <a:spLocks noGrp="1"/>
          </p:cNvSpPr>
          <p:nvPr>
            <p:ph type="title"/>
          </p:nvPr>
        </p:nvSpPr>
        <p:spPr>
          <a:xfrm>
            <a:off x="838200" y="228600"/>
            <a:ext cx="5105400" cy="457200"/>
          </a:xfrm>
          <a:ln/>
        </p:spPr>
        <p:txBody>
          <a:bodyPr/>
          <a:lstStyle/>
          <a:p>
            <a:r>
              <a:rPr lang="en-GB" altLang="fr-FR" sz="2800" b="0">
                <a:solidFill>
                  <a:srgbClr val="7030A0"/>
                </a:solidFill>
                <a:latin typeface="Cambria" panose="02040503050406030204" pitchFamily="18" charset="0"/>
              </a:rPr>
              <a:t>Polymerization mechanisms (I)</a:t>
            </a:r>
            <a:endParaRPr lang="en-US"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17D38F27-CB14-6321-62A1-1B3DC90B56EC}"/>
              </a:ext>
            </a:extLst>
          </p:cNvPr>
          <p:cNvSpPr>
            <a:spLocks noGrp="1"/>
          </p:cNvSpPr>
          <p:nvPr>
            <p:ph type="ctrTitle"/>
          </p:nvPr>
        </p:nvSpPr>
        <p:spPr>
          <a:xfrm>
            <a:off x="685800" y="304800"/>
            <a:ext cx="8991600" cy="533400"/>
          </a:xfrm>
        </p:spPr>
        <p:txBody>
          <a:bodyPr/>
          <a:lstStyle/>
          <a:p>
            <a:r>
              <a:rPr lang="en-GB" altLang="en-US" sz="2800" b="0">
                <a:solidFill>
                  <a:srgbClr val="7030A0"/>
                </a:solidFill>
                <a:latin typeface="Cambria" panose="02040503050406030204" pitchFamily="18" charset="0"/>
              </a:rPr>
              <a:t>Polymerization mechanisms (II)</a:t>
            </a:r>
            <a:endParaRPr altLang="en-US" sz="2800"/>
          </a:p>
        </p:txBody>
      </p:sp>
      <p:sp>
        <p:nvSpPr>
          <p:cNvPr id="4" name="Content Placeholder 1">
            <a:extLst>
              <a:ext uri="{FF2B5EF4-FFF2-40B4-BE49-F238E27FC236}">
                <a16:creationId xmlns:a16="http://schemas.microsoft.com/office/drawing/2014/main" id="{E0783639-20C4-B8C0-314D-9CCEC0AFF953}"/>
              </a:ext>
            </a:extLst>
          </p:cNvPr>
          <p:cNvSpPr txBox="1">
            <a:spLocks/>
          </p:cNvSpPr>
          <p:nvPr/>
        </p:nvSpPr>
        <p:spPr>
          <a:xfrm>
            <a:off x="304800" y="838200"/>
            <a:ext cx="9601200" cy="59436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spcBef>
                <a:spcPts val="0"/>
              </a:spcBef>
              <a:spcAft>
                <a:spcPts val="0"/>
              </a:spcAft>
              <a:defRPr/>
            </a:pP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Coordination polymerization;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is a subclass of addition polymerization. The "active species" is a coordination complex, which initiates the addition polymerization involving carbon=carbon double bond. The most important catalyst for coordination polymerization is the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Ziegler-Natta catalyst</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which combine transition metals with organometallic compounds.</a:t>
            </a:r>
          </a:p>
          <a:p>
            <a:pPr algn="just">
              <a:spcBef>
                <a:spcPts val="0"/>
              </a:spcBef>
              <a:spcAft>
                <a:spcPts val="0"/>
              </a:spcAft>
              <a:defRPr/>
            </a:pPr>
            <a:r>
              <a:rPr lang="en-GB" sz="2200" b="1" i="1" dirty="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Condensation Polymerisation or Step-growth; </a:t>
            </a:r>
            <a:r>
              <a:rPr lang="en-GB" sz="2200" dirty="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involves a repetitive condensation reaction (2 molecules join with loss of small molecules such as water, alcohol, etc.) and the sequence of condensation goes on. Monomers with only one reactive group terminate a growing chain, and thus give end products with a lower molecular weight. Linear polymers are created using monomers with two reactive end groups and monomers with more than two end groups give three dimensional polymers which are cross linked. </a:t>
            </a:r>
          </a:p>
          <a:p>
            <a:pPr algn="just">
              <a:spcBef>
                <a:spcPts val="0"/>
              </a:spcBef>
              <a:spcAft>
                <a:spcPts val="0"/>
              </a:spcAft>
              <a:defRPr/>
            </a:pPr>
            <a:r>
              <a:rPr lang="en-GB" sz="2200" b="1" i="1" dirty="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Copolymerization; </a:t>
            </a:r>
            <a:r>
              <a:rPr lang="en-GB" sz="2200" dirty="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is a reaction in which a mixture of more than one monomer species is made to polymerize and form a copolymer. The copolymer can be made not only by chain growth polymerisation but by step growth polymerisation too. </a:t>
            </a:r>
            <a:endPar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27C7B3A2-8B65-2195-EDAA-073D974666AB}"/>
              </a:ext>
            </a:extLst>
          </p:cNvPr>
          <p:cNvSpPr>
            <a:spLocks noGrp="1"/>
          </p:cNvSpPr>
          <p:nvPr>
            <p:ph type="ctrTitle"/>
          </p:nvPr>
        </p:nvSpPr>
        <p:spPr>
          <a:xfrm>
            <a:off x="762000" y="304800"/>
            <a:ext cx="6553200" cy="533400"/>
          </a:xfrm>
        </p:spPr>
        <p:txBody>
          <a:bodyPr/>
          <a:lstStyle/>
          <a:p>
            <a:r>
              <a:rPr lang="en-GB" altLang="fr-FR" sz="2800" b="0">
                <a:solidFill>
                  <a:srgbClr val="7030A0"/>
                </a:solidFill>
                <a:latin typeface="Cambria" panose="02040503050406030204" pitchFamily="18" charset="0"/>
              </a:rPr>
              <a:t>Thermomechanical behaviour of polymers</a:t>
            </a:r>
            <a:endParaRPr altLang="en-US" sz="2800"/>
          </a:p>
        </p:txBody>
      </p:sp>
      <p:sp>
        <p:nvSpPr>
          <p:cNvPr id="25603" name="Content Placeholder 1">
            <a:extLst>
              <a:ext uri="{FF2B5EF4-FFF2-40B4-BE49-F238E27FC236}">
                <a16:creationId xmlns:a16="http://schemas.microsoft.com/office/drawing/2014/main" id="{8CB3D713-AF8A-6443-6D95-1BE18A905E17}"/>
              </a:ext>
            </a:extLst>
          </p:cNvPr>
          <p:cNvSpPr txBox="1">
            <a:spLocks/>
          </p:cNvSpPr>
          <p:nvPr/>
        </p:nvSpPr>
        <p:spPr bwMode="auto">
          <a:xfrm>
            <a:off x="228600" y="838200"/>
            <a:ext cx="94488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19100" indent="-382588">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lgn="just">
              <a:lnSpc>
                <a:spcPct val="115000"/>
              </a:lnSpc>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Polymers have a range of mechanical behaviour which are highly temp.-dependent, the variation near room temperature is important. </a:t>
            </a:r>
          </a:p>
          <a:p>
            <a:pPr algn="just">
              <a:lnSpc>
                <a:spcPct val="115000"/>
              </a:lnSpc>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mechanical behaviour vary  from brittle-elastic at low temperatures, through plastic to viscoelastic or leathery, to rubbery and finally to viscous at higher temperatures (relatively small variation  -</a:t>
            </a:r>
            <a:r>
              <a:rPr lang="en-GB" altLang="en-US" sz="2000">
                <a:solidFill>
                  <a:srgbClr val="1D2018"/>
                </a:solidFill>
                <a:latin typeface="Cambria" panose="02040503050406030204" pitchFamily="18" charset="0"/>
                <a:ea typeface="Cambria" panose="02040503050406030204" pitchFamily="18" charset="0"/>
              </a:rPr>
              <a:t>20</a:t>
            </a: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°C to +200°C)</a:t>
            </a:r>
          </a:p>
          <a:p>
            <a:pPr algn="just">
              <a:lnSpc>
                <a:spcPct val="115000"/>
              </a:lnSpc>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Glass transition temperature (</a:t>
            </a:r>
            <a:r>
              <a:rPr lang="en-GB" altLang="en-US" sz="2200">
                <a:solidFill>
                  <a:srgbClr val="1D2018"/>
                </a:solidFill>
                <a:latin typeface="Cambria" panose="02040503050406030204" pitchFamily="18" charset="0"/>
              </a:rPr>
              <a:t>Tg);It’s the temperature at which an amorphous polymer material turns into a rubbery form when heated.</a:t>
            </a:r>
          </a:p>
          <a:p>
            <a:pPr algn="just">
              <a:lnSpc>
                <a:spcPct val="115000"/>
              </a:lnSpc>
            </a:pPr>
            <a:r>
              <a:rPr lang="en-GB" altLang="en-US" sz="2200">
                <a:solidFill>
                  <a:srgbClr val="1D2018"/>
                </a:solidFill>
                <a:latin typeface="Cambria" panose="02040503050406030204" pitchFamily="18" charset="0"/>
              </a:rPr>
              <a:t>At Tg, the main backbone chain mobility changes. At lower temperatures there is still molecular motion but the main backbone chain is frozen in place. </a:t>
            </a:r>
          </a:p>
          <a:p>
            <a:pPr algn="just">
              <a:lnSpc>
                <a:spcPct val="115000"/>
              </a:lnSpc>
            </a:pPr>
            <a:r>
              <a:rPr lang="en-GB" altLang="en-US" sz="1800">
                <a:solidFill>
                  <a:srgbClr val="1D2018"/>
                </a:solidFill>
                <a:latin typeface="Cambria" panose="02040503050406030204" pitchFamily="18" charset="0"/>
              </a:rPr>
              <a:t>Tg for a given plastic can be changed by </a:t>
            </a:r>
          </a:p>
          <a:p>
            <a:pPr algn="just">
              <a:spcBef>
                <a:spcPct val="0"/>
              </a:spcBef>
              <a:buFont typeface="Wingdings 2" panose="05020102010507070707" pitchFamily="18" charset="2"/>
              <a:buNone/>
            </a:pPr>
            <a:r>
              <a:rPr lang="en-GB" altLang="en-US" sz="1800">
                <a:solidFill>
                  <a:srgbClr val="1D2018"/>
                </a:solidFill>
                <a:latin typeface="Cambria" panose="02040503050406030204" pitchFamily="18" charset="0"/>
              </a:rPr>
              <a:t>        incorporation of a plasticizer. Pure crystalline</a:t>
            </a:r>
          </a:p>
          <a:p>
            <a:pPr algn="just">
              <a:spcBef>
                <a:spcPct val="0"/>
              </a:spcBef>
              <a:buFont typeface="Wingdings 2" panose="05020102010507070707" pitchFamily="18" charset="2"/>
              <a:buNone/>
            </a:pPr>
            <a:r>
              <a:rPr lang="en-GB" altLang="en-US" sz="1800">
                <a:solidFill>
                  <a:srgbClr val="1D2018"/>
                </a:solidFill>
                <a:latin typeface="Cambria" panose="02040503050406030204" pitchFamily="18" charset="0"/>
              </a:rPr>
              <a:t>        polymers do not have a glass transition temperature.</a:t>
            </a:r>
          </a:p>
          <a:p>
            <a:pPr algn="just">
              <a:spcBef>
                <a:spcPct val="0"/>
              </a:spcBef>
              <a:buFont typeface="Wingdings 2" panose="05020102010507070707" pitchFamily="18" charset="2"/>
              <a:buNone/>
            </a:pPr>
            <a:r>
              <a:rPr lang="en-GB" altLang="en-US" sz="1800">
                <a:solidFill>
                  <a:srgbClr val="1D2018"/>
                </a:solidFill>
                <a:latin typeface="Cambria" panose="02040503050406030204" pitchFamily="18" charset="0"/>
              </a:rPr>
              <a:t>        Pure amorphous polymers do not have a melting </a:t>
            </a:r>
          </a:p>
          <a:p>
            <a:pPr algn="just">
              <a:spcBef>
                <a:spcPct val="0"/>
              </a:spcBef>
              <a:buFont typeface="Wingdings 2" panose="05020102010507070707" pitchFamily="18" charset="2"/>
              <a:buNone/>
            </a:pPr>
            <a:r>
              <a:rPr lang="en-GB" altLang="en-US" sz="1800">
                <a:solidFill>
                  <a:srgbClr val="1D2018"/>
                </a:solidFill>
                <a:latin typeface="Cambria" panose="02040503050406030204" pitchFamily="18" charset="0"/>
              </a:rPr>
              <a:t>        temperature. Most polymers have both a glass </a:t>
            </a:r>
          </a:p>
          <a:p>
            <a:pPr algn="just">
              <a:spcBef>
                <a:spcPct val="0"/>
              </a:spcBef>
              <a:buFont typeface="Wingdings 2" panose="05020102010507070707" pitchFamily="18" charset="2"/>
              <a:buNone/>
            </a:pPr>
            <a:r>
              <a:rPr lang="en-GB" altLang="en-US" sz="1800">
                <a:solidFill>
                  <a:srgbClr val="1D2018"/>
                </a:solidFill>
                <a:latin typeface="Cambria" panose="02040503050406030204" pitchFamily="18" charset="0"/>
              </a:rPr>
              <a:t>        transition temperature and a melting temperature. </a:t>
            </a:r>
          </a:p>
          <a:p>
            <a:pPr algn="just">
              <a:spcBef>
                <a:spcPct val="0"/>
              </a:spcBef>
              <a:buFont typeface="Wingdings 2" panose="05020102010507070707" pitchFamily="18" charset="2"/>
              <a:buNone/>
            </a:pPr>
            <a:r>
              <a:rPr lang="en-GB" altLang="en-US" sz="1800">
                <a:solidFill>
                  <a:srgbClr val="1D2018"/>
                </a:solidFill>
                <a:latin typeface="Cambria" panose="02040503050406030204" pitchFamily="18" charset="0"/>
              </a:rPr>
              <a:t>.</a:t>
            </a:r>
          </a:p>
          <a:p>
            <a:pPr algn="just">
              <a:spcBef>
                <a:spcPct val="0"/>
              </a:spcBef>
              <a:buFont typeface="Wingdings 2" panose="05020102010507070707" pitchFamily="18" charset="2"/>
              <a:buNone/>
            </a:pPr>
            <a:endParaRPr lang="en-GB" altLang="en-US" sz="1800">
              <a:solidFill>
                <a:srgbClr val="1D2018"/>
              </a:solidFill>
              <a:latin typeface="Cambria" panose="02040503050406030204" pitchFamily="18" charset="0"/>
            </a:endParaRPr>
          </a:p>
        </p:txBody>
      </p:sp>
      <p:pic>
        <p:nvPicPr>
          <p:cNvPr id="25604" name="Picture 1">
            <a:extLst>
              <a:ext uri="{FF2B5EF4-FFF2-40B4-BE49-F238E27FC236}">
                <a16:creationId xmlns:a16="http://schemas.microsoft.com/office/drawing/2014/main" id="{657E0CBF-768A-055B-8302-C0D685E9133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648200"/>
            <a:ext cx="3565525"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5F22D2-73E0-D559-5060-E27BB01F8E65}"/>
              </a:ext>
            </a:extLst>
          </p:cNvPr>
          <p:cNvSpPr>
            <a:spLocks noGrp="1"/>
          </p:cNvSpPr>
          <p:nvPr>
            <p:ph idx="1"/>
          </p:nvPr>
        </p:nvSpPr>
        <p:spPr>
          <a:xfrm>
            <a:off x="228600" y="762000"/>
            <a:ext cx="9525000" cy="6019800"/>
          </a:xfrm>
        </p:spPr>
        <p:txBody>
          <a:bodyPr/>
          <a:lstStyle/>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Molecules are virtually frozen in position below Tg begin to experience rotational and translational motions above Tg. </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Knowledge of Tg allows an immediate assessment of the general nature of the polymer at room temperature. A polymer with a very low Tg is "rubbery" and ductile at room temperatures, whereas a polymer with a very high Tg is "glassy" or "rigid" and brittle at room temperatures. </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Higher molecular weight (Mw) tends to increase Tg. </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Presence of bulky side groups increase chain stiffness and increase Tg. </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Polar side atoms or groups of atoms stiffen chain and increase Tg. </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Double=chain bonds or aromatic chain groups stiffen the molecular backbone and increase Tg.</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 small amount of branching will tend to lower Tg; on the other hand a high density of branches reduces chain mobility and elevates Tg. </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As crystallinity increases Tg also increases.</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As cross linking increases Tg also increases.</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Addition of plasticizer decreases Tg.</a:t>
            </a:r>
          </a:p>
          <a:p>
            <a:pPr>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a:p>
        </p:txBody>
      </p:sp>
      <p:sp>
        <p:nvSpPr>
          <p:cNvPr id="26627" name="Title 2">
            <a:extLst>
              <a:ext uri="{FF2B5EF4-FFF2-40B4-BE49-F238E27FC236}">
                <a16:creationId xmlns:a16="http://schemas.microsoft.com/office/drawing/2014/main" id="{171504B5-0ACB-52D8-4E72-B563ED687671}"/>
              </a:ext>
            </a:extLst>
          </p:cNvPr>
          <p:cNvSpPr>
            <a:spLocks noGrp="1"/>
          </p:cNvSpPr>
          <p:nvPr>
            <p:ph type="title"/>
          </p:nvPr>
        </p:nvSpPr>
        <p:spPr>
          <a:xfrm>
            <a:off x="1209675" y="152400"/>
            <a:ext cx="3667125" cy="457200"/>
          </a:xfrm>
          <a:ln/>
        </p:spPr>
        <p:txBody>
          <a:bodyPr/>
          <a:lstStyle/>
          <a:p>
            <a:r>
              <a:rPr lang="en-GB" altLang="fr-FR" sz="2800" b="0">
                <a:solidFill>
                  <a:srgbClr val="7030A0"/>
                </a:solidFill>
                <a:latin typeface="Cambria" panose="02040503050406030204" pitchFamily="18" charset="0"/>
              </a:rPr>
              <a:t>Factors influencing Tg</a:t>
            </a:r>
            <a:endParaRPr lang="en-US"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a:extLst>
              <a:ext uri="{FF2B5EF4-FFF2-40B4-BE49-F238E27FC236}">
                <a16:creationId xmlns:a16="http://schemas.microsoft.com/office/drawing/2014/main" id="{52824C5A-FA81-DE7F-9485-5CBD2FD60DE9}"/>
              </a:ext>
            </a:extLst>
          </p:cNvPr>
          <p:cNvSpPr>
            <a:spLocks noGrp="1"/>
          </p:cNvSpPr>
          <p:nvPr>
            <p:ph idx="1"/>
          </p:nvPr>
        </p:nvSpPr>
        <p:spPr>
          <a:xfrm>
            <a:off x="76200" y="838200"/>
            <a:ext cx="9753600" cy="5867400"/>
          </a:xfrm>
        </p:spPr>
        <p:txBody>
          <a:bodyPr/>
          <a:lstStyle/>
          <a:p>
            <a:pPr marL="342900" indent="-342900" algn="just">
              <a:lnSpc>
                <a:spcPct val="115000"/>
              </a:lnSpc>
              <a:spcBef>
                <a:spcPct val="0"/>
              </a:spcBef>
              <a:buClrTx/>
              <a:buSzTx/>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Mechanical properties; denoted by stress-strain curve, depend on temperature, time and frequency of loading.</a:t>
            </a:r>
          </a:p>
          <a:p>
            <a:pPr marL="342900" indent="-342900" algn="just">
              <a:lnSpc>
                <a:spcPct val="115000"/>
              </a:lnSpc>
              <a:spcBef>
                <a:spcPct val="0"/>
              </a:spcBef>
              <a:buClrTx/>
              <a:buSzTx/>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Tensile strength (TS) often increases with Mw.</a:t>
            </a:r>
          </a:p>
          <a:p>
            <a:pPr marL="342900" indent="-342900" algn="just">
              <a:lnSpc>
                <a:spcPct val="115000"/>
              </a:lnSpc>
              <a:spcBef>
                <a:spcPct val="0"/>
              </a:spcBef>
              <a:buClrTx/>
              <a:buSzTx/>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TS and E often increase with % crystallinity.</a:t>
            </a:r>
          </a:p>
          <a:p>
            <a:pPr marL="0" indent="0" algn="just">
              <a:lnSpc>
                <a:spcPct val="115000"/>
              </a:lnSpc>
              <a:spcBef>
                <a:spcPct val="0"/>
              </a:spcBef>
              <a:buClrTx/>
              <a:buSzTx/>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brittle response (aligned, cross-linked, networked)</a:t>
            </a:r>
          </a:p>
          <a:p>
            <a:pPr marL="0" indent="0" algn="just">
              <a:lnSpc>
                <a:spcPct val="115000"/>
              </a:lnSpc>
              <a:spcBef>
                <a:spcPct val="0"/>
              </a:spcBef>
              <a:buClrTx/>
              <a:buSzTx/>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plastic response (semi-crystalline case) </a:t>
            </a:r>
          </a:p>
          <a:p>
            <a:pPr marL="342900" indent="-342900" algn="just">
              <a:lnSpc>
                <a:spcPct val="115000"/>
              </a:lnSpc>
              <a:spcBef>
                <a:spcPct val="0"/>
              </a:spcBef>
              <a:buClrTx/>
              <a:buSzTx/>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For plastics , yield strength is defined by the </a:t>
            </a:r>
          </a:p>
          <a:p>
            <a:pPr marL="0" indent="0" algn="just">
              <a:lnSpc>
                <a:spcPct val="115000"/>
              </a:lnSpc>
              <a:spcBef>
                <a:spcPct val="0"/>
              </a:spcBef>
              <a:buClrTx/>
              <a:buSzTx/>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maximum on curve just after the elastic region.</a:t>
            </a:r>
          </a:p>
          <a:p>
            <a:pPr marL="0" indent="0" algn="just">
              <a:lnSpc>
                <a:spcPct val="115000"/>
              </a:lnSpc>
              <a:spcBef>
                <a:spcPct val="0"/>
              </a:spcBef>
              <a:buClrTx/>
              <a:buSzTx/>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Plastic deformation is defined by the interaction between crystalline and</a:t>
            </a:r>
          </a:p>
          <a:p>
            <a:pPr marL="0" indent="0" algn="just">
              <a:lnSpc>
                <a:spcPct val="115000"/>
              </a:lnSpc>
              <a:spcBef>
                <a:spcPct val="0"/>
              </a:spcBef>
              <a:buClrTx/>
              <a:buSzTx/>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amorphous regions and is partially reversible.</a:t>
            </a:r>
          </a:p>
          <a:p>
            <a:pPr marL="342900" indent="-342900" algn="just">
              <a:lnSpc>
                <a:spcPct val="115000"/>
              </a:lnSpc>
              <a:spcBef>
                <a:spcPct val="0"/>
              </a:spcBef>
              <a:buClrTx/>
              <a:buSzTx/>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Tensile strength - defined at the fracture point  and can be &lt; yield strength.</a:t>
            </a:r>
          </a:p>
          <a:p>
            <a:pPr marL="342900" indent="-342900" algn="just">
              <a:lnSpc>
                <a:spcPct val="115000"/>
              </a:lnSpc>
              <a:spcBef>
                <a:spcPct val="0"/>
              </a:spcBef>
              <a:buClrTx/>
              <a:buSzTx/>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Mechanical properties of polymers change acutely with temp., from glass-like brittle behaviour at low temp. to a rubber-like behaviour at high temp.</a:t>
            </a:r>
          </a:p>
          <a:p>
            <a:pPr marL="342900" indent="-342900" algn="just">
              <a:lnSpc>
                <a:spcPct val="115000"/>
              </a:lnSpc>
              <a:spcBef>
                <a:spcPct val="0"/>
              </a:spcBef>
              <a:buClrTx/>
              <a:buSzTx/>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Stress decreases with time due to molecular relaxation processes.</a:t>
            </a:r>
          </a:p>
          <a:p>
            <a:pPr marL="0" indent="0" algn="just">
              <a:lnSpc>
                <a:spcPct val="115000"/>
              </a:lnSpc>
              <a:spcBef>
                <a:spcPct val="0"/>
              </a:spcBef>
              <a:buClrTx/>
              <a:buSzTx/>
              <a:buFont typeface="Wingdings 2" pitchFamily="18" charset="2"/>
              <a:buNone/>
              <a:defRPr/>
            </a:pPr>
            <a:r>
              <a:rPr lang="en-GB" altLang="en-US" sz="16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Many polymers susceptible to time-dependent deformation under constant load – viscoelastic creep.</a:t>
            </a:r>
          </a:p>
          <a:p>
            <a:pPr marL="342900" indent="-342900" algn="just">
              <a:lnSpc>
                <a:spcPct val="115000"/>
              </a:lnSpc>
              <a:spcBef>
                <a:spcPct val="0"/>
              </a:spcBef>
              <a:buClrTx/>
              <a:buSzTx/>
              <a:defRPr/>
            </a:pPr>
            <a:endPar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endParaRPr>
          </a:p>
          <a:p>
            <a:pPr marL="342900" indent="-342900" algn="just">
              <a:lnSpc>
                <a:spcPct val="115000"/>
              </a:lnSpc>
              <a:spcBef>
                <a:spcPct val="0"/>
              </a:spcBef>
              <a:buClrTx/>
              <a:buSzTx/>
              <a:defRPr/>
            </a:pPr>
            <a:endPar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endParaRPr>
          </a:p>
          <a:p>
            <a:pPr marL="342900" indent="-342900" algn="just">
              <a:lnSpc>
                <a:spcPct val="115000"/>
              </a:lnSpc>
              <a:spcBef>
                <a:spcPct val="0"/>
              </a:spcBef>
              <a:buClrTx/>
              <a:buSzTx/>
              <a:defRPr/>
            </a:pPr>
            <a:endPar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7651" name="Title 2">
            <a:extLst>
              <a:ext uri="{FF2B5EF4-FFF2-40B4-BE49-F238E27FC236}">
                <a16:creationId xmlns:a16="http://schemas.microsoft.com/office/drawing/2014/main" id="{D9477AD6-8373-69EA-C047-B031BD99D77E}"/>
              </a:ext>
            </a:extLst>
          </p:cNvPr>
          <p:cNvSpPr>
            <a:spLocks noGrp="1"/>
          </p:cNvSpPr>
          <p:nvPr>
            <p:ph type="title"/>
          </p:nvPr>
        </p:nvSpPr>
        <p:spPr>
          <a:xfrm>
            <a:off x="838200" y="271463"/>
            <a:ext cx="5410200" cy="533400"/>
          </a:xfrm>
          <a:ln/>
        </p:spPr>
        <p:txBody>
          <a:bodyPr/>
          <a:lstStyle/>
          <a:p>
            <a:r>
              <a:rPr lang="en-GB" altLang="fr-FR" sz="2800" b="0">
                <a:solidFill>
                  <a:srgbClr val="7030A0"/>
                </a:solidFill>
                <a:latin typeface="Cambria" panose="02040503050406030204" pitchFamily="18" charset="0"/>
              </a:rPr>
              <a:t>Mechanical properties of polymers</a:t>
            </a:r>
            <a:endParaRPr lang="en-US" altLang="en-US" sz="2800"/>
          </a:p>
        </p:txBody>
      </p:sp>
      <p:pic>
        <p:nvPicPr>
          <p:cNvPr id="27652" name="Picture 3" descr="Fig 15_1">
            <a:extLst>
              <a:ext uri="{FF2B5EF4-FFF2-40B4-BE49-F238E27FC236}">
                <a16:creationId xmlns:a16="http://schemas.microsoft.com/office/drawing/2014/main" id="{BE7528AF-8FB8-0861-2512-7C0558BAF2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1371600"/>
            <a:ext cx="28956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1A2767-F005-B355-00E7-5F74831F2DD8}"/>
              </a:ext>
            </a:extLst>
          </p:cNvPr>
          <p:cNvSpPr>
            <a:spLocks noGrp="1"/>
          </p:cNvSpPr>
          <p:nvPr>
            <p:ph idx="1"/>
          </p:nvPr>
        </p:nvSpPr>
        <p:spPr>
          <a:xfrm>
            <a:off x="152400" y="914400"/>
            <a:ext cx="9601200" cy="5791200"/>
          </a:xfrm>
        </p:spPr>
        <p:txBody>
          <a:bodyPr/>
          <a:lstStyle/>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Temperature and strain rate (time)</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Chain entanglement, strong intermolecular bonding (van der Waals, cross-links) increase strength</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Drawing, analogue of work hardening in metals, corresponds to the neck extension. Is used in production of fibres and films. Molecular chains become highly oriented ⇒ properties of drawn material are anisotropic (perpendicular to the chain alignment direction strength is reduced)</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Heat treatment - changes in crystallite size and order</a:t>
            </a:r>
          </a:p>
          <a:p>
            <a:pPr marL="36512" indent="0" algn="just">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undrawn material</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Increasing annealing temperature leads to;</a:t>
            </a:r>
          </a:p>
          <a:p>
            <a:pPr algn="just">
              <a:buFont typeface="Wingdings" panose="05000000000000000000" pitchFamily="2" charset="2"/>
              <a:buChar char="ü"/>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increase in elastic modulus</a:t>
            </a:r>
          </a:p>
          <a:p>
            <a:pPr algn="just">
              <a:buFont typeface="Wingdings" panose="05000000000000000000" pitchFamily="2" charset="2"/>
              <a:buChar char="ü"/>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increase in yield/tensile strength</a:t>
            </a:r>
          </a:p>
          <a:p>
            <a:pPr algn="just">
              <a:buFont typeface="Wingdings" panose="05000000000000000000" pitchFamily="2" charset="2"/>
              <a:buChar char="ü"/>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decrease in ductility</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Note that these changes are opposite to those of metals</a:t>
            </a:r>
          </a:p>
          <a:p>
            <a:pPr marL="36512" indent="0" algn="just">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drawn material</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opposite changes (due to recrystallization and loss of</a:t>
            </a:r>
          </a:p>
          <a:p>
            <a:pPr marL="36512" indent="0" algn="just">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chain orientation).</a:t>
            </a:r>
            <a:endParaRPr/>
          </a:p>
        </p:txBody>
      </p:sp>
      <p:sp>
        <p:nvSpPr>
          <p:cNvPr id="28675" name="Title 2">
            <a:extLst>
              <a:ext uri="{FF2B5EF4-FFF2-40B4-BE49-F238E27FC236}">
                <a16:creationId xmlns:a16="http://schemas.microsoft.com/office/drawing/2014/main" id="{D21459C8-2B04-541A-9607-3304718DC2DB}"/>
              </a:ext>
            </a:extLst>
          </p:cNvPr>
          <p:cNvSpPr>
            <a:spLocks noGrp="1"/>
          </p:cNvSpPr>
          <p:nvPr>
            <p:ph type="title"/>
          </p:nvPr>
        </p:nvSpPr>
        <p:spPr>
          <a:xfrm>
            <a:off x="609600" y="304800"/>
            <a:ext cx="7086600" cy="457200"/>
          </a:xfrm>
          <a:ln/>
        </p:spPr>
        <p:txBody>
          <a:bodyPr/>
          <a:lstStyle/>
          <a:p>
            <a:r>
              <a:rPr lang="en-GB" altLang="fr-FR" sz="2800" b="0">
                <a:solidFill>
                  <a:srgbClr val="7030A0"/>
                </a:solidFill>
                <a:latin typeface="Cambria" panose="02040503050406030204" pitchFamily="18" charset="0"/>
              </a:rPr>
              <a:t>Factors that Influence Mechanical Properties</a:t>
            </a:r>
            <a:endParaRPr lang="en-US"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B0A3E2-1A6E-2B11-26FF-C030F92208F0}"/>
              </a:ext>
            </a:extLst>
          </p:cNvPr>
          <p:cNvSpPr>
            <a:spLocks noGrp="1"/>
          </p:cNvSpPr>
          <p:nvPr>
            <p:ph idx="1"/>
          </p:nvPr>
        </p:nvSpPr>
        <p:spPr>
          <a:xfrm>
            <a:off x="152400" y="722313"/>
            <a:ext cx="9677400" cy="6059487"/>
          </a:xfrm>
        </p:spPr>
        <p:txBody>
          <a:bodyPr/>
          <a:lstStyle/>
          <a:p>
            <a:pPr algn="just">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Oxidative degradation -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an autocatalytic process of attack on the hydrogen atoms, to form hydroperoxides. Appropriate stabilizers need to be used.</a:t>
            </a:r>
          </a:p>
          <a:p>
            <a:pPr algn="just">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Radiation degradation -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UV wavelengths selectively excite electrons in the polymer chain. This increases the vibrational and rotational energy of the covalent bonds, leading to degradation by bond cleavage. Degradations include yellowing, chalking, surface embrittlement, loss of tensile or impact strength, and cracking. Pigments such as carbon black are commonly added to absorb ultraviolet radiation and then re-emit it as thermal energy. </a:t>
            </a:r>
          </a:p>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Microbiological degradation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Low Mw hydrocarbons (low density PE) can be degraded by microbes. </a:t>
            </a:r>
          </a:p>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Chemical attack -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Organic liquids, such as cleaning fluids, detergents, petrol and lubricants may seriously reduce the mechanical properties of plastics. It’s most serious when a material is exposed to aggressive fluids when it is under stress. Chemical interactions may involve a decrease in Mw by chain breakage; this may cause a reduction in mechanical properties such as tensile strength, stiffness and fracture toughness. Absorbed moisture can act as a plasticizer, reducing Tg and the strength of the polymer. </a:t>
            </a:r>
          </a:p>
          <a:p>
            <a:pPr algn="just">
              <a:defRPr/>
            </a:pPr>
            <a:endParaRPr/>
          </a:p>
        </p:txBody>
      </p:sp>
      <p:sp>
        <p:nvSpPr>
          <p:cNvPr id="29699" name="Title 2">
            <a:extLst>
              <a:ext uri="{FF2B5EF4-FFF2-40B4-BE49-F238E27FC236}">
                <a16:creationId xmlns:a16="http://schemas.microsoft.com/office/drawing/2014/main" id="{7F99BFBD-C79D-FA1B-A503-65143B62097B}"/>
              </a:ext>
            </a:extLst>
          </p:cNvPr>
          <p:cNvSpPr>
            <a:spLocks noGrp="1"/>
          </p:cNvSpPr>
          <p:nvPr>
            <p:ph type="title"/>
          </p:nvPr>
        </p:nvSpPr>
        <p:spPr>
          <a:xfrm>
            <a:off x="762000" y="228600"/>
            <a:ext cx="3733800" cy="457200"/>
          </a:xfrm>
          <a:ln/>
        </p:spPr>
        <p:txBody>
          <a:bodyPr/>
          <a:lstStyle/>
          <a:p>
            <a:r>
              <a:rPr lang="en-GB" altLang="fr-FR" sz="2800" b="0">
                <a:solidFill>
                  <a:srgbClr val="7030A0"/>
                </a:solidFill>
                <a:latin typeface="Cambria" panose="02040503050406030204" pitchFamily="18" charset="0"/>
              </a:rPr>
              <a:t>Polymer degradation </a:t>
            </a:r>
            <a:endParaRPr lang="en-US"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a:extLst>
              <a:ext uri="{FF2B5EF4-FFF2-40B4-BE49-F238E27FC236}">
                <a16:creationId xmlns:a16="http://schemas.microsoft.com/office/drawing/2014/main" id="{32864933-4A4B-35EB-78A7-86DF35DF4992}"/>
              </a:ext>
            </a:extLst>
          </p:cNvPr>
          <p:cNvSpPr>
            <a:spLocks noGrp="1"/>
          </p:cNvSpPr>
          <p:nvPr>
            <p:ph idx="1"/>
          </p:nvPr>
        </p:nvSpPr>
        <p:spPr>
          <a:xfrm>
            <a:off x="76200" y="838200"/>
            <a:ext cx="9677400" cy="5867400"/>
          </a:xfrm>
        </p:spPr>
        <p:txBody>
          <a:bodyPr/>
          <a:lstStyle/>
          <a:p>
            <a:pPr marL="342900" indent="-342900">
              <a:lnSpc>
                <a:spcPct val="115000"/>
              </a:lnSpc>
              <a:spcBef>
                <a:spcPct val="0"/>
              </a:spcBef>
              <a:buClrTx/>
              <a:buSzTx/>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Polymer Additives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Improve mechanical prop, processability, durability ,etc.</a:t>
            </a:r>
          </a:p>
          <a:p>
            <a:pPr marL="342900" indent="-342900" algn="just">
              <a:lnSpc>
                <a:spcPct val="115000"/>
              </a:lnSpc>
              <a:spcBef>
                <a:spcPct val="0"/>
              </a:spcBef>
              <a:buClrTx/>
              <a:buSzTx/>
              <a:defRP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Fillers</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Added to improve tensile strength &amp; abrasion resistance, toughness &amp; decrease cost. E.g. carbon black, silica gel, wood flour, glass, limestone, talc, etc (size 10nm)</a:t>
            </a:r>
          </a:p>
          <a:p>
            <a:pPr marL="342900" indent="-342900" algn="just">
              <a:lnSpc>
                <a:spcPct val="115000"/>
              </a:lnSpc>
              <a:spcBef>
                <a:spcPct val="0"/>
              </a:spcBef>
              <a:buClrTx/>
              <a:buSzTx/>
              <a:defRP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Plasticizers</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(liquids, low vapour pressure, low Mw)</a:t>
            </a:r>
          </a:p>
          <a:p>
            <a:pPr marL="0" indent="0" algn="just">
              <a:lnSpc>
                <a:spcPct val="115000"/>
              </a:lnSpc>
              <a:spcBef>
                <a:spcPct val="0"/>
              </a:spcBef>
              <a:buClrTx/>
              <a:buSzTx/>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Added to reduce the glass transition temperature Tg</a:t>
            </a:r>
          </a:p>
          <a:p>
            <a:pPr marL="0" indent="0" algn="just">
              <a:lnSpc>
                <a:spcPct val="115000"/>
              </a:lnSpc>
              <a:spcBef>
                <a:spcPct val="0"/>
              </a:spcBef>
              <a:buClrTx/>
              <a:buSzTx/>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commonly added to PVC - otherwise it is brittle</a:t>
            </a:r>
          </a:p>
          <a:p>
            <a:pPr marL="342900" indent="-342900" algn="just">
              <a:lnSpc>
                <a:spcPct val="115000"/>
              </a:lnSpc>
              <a:spcBef>
                <a:spcPct val="0"/>
              </a:spcBef>
              <a:buClrTx/>
              <a:buSzTx/>
              <a:defRP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Stabilizers</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(counteract deterioration, increase mechanical integrity)</a:t>
            </a:r>
          </a:p>
          <a:p>
            <a:pPr marL="0" indent="0" algn="just">
              <a:lnSpc>
                <a:spcPct val="115000"/>
              </a:lnSpc>
              <a:spcBef>
                <a:spcPct val="0"/>
              </a:spcBef>
              <a:buClrTx/>
              <a:buSzTx/>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Antioxidants (consume O</a:t>
            </a:r>
            <a:r>
              <a:rPr lang="en-GB" altLang="en-US" sz="1050">
                <a:solidFill>
                  <a:srgbClr val="1D2018"/>
                </a:solidFill>
                <a:latin typeface="Cambria" panose="02040503050406030204" pitchFamily="18" charset="0"/>
                <a:ea typeface="Cambria" panose="02040503050406030204" pitchFamily="18" charset="0"/>
                <a:cs typeface="Times New Roman" panose="02020603050405020304" pitchFamily="18" charset="0"/>
              </a:rPr>
              <a:t>2</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before it reaches polymer or block reaction)</a:t>
            </a:r>
          </a:p>
          <a:p>
            <a:pPr marL="0" indent="0" algn="just">
              <a:lnSpc>
                <a:spcPct val="115000"/>
              </a:lnSpc>
              <a:spcBef>
                <a:spcPct val="0"/>
              </a:spcBef>
              <a:buClrTx/>
              <a:buSzTx/>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UV protectants (thin adsorbent layer: sunscreen; material that react with</a:t>
            </a:r>
          </a:p>
          <a:p>
            <a:pPr marL="0" indent="0" algn="just">
              <a:lnSpc>
                <a:spcPct val="115000"/>
              </a:lnSpc>
              <a:spcBef>
                <a:spcPct val="0"/>
              </a:spcBef>
              <a:buClrTx/>
              <a:buSzTx/>
              <a:buFont typeface="Wingdings 2" pitchFamily="18" charset="2"/>
              <a:buNone/>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bonds broken by UV)</a:t>
            </a:r>
          </a:p>
          <a:p>
            <a:pPr marL="342900" indent="-342900" algn="just">
              <a:lnSpc>
                <a:spcPct val="115000"/>
              </a:lnSpc>
              <a:spcBef>
                <a:spcPct val="0"/>
              </a:spcBef>
              <a:buClrTx/>
              <a:buSzTx/>
              <a:defRP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Flame Retardants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reduce the inherent flame risk of polymer substrates by lowering the rate of flame spread under fire conditions. </a:t>
            </a:r>
          </a:p>
          <a:p>
            <a:pPr marL="342900" indent="-342900" algn="just">
              <a:lnSpc>
                <a:spcPct val="115000"/>
              </a:lnSpc>
              <a:spcBef>
                <a:spcPct val="0"/>
              </a:spcBef>
              <a:buClrTx/>
              <a:buSzTx/>
              <a:defRP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Lubricants</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Added to allow easier processing. </a:t>
            </a:r>
          </a:p>
          <a:p>
            <a:pPr marL="342900" indent="-342900" algn="just">
              <a:lnSpc>
                <a:spcPct val="115000"/>
              </a:lnSpc>
              <a:spcBef>
                <a:spcPct val="0"/>
              </a:spcBef>
              <a:buClrTx/>
              <a:buSzTx/>
              <a:defRPr/>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Colorants</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Dyes (dissolved in polymer) or pigments (separate phase)</a:t>
            </a:r>
          </a:p>
          <a:p>
            <a:pPr marL="342900" indent="-342900" algn="just">
              <a:lnSpc>
                <a:spcPct val="115000"/>
              </a:lnSpc>
              <a:spcBef>
                <a:spcPct val="0"/>
              </a:spcBef>
              <a:buClrTx/>
              <a:buSzTx/>
              <a:defRPr/>
            </a:pPr>
            <a:endPar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30723" name="Title 2">
            <a:extLst>
              <a:ext uri="{FF2B5EF4-FFF2-40B4-BE49-F238E27FC236}">
                <a16:creationId xmlns:a16="http://schemas.microsoft.com/office/drawing/2014/main" id="{F22CD98C-DE52-E3D6-5E6B-6E50072AEA74}"/>
              </a:ext>
            </a:extLst>
          </p:cNvPr>
          <p:cNvSpPr>
            <a:spLocks noGrp="1"/>
          </p:cNvSpPr>
          <p:nvPr>
            <p:ph type="title"/>
          </p:nvPr>
        </p:nvSpPr>
        <p:spPr>
          <a:xfrm>
            <a:off x="1219200" y="381000"/>
            <a:ext cx="5867400" cy="381000"/>
          </a:xfrm>
          <a:ln/>
        </p:spPr>
        <p:txBody>
          <a:bodyPr/>
          <a:lstStyle/>
          <a:p>
            <a:r>
              <a:rPr lang="en-GB" altLang="fr-FR" sz="2800" b="0">
                <a:solidFill>
                  <a:srgbClr val="7030A0"/>
                </a:solidFill>
                <a:latin typeface="Cambria" panose="02040503050406030204" pitchFamily="18" charset="0"/>
              </a:rPr>
              <a:t>Improvement of Polymer Properties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9A8A9F-8E12-F8B7-8267-854EEF0215A3}"/>
              </a:ext>
            </a:extLst>
          </p:cNvPr>
          <p:cNvSpPr>
            <a:spLocks noGrp="1"/>
          </p:cNvSpPr>
          <p:nvPr>
            <p:ph idx="1"/>
          </p:nvPr>
        </p:nvSpPr>
        <p:spPr>
          <a:xfrm>
            <a:off x="381000" y="685800"/>
            <a:ext cx="9332913" cy="6019800"/>
          </a:xfrm>
        </p:spPr>
        <p:txBody>
          <a:bodyPr/>
          <a:lstStyle/>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Applications of Polymers in Building &amp; Civil Infrastructure</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Salient features of Polymers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Classification of Polymers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Polymer configurations – Linear, Branched or Cross-linked</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Homopolymer or Copolymer</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Chain Isomerism in polymers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Thermoplastics &amp; Thermosets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Crystallinity in polymers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Fibres, Plastics and Elastomers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Polymerization mechanisms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Thermomechanical behaviour of polymers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Factors influencing Tg</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Mechanical properties of polymers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Factors that Influence Mechanical Properties</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Polymer degradation</a:t>
            </a:r>
          </a:p>
          <a:p>
            <a:pPr>
              <a:spcAft>
                <a:spcPts val="0"/>
              </a:spcAft>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Improvement of Polymer Properties</a:t>
            </a:r>
          </a:p>
        </p:txBody>
      </p:sp>
      <p:sp>
        <p:nvSpPr>
          <p:cNvPr id="13315" name="Title 2">
            <a:extLst>
              <a:ext uri="{FF2B5EF4-FFF2-40B4-BE49-F238E27FC236}">
                <a16:creationId xmlns:a16="http://schemas.microsoft.com/office/drawing/2014/main" id="{4D50126A-48D6-9AC6-5092-D903C1B1FF2E}"/>
              </a:ext>
            </a:extLst>
          </p:cNvPr>
          <p:cNvSpPr>
            <a:spLocks noGrp="1"/>
          </p:cNvSpPr>
          <p:nvPr>
            <p:ph type="title"/>
          </p:nvPr>
        </p:nvSpPr>
        <p:spPr>
          <a:xfrm>
            <a:off x="1209675" y="152400"/>
            <a:ext cx="1685925" cy="457200"/>
          </a:xfrm>
          <a:ln/>
        </p:spPr>
        <p:txBody>
          <a:bodyPr/>
          <a:lstStyle/>
          <a:p>
            <a:r>
              <a:rPr lang="en-GB" altLang="en-US" sz="2800" b="0">
                <a:solidFill>
                  <a:srgbClr val="7030A0"/>
                </a:solidFill>
                <a:latin typeface="Cambria" panose="02040503050406030204" pitchFamily="18" charset="0"/>
              </a:rPr>
              <a:t>Content</a:t>
            </a:r>
            <a:endParaRPr lang="en-US" altLang="en-US" sz="2800" b="0">
              <a:solidFill>
                <a:srgbClr val="7030A0"/>
              </a:solidFill>
              <a:latin typeface="Cambria" panose="020405030504060302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012B14D1-F294-80BF-E632-D15766728252}"/>
              </a:ext>
            </a:extLst>
          </p:cNvPr>
          <p:cNvSpPr>
            <a:spLocks noGrp="1"/>
          </p:cNvSpPr>
          <p:nvPr>
            <p:ph type="title"/>
          </p:nvPr>
        </p:nvSpPr>
        <p:spPr>
          <a:xfrm>
            <a:off x="1371600" y="2819400"/>
            <a:ext cx="7181850" cy="1095375"/>
          </a:xfrm>
        </p:spPr>
        <p:txBody>
          <a:bodyPr/>
          <a:lstStyle/>
          <a:p>
            <a:r>
              <a:rPr lang="en-GB" altLang="en-US" sz="6600"/>
              <a:t>THANK YOU</a:t>
            </a:r>
            <a:endParaRPr altLang="en-US" sz="6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0F814A-260A-7688-5459-52557880AB0B}"/>
              </a:ext>
            </a:extLst>
          </p:cNvPr>
          <p:cNvSpPr>
            <a:spLocks noGrp="1"/>
          </p:cNvSpPr>
          <p:nvPr>
            <p:ph idx="1"/>
          </p:nvPr>
        </p:nvSpPr>
        <p:spPr>
          <a:xfrm>
            <a:off x="152400" y="762000"/>
            <a:ext cx="9601200" cy="5943600"/>
          </a:xfrm>
        </p:spPr>
        <p:txBody>
          <a:bodyPr/>
          <a:lstStyle/>
          <a:p>
            <a:pPr algn="just">
              <a:defRPr/>
            </a:pPr>
            <a:r>
              <a:rPr lang="en-GB" sz="2200">
                <a:solidFill>
                  <a:schemeClr val="tx2">
                    <a:lumMod val="50000"/>
                  </a:schemeClr>
                </a:solidFill>
                <a:latin typeface="Cambria" panose="02040503050406030204" pitchFamily="18" charset="0"/>
                <a:ea typeface="Cambria" panose="02040503050406030204" pitchFamily="18" charset="0"/>
              </a:rPr>
              <a:t>Polymers have become essential as an engineering construction material; </a:t>
            </a:r>
          </a:p>
          <a:p>
            <a:pPr algn="just">
              <a:defRPr/>
            </a:pPr>
            <a:r>
              <a:rPr lang="en-GB" sz="2200" b="1" i="1">
                <a:solidFill>
                  <a:schemeClr val="tx2">
                    <a:lumMod val="50000"/>
                  </a:schemeClr>
                </a:solidFill>
                <a:latin typeface="Cambria" panose="02040503050406030204" pitchFamily="18" charset="0"/>
                <a:ea typeface="Cambria" panose="02040503050406030204" pitchFamily="18" charset="0"/>
              </a:rPr>
              <a:t>Geosynthetics</a:t>
            </a:r>
            <a:r>
              <a:rPr lang="en-GB" sz="2200">
                <a:solidFill>
                  <a:schemeClr val="tx2">
                    <a:lumMod val="50000"/>
                  </a:schemeClr>
                </a:solidFill>
                <a:latin typeface="Cambria" panose="02040503050406030204" pitchFamily="18" charset="0"/>
                <a:ea typeface="Cambria" panose="02040503050406030204" pitchFamily="18" charset="0"/>
              </a:rPr>
              <a:t>; geotextiles, geomembranes, geopipes, geofoams, geogrids, geocells, geonets, geocomposites and geosynthetic clay liners. Common geosynthetic polymers are PE, PP, PVC, PET, PA, PS and CSPE. </a:t>
            </a:r>
          </a:p>
          <a:p>
            <a:pPr algn="just">
              <a:defRPr/>
            </a:pPr>
            <a:r>
              <a:rPr lang="en-GB" sz="2200" b="1" i="1">
                <a:solidFill>
                  <a:schemeClr val="tx2">
                    <a:lumMod val="50000"/>
                  </a:schemeClr>
                </a:solidFill>
                <a:latin typeface="Cambria" panose="02040503050406030204" pitchFamily="18" charset="0"/>
                <a:ea typeface="Cambria" panose="02040503050406030204" pitchFamily="18" charset="0"/>
              </a:rPr>
              <a:t>Bridge bearings; </a:t>
            </a:r>
            <a:r>
              <a:rPr lang="en-GB" sz="2200">
                <a:solidFill>
                  <a:schemeClr val="tx2">
                    <a:lumMod val="50000"/>
                  </a:schemeClr>
                </a:solidFill>
                <a:latin typeface="Cambria" panose="02040503050406030204" pitchFamily="18" charset="0"/>
                <a:ea typeface="Cambria" panose="02040503050406030204" pitchFamily="18" charset="0"/>
              </a:rPr>
              <a:t>Neoprene pads deflects in shear to accommodate expansion, contraction, and end rotation of the bridge structure.</a:t>
            </a:r>
          </a:p>
          <a:p>
            <a:pPr algn="just">
              <a:defRPr/>
            </a:pPr>
            <a:r>
              <a:rPr lang="en-GB" sz="2200" b="1" i="1">
                <a:solidFill>
                  <a:schemeClr val="tx2">
                    <a:lumMod val="50000"/>
                  </a:schemeClr>
                </a:solidFill>
                <a:latin typeface="Cambria" panose="02040503050406030204" pitchFamily="18" charset="0"/>
                <a:ea typeface="Cambria" panose="02040503050406030204" pitchFamily="18" charset="0"/>
              </a:rPr>
              <a:t>Piping and Conduit</a:t>
            </a:r>
            <a:r>
              <a:rPr lang="en-GB" sz="2200">
                <a:solidFill>
                  <a:schemeClr val="tx2">
                    <a:lumMod val="50000"/>
                  </a:schemeClr>
                </a:solidFill>
                <a:latin typeface="Cambria" panose="02040503050406030204" pitchFamily="18" charset="0"/>
                <a:ea typeface="Cambria" panose="02040503050406030204" pitchFamily="18" charset="0"/>
              </a:rPr>
              <a:t>; large diameter pipes for sewage, drainage and potable water, cabling, rainwater collection, etc</a:t>
            </a:r>
          </a:p>
          <a:p>
            <a:pPr algn="just">
              <a:defRPr/>
            </a:pPr>
            <a:r>
              <a:rPr lang="en-GB" sz="2200" b="1" i="1">
                <a:solidFill>
                  <a:schemeClr val="tx2">
                    <a:lumMod val="50000"/>
                  </a:schemeClr>
                </a:solidFill>
                <a:latin typeface="Cambria" panose="02040503050406030204" pitchFamily="18" charset="0"/>
                <a:ea typeface="Cambria" panose="02040503050406030204" pitchFamily="18" charset="0"/>
              </a:rPr>
              <a:t>Coatings; </a:t>
            </a:r>
            <a:r>
              <a:rPr lang="en-GB" sz="2200">
                <a:solidFill>
                  <a:schemeClr val="tx2">
                    <a:lumMod val="50000"/>
                  </a:schemeClr>
                </a:solidFill>
                <a:latin typeface="Cambria" panose="02040503050406030204" pitchFamily="18" charset="0"/>
                <a:ea typeface="Cambria" panose="02040503050406030204" pitchFamily="18" charset="0"/>
              </a:rPr>
              <a:t>protect surfaces prevent the corrosion of metals, floorings.</a:t>
            </a:r>
          </a:p>
          <a:p>
            <a:pPr algn="just">
              <a:defRPr/>
            </a:pPr>
            <a:r>
              <a:rPr lang="en-GB" sz="2200" b="1" i="1">
                <a:solidFill>
                  <a:schemeClr val="tx2">
                    <a:lumMod val="50000"/>
                  </a:schemeClr>
                </a:solidFill>
                <a:latin typeface="Cambria" panose="02040503050406030204" pitchFamily="18" charset="0"/>
                <a:ea typeface="Cambria" panose="02040503050406030204" pitchFamily="18" charset="0"/>
              </a:rPr>
              <a:t>Adhesives and sealants; </a:t>
            </a:r>
            <a:r>
              <a:rPr lang="en-GB" sz="2200">
                <a:solidFill>
                  <a:schemeClr val="tx2">
                    <a:lumMod val="50000"/>
                  </a:schemeClr>
                </a:solidFill>
                <a:latin typeface="Cambria" panose="02040503050406030204" pitchFamily="18" charset="0"/>
                <a:ea typeface="Cambria" panose="02040503050406030204" pitchFamily="18" charset="0"/>
              </a:rPr>
              <a:t>the basis of all engineering adhesives &amp; sealants.</a:t>
            </a:r>
          </a:p>
          <a:p>
            <a:pPr algn="just">
              <a:defRPr/>
            </a:pPr>
            <a:r>
              <a:rPr lang="en-GB" sz="2200" b="1" i="1">
                <a:solidFill>
                  <a:schemeClr val="tx2">
                    <a:lumMod val="50000"/>
                  </a:schemeClr>
                </a:solidFill>
                <a:latin typeface="Cambria" panose="02040503050406030204" pitchFamily="18" charset="0"/>
                <a:ea typeface="Cambria" panose="02040503050406030204" pitchFamily="18" charset="0"/>
              </a:rPr>
              <a:t>Concrete-polymer hybrids; </a:t>
            </a:r>
            <a:r>
              <a:rPr lang="en-GB" sz="2200">
                <a:solidFill>
                  <a:schemeClr val="tx2">
                    <a:lumMod val="50000"/>
                  </a:schemeClr>
                </a:solidFill>
                <a:latin typeface="Cambria" panose="02040503050406030204" pitchFamily="18" charset="0"/>
                <a:ea typeface="Cambria" panose="02040503050406030204" pitchFamily="18" charset="0"/>
              </a:rPr>
              <a:t>Polymer-impregnated and polymer concrete.</a:t>
            </a:r>
          </a:p>
          <a:p>
            <a:pPr algn="just">
              <a:defRPr/>
            </a:pPr>
            <a:r>
              <a:rPr lang="en-GB" sz="2200" b="1" i="1">
                <a:solidFill>
                  <a:schemeClr val="tx2">
                    <a:lumMod val="50000"/>
                  </a:schemeClr>
                </a:solidFill>
                <a:latin typeface="Cambria" panose="02040503050406030204" pitchFamily="18" charset="0"/>
                <a:ea typeface="Cambria" panose="02040503050406030204" pitchFamily="18" charset="0"/>
              </a:rPr>
              <a:t>Seals and Gaskets; </a:t>
            </a:r>
            <a:r>
              <a:rPr lang="en-GB" sz="2200">
                <a:solidFill>
                  <a:schemeClr val="tx2">
                    <a:lumMod val="50000"/>
                  </a:schemeClr>
                </a:solidFill>
                <a:latin typeface="Cambria" panose="02040503050406030204" pitchFamily="18" charset="0"/>
                <a:ea typeface="Cambria" panose="02040503050406030204" pitchFamily="18" charset="0"/>
              </a:rPr>
              <a:t>aperture seals, gaskets and expansion joints.</a:t>
            </a:r>
          </a:p>
          <a:p>
            <a:pPr algn="just">
              <a:defRPr/>
            </a:pPr>
            <a:r>
              <a:rPr lang="en-GB" sz="2200" b="1" i="1">
                <a:solidFill>
                  <a:schemeClr val="tx2">
                    <a:lumMod val="50000"/>
                  </a:schemeClr>
                </a:solidFill>
                <a:latin typeface="Cambria" panose="02040503050406030204" pitchFamily="18" charset="0"/>
                <a:ea typeface="Cambria" panose="02040503050406030204" pitchFamily="18" charset="0"/>
              </a:rPr>
              <a:t>Cladding and profiles; </a:t>
            </a:r>
            <a:r>
              <a:rPr lang="en-GB" sz="2200">
                <a:solidFill>
                  <a:schemeClr val="tx2">
                    <a:lumMod val="50000"/>
                  </a:schemeClr>
                </a:solidFill>
                <a:latin typeface="Cambria" panose="02040503050406030204" pitchFamily="18" charset="0"/>
                <a:ea typeface="Cambria" panose="02040503050406030204" pitchFamily="18" charset="0"/>
              </a:rPr>
              <a:t>for windows, doors, coving, and skirting. </a:t>
            </a:r>
          </a:p>
          <a:p>
            <a:pPr algn="just">
              <a:defRPr/>
            </a:pPr>
            <a:r>
              <a:rPr lang="en-GB" sz="2200" b="1" i="1">
                <a:solidFill>
                  <a:schemeClr val="tx2">
                    <a:lumMod val="50000"/>
                  </a:schemeClr>
                </a:solidFill>
                <a:latin typeface="Cambria" panose="02040503050406030204" pitchFamily="18" charset="0"/>
                <a:ea typeface="Cambria" panose="02040503050406030204" pitchFamily="18" charset="0"/>
              </a:rPr>
              <a:t>Insulation; </a:t>
            </a:r>
            <a:r>
              <a:rPr lang="en-GB" sz="2200">
                <a:solidFill>
                  <a:schemeClr val="tx2">
                    <a:lumMod val="50000"/>
                  </a:schemeClr>
                </a:solidFill>
                <a:latin typeface="Cambria" panose="02040503050406030204" pitchFamily="18" charset="0"/>
                <a:ea typeface="Cambria" panose="02040503050406030204" pitchFamily="18" charset="0"/>
              </a:rPr>
              <a:t>panels or sandwiched into construction of walls and roofs.  </a:t>
            </a:r>
          </a:p>
          <a:p>
            <a:pPr algn="just">
              <a:defRPr/>
            </a:pPr>
            <a:r>
              <a:rPr lang="en-GB" sz="2200" b="1" i="1">
                <a:solidFill>
                  <a:schemeClr val="tx2">
                    <a:lumMod val="50000"/>
                  </a:schemeClr>
                </a:solidFill>
                <a:latin typeface="Cambria" panose="02040503050406030204" pitchFamily="18" charset="0"/>
                <a:ea typeface="Cambria" panose="02040503050406030204" pitchFamily="18" charset="0"/>
              </a:rPr>
              <a:t>Polymer composites; </a:t>
            </a:r>
            <a:r>
              <a:rPr lang="en-GB" sz="2200">
                <a:solidFill>
                  <a:schemeClr val="tx2">
                    <a:lumMod val="50000"/>
                  </a:schemeClr>
                </a:solidFill>
                <a:latin typeface="Cambria" panose="02040503050406030204" pitchFamily="18" charset="0"/>
                <a:ea typeface="Cambria" panose="02040503050406030204" pitchFamily="18" charset="0"/>
              </a:rPr>
              <a:t>Fibre-reinforced concrete &amp; Fibre reinforced polymer 	 </a:t>
            </a:r>
          </a:p>
        </p:txBody>
      </p:sp>
      <p:sp>
        <p:nvSpPr>
          <p:cNvPr id="14339" name="Title 2">
            <a:extLst>
              <a:ext uri="{FF2B5EF4-FFF2-40B4-BE49-F238E27FC236}">
                <a16:creationId xmlns:a16="http://schemas.microsoft.com/office/drawing/2014/main" id="{E54196F4-5D78-04CF-4B10-D6FD9BE7D75D}"/>
              </a:ext>
            </a:extLst>
          </p:cNvPr>
          <p:cNvSpPr>
            <a:spLocks noGrp="1"/>
          </p:cNvSpPr>
          <p:nvPr>
            <p:ph type="title"/>
          </p:nvPr>
        </p:nvSpPr>
        <p:spPr>
          <a:xfrm>
            <a:off x="457200" y="152400"/>
            <a:ext cx="8991600" cy="457200"/>
          </a:xfrm>
          <a:ln/>
        </p:spPr>
        <p:txBody>
          <a:bodyPr/>
          <a:lstStyle/>
          <a:p>
            <a:r>
              <a:rPr lang="en-GB" altLang="en-US" sz="2800" b="0">
                <a:solidFill>
                  <a:srgbClr val="7030A0"/>
                </a:solidFill>
                <a:latin typeface="Cambria" panose="02040503050406030204" pitchFamily="18" charset="0"/>
              </a:rPr>
              <a:t>Applications of Polymers in Building &amp; Civil Infrastructure</a:t>
            </a:r>
            <a:endParaRPr lang="en-US"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8F0E917-E601-037F-7ED0-BDC37ACB7C2B}"/>
              </a:ext>
            </a:extLst>
          </p:cNvPr>
          <p:cNvSpPr>
            <a:spLocks noGrp="1"/>
          </p:cNvSpPr>
          <p:nvPr>
            <p:ph idx="1"/>
          </p:nvPr>
        </p:nvSpPr>
        <p:spPr>
          <a:xfrm>
            <a:off x="152400" y="871538"/>
            <a:ext cx="9612313" cy="5834062"/>
          </a:xfrm>
        </p:spPr>
        <p:txBody>
          <a:bodyPr/>
          <a:lstStyle/>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rPr>
              <a:t>Polymeric materials offer high stiffness-to-weight ratios, durability, electrical insulation/conduction and which often results in reduced costs. </a:t>
            </a:r>
          </a:p>
          <a:p>
            <a:pPr>
              <a:spcAft>
                <a:spcPts val="0"/>
              </a:spcAft>
              <a:defRPr/>
            </a:pPr>
            <a:r>
              <a:rPr lang="en-GB" sz="2200">
                <a:solidFill>
                  <a:schemeClr val="bg2">
                    <a:lumMod val="10000"/>
                  </a:schemeClr>
                </a:solidFill>
                <a:latin typeface="Cambria" panose="02040503050406030204" pitchFamily="18" charset="0"/>
                <a:ea typeface="Cambria" panose="02040503050406030204" pitchFamily="18" charset="0"/>
              </a:rPr>
              <a:t>Polymers consist of long, chain-like molecules built of covalently bonded thousands of repeating chemical units (monomers or mers), contain </a:t>
            </a:r>
            <a:r>
              <a:rPr lang="en-GB" sz="2400">
                <a:latin typeface="Cambria" panose="02040503050406030204" pitchFamily="18" charset="0"/>
                <a:ea typeface="Calibri" panose="020F0502020204030204" pitchFamily="34" charset="0"/>
                <a:cs typeface="Times New Roman" panose="02020603050405020304" pitchFamily="18" charset="0"/>
              </a:rPr>
              <a:t>10</a:t>
            </a:r>
            <a:r>
              <a:rPr lang="en-GB" sz="2400" baseline="30000">
                <a:latin typeface="Cambria" panose="02040503050406030204" pitchFamily="18" charset="0"/>
                <a:ea typeface="Calibri" panose="020F0502020204030204" pitchFamily="34" charset="0"/>
                <a:cs typeface="Times New Roman" panose="02020603050405020304" pitchFamily="18" charset="0"/>
              </a:rPr>
              <a:t>3</a:t>
            </a:r>
            <a:r>
              <a:rPr lang="en-GB" sz="2400">
                <a:latin typeface="Cambria" panose="02040503050406030204" pitchFamily="18" charset="0"/>
                <a:ea typeface="Calibri" panose="020F0502020204030204" pitchFamily="34" charset="0"/>
                <a:cs typeface="Times New Roman" panose="02020603050405020304" pitchFamily="18" charset="0"/>
              </a:rPr>
              <a:t> to 10</a:t>
            </a:r>
            <a:r>
              <a:rPr lang="en-GB" sz="2400" baseline="30000">
                <a:latin typeface="Cambria" panose="02040503050406030204" pitchFamily="18" charset="0"/>
                <a:ea typeface="Calibri" panose="020F0502020204030204" pitchFamily="34" charset="0"/>
                <a:cs typeface="Times New Roman" panose="02020603050405020304" pitchFamily="18" charset="0"/>
              </a:rPr>
              <a:t>6</a:t>
            </a:r>
            <a:r>
              <a:rPr lang="en-GB" sz="2200">
                <a:solidFill>
                  <a:schemeClr val="bg2">
                    <a:lumMod val="10000"/>
                  </a:schemeClr>
                </a:solidFill>
                <a:latin typeface="Cambria" panose="02040503050406030204" pitchFamily="18" charset="0"/>
                <a:ea typeface="Cambria" panose="02040503050406030204" pitchFamily="18" charset="0"/>
              </a:rPr>
              <a:t> atoms  and have molecular weights ranging from about</a:t>
            </a:r>
            <a:r>
              <a:rPr lang="en-GB" sz="2400">
                <a:latin typeface="Cambria" panose="02040503050406030204" pitchFamily="18" charset="0"/>
                <a:ea typeface="Calibri" panose="020F0502020204030204" pitchFamily="34" charset="0"/>
                <a:cs typeface="Times New Roman" panose="02020603050405020304" pitchFamily="18" charset="0"/>
              </a:rPr>
              <a:t> 10</a:t>
            </a:r>
            <a:r>
              <a:rPr lang="en-GB" sz="2400" baseline="30000">
                <a:latin typeface="Cambria" panose="02040503050406030204" pitchFamily="18" charset="0"/>
                <a:ea typeface="Calibri" panose="020F0502020204030204" pitchFamily="34" charset="0"/>
                <a:cs typeface="Times New Roman" panose="02020603050405020304" pitchFamily="18" charset="0"/>
              </a:rPr>
              <a:t>3</a:t>
            </a:r>
            <a:r>
              <a:rPr lang="en-GB" sz="2400">
                <a:latin typeface="Cambria" panose="02040503050406030204" pitchFamily="18" charset="0"/>
                <a:ea typeface="Calibri" panose="020F0502020204030204" pitchFamily="34" charset="0"/>
                <a:cs typeface="Times New Roman" panose="02020603050405020304" pitchFamily="18" charset="0"/>
              </a:rPr>
              <a:t> to 10</a:t>
            </a:r>
            <a:r>
              <a:rPr lang="en-GB" sz="2400" baseline="30000">
                <a:latin typeface="Cambria" panose="02040503050406030204" pitchFamily="18" charset="0"/>
                <a:ea typeface="Calibri" panose="020F0502020204030204" pitchFamily="34" charset="0"/>
                <a:cs typeface="Times New Roman" panose="02020603050405020304" pitchFamily="18" charset="0"/>
              </a:rPr>
              <a:t>5</a:t>
            </a:r>
            <a:r>
              <a:rPr lang="en-GB" sz="2400">
                <a:latin typeface="Cambria" panose="02040503050406030204" pitchFamily="18" charset="0"/>
                <a:ea typeface="Calibri" panose="020F0502020204030204" pitchFamily="34" charset="0"/>
                <a:cs typeface="Times New Roman" panose="02020603050405020304" pitchFamily="18" charset="0"/>
              </a:rPr>
              <a:t>.</a:t>
            </a:r>
            <a:r>
              <a:rPr lang="en-GB" sz="2400" baseline="30000">
                <a:latin typeface="Cambria" panose="02040503050406030204" pitchFamily="18" charset="0"/>
                <a:ea typeface="Calibri" panose="020F0502020204030204" pitchFamily="34" charset="0"/>
                <a:cs typeface="Times New Roman" panose="02020603050405020304" pitchFamily="18" charset="0"/>
              </a:rPr>
              <a:t>     </a:t>
            </a:r>
            <a:endParaRPr lang="en-GB" sz="2200">
              <a:solidFill>
                <a:schemeClr val="bg2">
                  <a:lumMod val="10000"/>
                </a:schemeClr>
              </a:solidFill>
              <a:latin typeface="Cambria" panose="02040503050406030204" pitchFamily="18" charset="0"/>
              <a:ea typeface="Cambria" panose="02040503050406030204" pitchFamily="18" charset="0"/>
            </a:endParaRPr>
          </a:p>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rPr>
              <a:t>Transformation of mer molecules to a polymer is known as polymerization. </a:t>
            </a:r>
          </a:p>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rPr>
              <a:t>Prior to polymerization most polymers exist as low-viscosity fluids known as oligomers typically containing perhaps 1-10 mers. </a:t>
            </a:r>
          </a:p>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rPr>
              <a:t>The functionality of a mer equals the number of covalent bonds the mer can form with other chemical groups. If it can form two bonds, it is a difunctional mer. A monofunctional mer can form only one covalent bond, and therefore cannot exist as the repeat unit in a polymer. Trifunctional or tetrafunctional mers can form three or four covalent bonds, respectively. </a:t>
            </a:r>
          </a:p>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rPr>
              <a:t>Mers are generally simple organic molecules containing a double bond or a minimum of two active functional groups. The number of mers in a polymer chain is called the degree of polymerization.</a:t>
            </a:r>
          </a:p>
        </p:txBody>
      </p:sp>
      <p:sp>
        <p:nvSpPr>
          <p:cNvPr id="15363" name="Title 2">
            <a:extLst>
              <a:ext uri="{FF2B5EF4-FFF2-40B4-BE49-F238E27FC236}">
                <a16:creationId xmlns:a16="http://schemas.microsoft.com/office/drawing/2014/main" id="{475AEC63-27F5-DEE0-9DB6-C3932103B8CE}"/>
              </a:ext>
            </a:extLst>
          </p:cNvPr>
          <p:cNvSpPr>
            <a:spLocks noGrp="1"/>
          </p:cNvSpPr>
          <p:nvPr>
            <p:ph type="title"/>
          </p:nvPr>
        </p:nvSpPr>
        <p:spPr>
          <a:xfrm>
            <a:off x="609600" y="261938"/>
            <a:ext cx="6172200" cy="576262"/>
          </a:xfrm>
          <a:ln/>
        </p:spPr>
        <p:txBody>
          <a:bodyPr/>
          <a:lstStyle/>
          <a:p>
            <a:r>
              <a:rPr lang="en-GB" altLang="en-US" sz="2800" b="0">
                <a:solidFill>
                  <a:srgbClr val="7030A0"/>
                </a:solidFill>
                <a:latin typeface="Cambria" panose="02040503050406030204" pitchFamily="18" charset="0"/>
              </a:rPr>
              <a:t>Salient features of Polymers</a:t>
            </a:r>
            <a:endParaRPr lang="en-GB" altLang="en-US" sz="2400">
              <a:solidFill>
                <a:srgbClr val="7030A0"/>
              </a:solidFill>
              <a:latin typeface="Cambria" panose="020405030504060302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F07BCC58-665B-1A4E-BD90-11592E7B3540}"/>
              </a:ext>
            </a:extLst>
          </p:cNvPr>
          <p:cNvSpPr>
            <a:spLocks noGrp="1"/>
          </p:cNvSpPr>
          <p:nvPr>
            <p:ph type="title"/>
          </p:nvPr>
        </p:nvSpPr>
        <p:spPr>
          <a:xfrm>
            <a:off x="914400" y="381000"/>
            <a:ext cx="5867400" cy="381000"/>
          </a:xfrm>
          <a:ln/>
        </p:spPr>
        <p:txBody>
          <a:bodyPr/>
          <a:lstStyle/>
          <a:p>
            <a:r>
              <a:rPr lang="en-GB" altLang="en-US" sz="2800" b="0">
                <a:solidFill>
                  <a:srgbClr val="7030A0"/>
                </a:solidFill>
                <a:latin typeface="Cambria" panose="02040503050406030204" pitchFamily="18" charset="0"/>
              </a:rPr>
              <a:t>Classification of Polymers</a:t>
            </a:r>
            <a:endParaRPr lang="en-US" altLang="fr-FR" sz="2400">
              <a:solidFill>
                <a:srgbClr val="7030A0"/>
              </a:solidFill>
            </a:endParaRPr>
          </a:p>
        </p:txBody>
      </p:sp>
      <p:sp>
        <p:nvSpPr>
          <p:cNvPr id="2" name="Content Placeholder 1">
            <a:extLst>
              <a:ext uri="{FF2B5EF4-FFF2-40B4-BE49-F238E27FC236}">
                <a16:creationId xmlns:a16="http://schemas.microsoft.com/office/drawing/2014/main" id="{ADB7AB82-B535-065E-9703-705865E6CFCA}"/>
              </a:ext>
            </a:extLst>
          </p:cNvPr>
          <p:cNvSpPr>
            <a:spLocks noGrp="1"/>
          </p:cNvSpPr>
          <p:nvPr>
            <p:ph idx="1"/>
          </p:nvPr>
        </p:nvSpPr>
        <p:spPr>
          <a:xfrm>
            <a:off x="152400" y="769938"/>
            <a:ext cx="9601200" cy="5935662"/>
          </a:xfrm>
        </p:spPr>
        <p:txBody>
          <a:bodyPr/>
          <a:lstStyle/>
          <a:p>
            <a:pPr algn="just">
              <a:lnSpc>
                <a:spcPct val="115000"/>
              </a:lnSpc>
              <a:spcAft>
                <a:spcPts val="0"/>
              </a:spcAft>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Polymer can be classified based on different basis, namely;</a:t>
            </a:r>
          </a:p>
          <a:p>
            <a:pPr algn="just">
              <a:lnSpc>
                <a:spcPct val="115000"/>
              </a:lnSpc>
              <a:spcAft>
                <a:spcPts val="0"/>
              </a:spcAft>
              <a:buFont typeface="Wingdings" panose="05000000000000000000" pitchFamily="2" charset="2"/>
              <a:buChar char="Ø"/>
              <a:defRPr/>
            </a:pPr>
            <a:r>
              <a:rPr lang="en-GB" sz="18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Origin – Natural, Synthetic, Semi-synthetic.</a:t>
            </a:r>
          </a:p>
          <a:p>
            <a:pPr algn="just">
              <a:lnSpc>
                <a:spcPct val="115000"/>
              </a:lnSpc>
              <a:spcAft>
                <a:spcPts val="0"/>
              </a:spcAft>
              <a:buFont typeface="Wingdings" panose="05000000000000000000" pitchFamily="2" charset="2"/>
              <a:buChar char="Ø"/>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Line structure – Linear, Branched, Cross-Linked, Networked.</a:t>
            </a:r>
          </a:p>
          <a:p>
            <a:pPr algn="just">
              <a:lnSpc>
                <a:spcPct val="115000"/>
              </a:lnSpc>
              <a:spcAft>
                <a:spcPts val="0"/>
              </a:spcAft>
              <a:buFont typeface="Wingdings" panose="05000000000000000000" pitchFamily="2" charset="2"/>
              <a:buChar char="Ø"/>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Thermal response – Thermoplastic and Thermoset</a:t>
            </a:r>
          </a:p>
          <a:p>
            <a:pPr algn="just">
              <a:lnSpc>
                <a:spcPct val="115000"/>
              </a:lnSpc>
              <a:spcAft>
                <a:spcPts val="0"/>
              </a:spcAft>
              <a:buFont typeface="Wingdings" panose="05000000000000000000" pitchFamily="2" charset="2"/>
              <a:buChar char="Ø"/>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Mode of Formation – Addition, Condensation</a:t>
            </a:r>
          </a:p>
          <a:p>
            <a:pPr algn="just">
              <a:lnSpc>
                <a:spcPct val="115000"/>
              </a:lnSpc>
              <a:spcAft>
                <a:spcPts val="0"/>
              </a:spcAft>
              <a:buFont typeface="Wingdings" panose="05000000000000000000" pitchFamily="2" charset="2"/>
              <a:buChar char="Ø"/>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Crystallinity – Amorphous (non-crystalline), Semi-crystalline, Crystalline</a:t>
            </a:r>
          </a:p>
          <a:p>
            <a:pPr algn="just">
              <a:lnSpc>
                <a:spcPct val="115000"/>
              </a:lnSpc>
              <a:spcAft>
                <a:spcPts val="0"/>
              </a:spcAft>
              <a:buFont typeface="Wingdings" panose="05000000000000000000" pitchFamily="2" charset="2"/>
              <a:buChar char="Ø"/>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Application – Plastics, Elastomers (Rubbers), Fibres</a:t>
            </a:r>
          </a:p>
          <a:p>
            <a:pPr algn="just">
              <a:lnSpc>
                <a:spcPct val="115000"/>
              </a:lnSpc>
              <a:spcAft>
                <a:spcPts val="0"/>
              </a:spcAft>
              <a:buFont typeface="Wingdings" panose="05000000000000000000" pitchFamily="2" charset="2"/>
              <a:buChar char="Ø"/>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Tacticity – Isotactic, Syndiotactic, Atactic</a:t>
            </a:r>
          </a:p>
          <a:p>
            <a:pPr algn="just">
              <a:lnSpc>
                <a:spcPct val="115000"/>
              </a:lnSpc>
              <a:spcAft>
                <a:spcPts val="0"/>
              </a:spcAft>
              <a:buFont typeface="Wingdings" panose="05000000000000000000" pitchFamily="2" charset="2"/>
              <a:buChar char="Ø"/>
              <a:defRPr/>
            </a:pPr>
            <a:r>
              <a:rPr lang="en-GB" sz="20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Chain – Co- or Homo-  &amp; Polarity – Polar, Non polar</a:t>
            </a:r>
          </a:p>
          <a:p>
            <a:pPr algn="just">
              <a:lnSpc>
                <a:spcPct val="115000"/>
              </a:lnSpc>
              <a:spcAft>
                <a:spcPts val="0"/>
              </a:spcAft>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Natural polymers </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made from natural materials like plant and animal products; </a:t>
            </a:r>
            <a:r>
              <a:rPr lang="en-GB" sz="19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ex. cellulose, collagen, starches, hair, fingernails, tar, crab shells, DNA/RNA)</a:t>
            </a:r>
          </a:p>
          <a:p>
            <a:pPr>
              <a:lnSpc>
                <a:spcPct val="115000"/>
              </a:lnSpc>
              <a:spcAft>
                <a:spcPts val="0"/>
              </a:spcAft>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Synthetic polymers </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are made from petrochemicals, like oil and natural gas.</a:t>
            </a:r>
          </a:p>
          <a:p>
            <a:pPr>
              <a:lnSpc>
                <a:spcPct val="115000"/>
              </a:lnSpc>
              <a:spcAft>
                <a:spcPts val="0"/>
              </a:spcAft>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Semi-synthetic polymers </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are made from a combination of natural and synthetic materials.</a:t>
            </a:r>
          </a:p>
          <a:p>
            <a:pPr>
              <a:lnSpc>
                <a:spcPct val="115000"/>
              </a:lnSpc>
              <a:spcAft>
                <a:spcPts val="0"/>
              </a:spcAft>
              <a:defRPr/>
            </a:pPr>
            <a:endParaRPr sz="1400" b="1">
              <a:solidFill>
                <a:srgbClr val="0070C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AE018636-52CF-DCD4-49AF-2A78024E328E}"/>
              </a:ext>
            </a:extLst>
          </p:cNvPr>
          <p:cNvSpPr>
            <a:spLocks noGrp="1"/>
          </p:cNvSpPr>
          <p:nvPr>
            <p:ph type="ctrTitle"/>
          </p:nvPr>
        </p:nvSpPr>
        <p:spPr>
          <a:xfrm>
            <a:off x="685800" y="192088"/>
            <a:ext cx="8991600" cy="457200"/>
          </a:xfrm>
        </p:spPr>
        <p:txBody>
          <a:bodyPr/>
          <a:lstStyle/>
          <a:p>
            <a:r>
              <a:rPr lang="en-GB" altLang="fr-FR" sz="2800" b="0">
                <a:solidFill>
                  <a:srgbClr val="7030A0"/>
                </a:solidFill>
                <a:latin typeface="Cambria" panose="02040503050406030204" pitchFamily="18" charset="0"/>
              </a:rPr>
              <a:t>Polymer configurations – Linear, Branched or Cross-linked</a:t>
            </a:r>
            <a:endParaRPr altLang="fr-FR" sz="2800" b="0">
              <a:solidFill>
                <a:srgbClr val="7030A0"/>
              </a:solidFill>
            </a:endParaRPr>
          </a:p>
        </p:txBody>
      </p:sp>
      <p:sp>
        <p:nvSpPr>
          <p:cNvPr id="17411" name="Content Placeholder 1">
            <a:extLst>
              <a:ext uri="{FF2B5EF4-FFF2-40B4-BE49-F238E27FC236}">
                <a16:creationId xmlns:a16="http://schemas.microsoft.com/office/drawing/2014/main" id="{8450E3ED-2B41-7443-E201-FC8F957FD25A}"/>
              </a:ext>
            </a:extLst>
          </p:cNvPr>
          <p:cNvSpPr txBox="1">
            <a:spLocks/>
          </p:cNvSpPr>
          <p:nvPr/>
        </p:nvSpPr>
        <p:spPr bwMode="auto">
          <a:xfrm>
            <a:off x="0" y="914400"/>
            <a:ext cx="96774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19100" indent="-382588">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lgn="just">
              <a:lnSpc>
                <a:spcPct val="115000"/>
              </a:lnSpc>
              <a:buFont typeface="Wingdings" panose="05000000000000000000" pitchFamily="2" charset="2"/>
              <a:buChar char="§"/>
            </a:pPr>
            <a:endParaRPr lang="en-GB" altLang="en-US" sz="2400">
              <a:solidFill>
                <a:srgbClr val="0070C0"/>
              </a:solidFill>
            </a:endParaRPr>
          </a:p>
        </p:txBody>
      </p:sp>
      <p:sp>
        <p:nvSpPr>
          <p:cNvPr id="6" name="Content Placeholder 1">
            <a:extLst>
              <a:ext uri="{FF2B5EF4-FFF2-40B4-BE49-F238E27FC236}">
                <a16:creationId xmlns:a16="http://schemas.microsoft.com/office/drawing/2014/main" id="{2A6CDF07-D1C4-C56E-F887-F55A266D1B24}"/>
              </a:ext>
            </a:extLst>
          </p:cNvPr>
          <p:cNvSpPr txBox="1">
            <a:spLocks/>
          </p:cNvSpPr>
          <p:nvPr/>
        </p:nvSpPr>
        <p:spPr>
          <a:xfrm>
            <a:off x="109538" y="649288"/>
            <a:ext cx="9610725" cy="6062662"/>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buClr>
                <a:srgbClr val="39412F">
                  <a:lumMod val="25000"/>
                </a:srgbClr>
              </a:buClr>
              <a:defRPr/>
            </a:pPr>
            <a:r>
              <a:rPr lang="en-GB" sz="2200" dirty="0">
                <a:solidFill>
                  <a:schemeClr val="bg2">
                    <a:lumMod val="10000"/>
                  </a:schemeClr>
                </a:solidFill>
                <a:latin typeface="Cambria" panose="02040503050406030204" pitchFamily="18" charset="0"/>
                <a:ea typeface="Cambria" panose="02040503050406030204" pitchFamily="18" charset="0"/>
              </a:rPr>
              <a:t>The functionality of a molecule is simply its interlinking capacity, or the number of sites it has available for bonding with other molecules under the specific polymerization conditions. Affects Ability to Crystallize      </a:t>
            </a:r>
          </a:p>
          <a:p>
            <a:pPr algn="just">
              <a:buClr>
                <a:srgbClr val="39412F">
                  <a:lumMod val="25000"/>
                </a:srgbClr>
              </a:buClr>
              <a:defRPr/>
            </a:pPr>
            <a:r>
              <a:rPr lang="en-GB" sz="2200" b="1" i="1" dirty="0">
                <a:solidFill>
                  <a:schemeClr val="bg2">
                    <a:lumMod val="10000"/>
                  </a:schemeClr>
                </a:solidFill>
                <a:latin typeface="Cambria" panose="02040503050406030204" pitchFamily="18" charset="0"/>
                <a:ea typeface="Cambria" panose="02040503050406030204" pitchFamily="18" charset="0"/>
              </a:rPr>
              <a:t>Linear</a:t>
            </a:r>
            <a:r>
              <a:rPr lang="en-GB" sz="2200" dirty="0">
                <a:solidFill>
                  <a:schemeClr val="bg2">
                    <a:lumMod val="10000"/>
                  </a:schemeClr>
                </a:solidFill>
                <a:latin typeface="Cambria" panose="02040503050406030204" pitchFamily="18" charset="0"/>
                <a:ea typeface="Cambria" panose="02040503050406030204" pitchFamily="18" charset="0"/>
              </a:rPr>
              <a:t> - Bifunctional structural units can enter into only two linkages with other structural units. This means that the sequence of linkages between bifunctional units is necessarily linear, resulting in a linear polymer.</a:t>
            </a:r>
          </a:p>
          <a:p>
            <a:pPr algn="just">
              <a:buClr>
                <a:srgbClr val="39412F">
                  <a:lumMod val="25000"/>
                </a:srgbClr>
              </a:buClr>
              <a:defRPr/>
            </a:pPr>
            <a:r>
              <a:rPr lang="en-GB" altLang="en-US" sz="2200" b="1" i="1"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Branched</a:t>
            </a:r>
            <a:r>
              <a:rPr lang="en-GB" altLang="en-US" sz="22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 - The reaction between polyfunctional molecules results in structural units that may be linked so as to form nonlinear structures. In some cases the side growth of each polymer chain may be terminated before the chain has a chance to link up with another chain. The resulting polymer molecules are said to be branched. </a:t>
            </a:r>
          </a:p>
          <a:p>
            <a:pPr algn="just">
              <a:buClr>
                <a:srgbClr val="39412F">
                  <a:lumMod val="25000"/>
                </a:srgbClr>
              </a:buClr>
              <a:defRPr/>
            </a:pPr>
            <a:r>
              <a:rPr lang="en-GB" altLang="en-US" sz="2200" b="1" i="1"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Cross-linked</a:t>
            </a:r>
            <a:r>
              <a:rPr lang="en-GB" altLang="en-US" sz="22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 – In other cases, growing polymer chains become chemically linked to each other, resulting in a cross-linked three-dimensional molecular network  system. A ladder polymer consists of two parallel linear strands of molecules with a regular sequence of crosslinks.</a:t>
            </a:r>
          </a:p>
          <a:p>
            <a:pPr algn="just">
              <a:buClr>
                <a:srgbClr val="39412F">
                  <a:lumMod val="25000"/>
                </a:srgbClr>
              </a:buClr>
              <a:defRPr/>
            </a:pPr>
            <a:r>
              <a:rPr lang="en-GB" altLang="en-US" sz="22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Heavily cross-linked polymer chains are also called network polymers.	</a:t>
            </a:r>
          </a:p>
          <a:p>
            <a:pPr marL="36512" indent="0" algn="just">
              <a:buClr>
                <a:srgbClr val="39412F">
                  <a:lumMod val="25000"/>
                </a:srgbClr>
              </a:buClr>
              <a:buFont typeface="Wingdings 2" panose="05020102010507070707" pitchFamily="18" charset="2"/>
              <a:buNone/>
              <a:defRPr/>
            </a:pPr>
            <a:endParaRPr lang="en-GB" altLang="en-US" sz="22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62B8C-F6F4-C778-9C87-FB485380B971}"/>
              </a:ext>
            </a:extLst>
          </p:cNvPr>
          <p:cNvSpPr>
            <a:spLocks noGrp="1"/>
          </p:cNvSpPr>
          <p:nvPr>
            <p:ph type="ctrTitle"/>
          </p:nvPr>
        </p:nvSpPr>
        <p:spPr>
          <a:xfrm>
            <a:off x="914400" y="228600"/>
            <a:ext cx="4495800" cy="457200"/>
          </a:xfrm>
        </p:spPr>
        <p:txBody>
          <a:bodyPr/>
          <a:lstStyle/>
          <a:p>
            <a:pPr>
              <a:defRPr/>
            </a:pPr>
            <a:r>
              <a:rPr lang="en-GB" altLang="fr-FR" sz="2800" b="0">
                <a:solidFill>
                  <a:srgbClr val="7030A0"/>
                </a:solidFill>
                <a:latin typeface="Cambria" panose="02040503050406030204" pitchFamily="18" charset="0"/>
                <a:ea typeface="Cambria" panose="02040503050406030204" pitchFamily="18" charset="0"/>
              </a:rPr>
              <a:t>Homopolymer or Copolymer</a:t>
            </a:r>
            <a:r>
              <a:rPr altLang="en-US" sz="3600" b="0">
                <a:solidFill>
                  <a:srgbClr val="566347"/>
                </a:solidFill>
                <a:latin typeface="Arial" panose="020B0604020202020204" pitchFamily="34" charset="0"/>
                <a:ea typeface="+mn-ea"/>
              </a:rPr>
              <a:t/>
            </a:r>
            <a:br>
              <a:rPr altLang="en-US" sz="3600" b="0">
                <a:solidFill>
                  <a:srgbClr val="566347"/>
                </a:solidFill>
                <a:latin typeface="Arial" panose="020B0604020202020204" pitchFamily="34" charset="0"/>
                <a:ea typeface="+mn-ea"/>
              </a:rPr>
            </a:br>
            <a:endParaRPr/>
          </a:p>
        </p:txBody>
      </p:sp>
      <p:sp>
        <p:nvSpPr>
          <p:cNvPr id="4" name="Content Placeholder 1">
            <a:extLst>
              <a:ext uri="{FF2B5EF4-FFF2-40B4-BE49-F238E27FC236}">
                <a16:creationId xmlns:a16="http://schemas.microsoft.com/office/drawing/2014/main" id="{C5E6A81A-4C88-39A1-118C-019743B1C841}"/>
              </a:ext>
            </a:extLst>
          </p:cNvPr>
          <p:cNvSpPr txBox="1">
            <a:spLocks/>
          </p:cNvSpPr>
          <p:nvPr/>
        </p:nvSpPr>
        <p:spPr>
          <a:xfrm>
            <a:off x="76200" y="838200"/>
            <a:ext cx="9753600" cy="59436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Polymers composed of only one repeating unit in the polymer molecules are known as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homopolymers</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p>
          <a:p>
            <a:pPr algn="just">
              <a:lnSpc>
                <a:spcPct val="115000"/>
              </a:lnSpc>
              <a:spcAft>
                <a:spcPts val="0"/>
              </a:spcAft>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Polymers composed of two different repeating units in the polymer molecule are defined as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copolymers. </a:t>
            </a:r>
          </a:p>
          <a:p>
            <a:pPr algn="just">
              <a:lnSpc>
                <a:spcPct val="115000"/>
              </a:lnSpc>
              <a:spcAft>
                <a:spcPts val="0"/>
              </a:spcAft>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Depending on arrangement along the backbone and the possibility for one type of backbone to have branches of another type, we can have;</a:t>
            </a:r>
          </a:p>
          <a:p>
            <a:pPr algn="just">
              <a:lnSpc>
                <a:spcPct val="115000"/>
              </a:lnSpc>
              <a:spcAft>
                <a:spcPts val="0"/>
              </a:spcAft>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Random copolymer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the repeating units are arranged randomly on the chain molecule (ex. AABBABABBAAABAABBA)</a:t>
            </a:r>
          </a:p>
          <a:p>
            <a:pPr algn="just">
              <a:lnSpc>
                <a:spcPct val="115000"/>
              </a:lnSpc>
              <a:spcAft>
                <a:spcPts val="0"/>
              </a:spcAft>
              <a:defRPr/>
            </a:pP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Alternating copolymer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there is an ordered (alternating) arrangement of the two repeating units along the polymer chain (ex. ABABABABAB)</a:t>
            </a:r>
          </a:p>
          <a:p>
            <a:pPr algn="just">
              <a:lnSpc>
                <a:spcPct val="115000"/>
              </a:lnSpc>
              <a:spcAft>
                <a:spcPts val="0"/>
              </a:spcAft>
              <a:defRPr/>
            </a:pP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Block copolymer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the chain consists of relatively long sequences (blocks) of each repeating unit chemically bound together: (AAABBBBBAAAAAABB).</a:t>
            </a:r>
          </a:p>
          <a:p>
            <a:pPr algn="just">
              <a:lnSpc>
                <a:spcPct val="115000"/>
              </a:lnSpc>
              <a:spcAft>
                <a:spcPts val="0"/>
              </a:spcAft>
              <a:defRPr/>
            </a:pP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Graft copolymer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Sequences of one monomer (repeating unit) are ―grafted onto the backbone of the another monomer type.</a:t>
            </a:r>
          </a:p>
          <a:p>
            <a:pPr marL="36512" indent="0" algn="just">
              <a:lnSpc>
                <a:spcPct val="115000"/>
              </a:lnSpc>
              <a:spcAft>
                <a:spcPts val="0"/>
              </a:spcAft>
              <a:buFont typeface="Wingdings 2" panose="05020102010507070707" pitchFamily="18" charset="2"/>
              <a:buNone/>
              <a:defRPr/>
            </a:pPr>
            <a:endPar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473661-5CE9-DCAC-DFDF-271A8F876059}"/>
              </a:ext>
            </a:extLst>
          </p:cNvPr>
          <p:cNvSpPr>
            <a:spLocks noGrp="1"/>
          </p:cNvSpPr>
          <p:nvPr>
            <p:ph idx="1"/>
          </p:nvPr>
        </p:nvSpPr>
        <p:spPr>
          <a:xfrm>
            <a:off x="152400" y="838200"/>
            <a:ext cx="9525000" cy="5791200"/>
          </a:xfrm>
        </p:spPr>
        <p:txBody>
          <a:bodyPr/>
          <a:lstStyle/>
          <a:p>
            <a:pPr algn="just">
              <a:defRP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Isomerism; same chemical formula but different chemical structure. Polymer molecules have many conformations and might have different configurations. Conformations concerns rotation about the backbone, while configurations is concerned with bonds. </a:t>
            </a:r>
          </a:p>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Positional isomerism:</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have the same molecular formula, but different connectivities. Example head-to-head, tail-to-tail, head-to-tail </a:t>
            </a:r>
          </a:p>
          <a:p>
            <a:pPr algn="just">
              <a:defRP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Geometrical isomerism</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  Configurations (cis and trans) describe the arrangements of identical groups of atoms around a double bond in a repeat unit, rotation around the double bond is restricted. The functional group is placed differently (same side or not) with regards to the double bond. The properties of the cis- and trans-isomers can be quite different. </a:t>
            </a:r>
          </a:p>
          <a:p>
            <a:pPr algn="just">
              <a:defRPr/>
            </a:pPr>
            <a:r>
              <a:rPr lang="en-GB" altLang="en-US" sz="2200" b="1" i="1">
                <a:solidFill>
                  <a:schemeClr val="tx2">
                    <a:lumMod val="50000"/>
                  </a:schemeClr>
                </a:solidFill>
                <a:latin typeface="Cambria" panose="02040503050406030204" pitchFamily="18" charset="0"/>
                <a:ea typeface="Cambria" panose="02040503050406030204" pitchFamily="18" charset="0"/>
              </a:rPr>
              <a:t>Stereoisomerism (Tacticity): </a:t>
            </a:r>
            <a:r>
              <a:rPr lang="en-GB" altLang="en-US" sz="2200">
                <a:solidFill>
                  <a:schemeClr val="tx2">
                    <a:lumMod val="50000"/>
                  </a:schemeClr>
                </a:solidFill>
                <a:latin typeface="Cambria" panose="02040503050406030204" pitchFamily="18" charset="0"/>
                <a:ea typeface="Cambria" panose="02040503050406030204" pitchFamily="18" charset="0"/>
              </a:rPr>
              <a:t>The difference in configuration due to the orientation of different functional groups with respect to the main chain. There are 3 ways in which the position of the pendant side group can exist, for example, it can occur all on one side (</a:t>
            </a:r>
            <a:r>
              <a:rPr lang="en-GB" altLang="en-US" sz="2200" i="1">
                <a:solidFill>
                  <a:schemeClr val="tx2">
                    <a:lumMod val="50000"/>
                  </a:schemeClr>
                </a:solidFill>
                <a:latin typeface="Cambria" panose="02040503050406030204" pitchFamily="18" charset="0"/>
                <a:ea typeface="Cambria" panose="02040503050406030204" pitchFamily="18" charset="0"/>
              </a:rPr>
              <a:t>isotactic</a:t>
            </a:r>
            <a:r>
              <a:rPr lang="en-GB" altLang="en-US" sz="2200">
                <a:solidFill>
                  <a:schemeClr val="tx2">
                    <a:lumMod val="50000"/>
                  </a:schemeClr>
                </a:solidFill>
                <a:latin typeface="Cambria" panose="02040503050406030204" pitchFamily="18" charset="0"/>
                <a:ea typeface="Cambria" panose="02040503050406030204" pitchFamily="18" charset="0"/>
              </a:rPr>
              <a:t>), on alternate sides (</a:t>
            </a:r>
            <a:r>
              <a:rPr lang="en-GB" altLang="en-US" sz="2200" i="1">
                <a:solidFill>
                  <a:schemeClr val="tx2">
                    <a:lumMod val="50000"/>
                  </a:schemeClr>
                </a:solidFill>
                <a:latin typeface="Cambria" panose="02040503050406030204" pitchFamily="18" charset="0"/>
                <a:ea typeface="Cambria" panose="02040503050406030204" pitchFamily="18" charset="0"/>
              </a:rPr>
              <a:t>syndiotactic</a:t>
            </a:r>
            <a:r>
              <a:rPr lang="en-GB" altLang="en-US" sz="2200">
                <a:solidFill>
                  <a:schemeClr val="tx2">
                    <a:lumMod val="50000"/>
                  </a:schemeClr>
                </a:solidFill>
                <a:latin typeface="Cambria" panose="02040503050406030204" pitchFamily="18" charset="0"/>
                <a:ea typeface="Cambria" panose="02040503050406030204" pitchFamily="18" charset="0"/>
              </a:rPr>
              <a:t>) or placed at random (</a:t>
            </a:r>
            <a:r>
              <a:rPr lang="en-GB" altLang="en-US" sz="2200" i="1">
                <a:solidFill>
                  <a:schemeClr val="tx2">
                    <a:lumMod val="50000"/>
                  </a:schemeClr>
                </a:solidFill>
                <a:latin typeface="Cambria" panose="02040503050406030204" pitchFamily="18" charset="0"/>
                <a:ea typeface="Cambria" panose="02040503050406030204" pitchFamily="18" charset="0"/>
              </a:rPr>
              <a:t>atactic</a:t>
            </a:r>
            <a:r>
              <a:rPr lang="en-GB" altLang="en-US" sz="2200">
                <a:solidFill>
                  <a:schemeClr val="tx2">
                    <a:lumMod val="50000"/>
                  </a:schemeClr>
                </a:solidFill>
                <a:latin typeface="Cambria" panose="02040503050406030204" pitchFamily="18" charset="0"/>
                <a:ea typeface="Cambria" panose="02040503050406030204" pitchFamily="18" charset="0"/>
              </a:rPr>
              <a:t>).</a:t>
            </a:r>
          </a:p>
        </p:txBody>
      </p:sp>
      <p:sp>
        <p:nvSpPr>
          <p:cNvPr id="19459" name="Title 2">
            <a:extLst>
              <a:ext uri="{FF2B5EF4-FFF2-40B4-BE49-F238E27FC236}">
                <a16:creationId xmlns:a16="http://schemas.microsoft.com/office/drawing/2014/main" id="{EF4B39FA-6002-8589-81D3-EB3A35ED6AC9}"/>
              </a:ext>
            </a:extLst>
          </p:cNvPr>
          <p:cNvSpPr>
            <a:spLocks noGrp="1"/>
          </p:cNvSpPr>
          <p:nvPr>
            <p:ph type="title"/>
          </p:nvPr>
        </p:nvSpPr>
        <p:spPr>
          <a:xfrm>
            <a:off x="1219200" y="304800"/>
            <a:ext cx="5029200" cy="457200"/>
          </a:xfrm>
          <a:ln/>
        </p:spPr>
        <p:txBody>
          <a:bodyPr/>
          <a:lstStyle/>
          <a:p>
            <a:r>
              <a:rPr lang="en-GB" altLang="fr-FR" sz="2800" b="0">
                <a:solidFill>
                  <a:srgbClr val="7030A0"/>
                </a:solidFill>
                <a:latin typeface="Cambria" panose="02040503050406030204" pitchFamily="18" charset="0"/>
              </a:rPr>
              <a:t>  Chain Isomerism in polymers</a:t>
            </a:r>
            <a:endParaRPr lang="en-US"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
            <a:extLst>
              <a:ext uri="{FF2B5EF4-FFF2-40B4-BE49-F238E27FC236}">
                <a16:creationId xmlns:a16="http://schemas.microsoft.com/office/drawing/2014/main" id="{038AB546-85EF-A190-B252-3418F74B65FA}"/>
              </a:ext>
            </a:extLst>
          </p:cNvPr>
          <p:cNvSpPr>
            <a:spLocks noGrp="1"/>
          </p:cNvSpPr>
          <p:nvPr>
            <p:ph type="title"/>
          </p:nvPr>
        </p:nvSpPr>
        <p:spPr>
          <a:xfrm>
            <a:off x="914400" y="304800"/>
            <a:ext cx="4800600" cy="457200"/>
          </a:xfrm>
          <a:ln/>
        </p:spPr>
        <p:txBody>
          <a:bodyPr/>
          <a:lstStyle/>
          <a:p>
            <a:r>
              <a:rPr lang="en-GB" altLang="fr-FR" sz="2800" b="0">
                <a:solidFill>
                  <a:srgbClr val="7030A0"/>
                </a:solidFill>
                <a:latin typeface="Cambria" panose="02040503050406030204" pitchFamily="18" charset="0"/>
              </a:rPr>
              <a:t>Thermoplastics &amp; Thermosets </a:t>
            </a:r>
            <a:endParaRPr lang="en-US" altLang="en-US"/>
          </a:p>
        </p:txBody>
      </p:sp>
      <p:sp>
        <p:nvSpPr>
          <p:cNvPr id="2" name="Content Placeholder 1">
            <a:extLst>
              <a:ext uri="{FF2B5EF4-FFF2-40B4-BE49-F238E27FC236}">
                <a16:creationId xmlns:a16="http://schemas.microsoft.com/office/drawing/2014/main" id="{E6C84B5E-8097-090A-DD5A-A5F224E7BDDC}"/>
              </a:ext>
            </a:extLst>
          </p:cNvPr>
          <p:cNvSpPr>
            <a:spLocks noGrp="1"/>
          </p:cNvSpPr>
          <p:nvPr>
            <p:ph idx="1"/>
          </p:nvPr>
        </p:nvSpPr>
        <p:spPr>
          <a:xfrm>
            <a:off x="76200" y="914400"/>
            <a:ext cx="9601200" cy="5867400"/>
          </a:xfrm>
        </p:spPr>
        <p:txBody>
          <a:bodyPr/>
          <a:lstStyle/>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Thermoplastics</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 These polymers on heating become soft and on cooling again become hard and retain their original shape. In this case, the intermolecular forces, on heating weakens and the polymer becomes soft and vice-versa. It is purely a physical change and physical changes are generally reversible. Therefore, these polymers are recyclable, i.e., they can be moulded and re-moulded again and again, and can be amorphous or crystalline. e.g. PE, PP, PVC, PVAC, PS, PC, PMMA, SAN, ABS, POM, CA, etc.</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a: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Thermosets</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  Although they might be heated to the point where they would soften and could be made to flow under stress once, but would not do so reversibly. Heating caused them to undergo a “curing” reaction. Further heating of these thermosetting polymers ultimately leads only to degradation. In this case, the cross links get broken and rearranged on heating. It is purely a chemical change and chemical changes are generally irreversible. Therefore, these polymers are not recyclable, i.e., once moulded, they cannot be moulded again. These polymers greatly improve the material’s mechanical properties. e.g., epoxies, silicones, UPE, PF, MF, UF, PUR, etc.  </a:t>
            </a:r>
          </a:p>
        </p:txBody>
      </p:sp>
    </p:spTree>
  </p:cSld>
  <p:clrMapOvr>
    <a:masterClrMapping/>
  </p:clrMapOvr>
</p:sld>
</file>

<file path=ppt/theme/theme1.xml><?xml version="1.0" encoding="utf-8"?>
<a:theme xmlns:a="http://schemas.openxmlformats.org/drawingml/2006/main" name="Presentation">
  <a:themeElements>
    <a:clrScheme name="Custom 24">
      <a:dk1>
        <a:srgbClr val="566347"/>
      </a:dk1>
      <a:lt1>
        <a:srgbClr val="B0BCA2"/>
      </a:lt1>
      <a:dk2>
        <a:srgbClr val="39412F"/>
      </a:dk2>
      <a:lt2>
        <a:srgbClr val="D4D2D0"/>
      </a:lt2>
      <a:accent1>
        <a:srgbClr val="566347"/>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lnDef>
      <a:spPr>
        <a:ln w="28575" cap="sq">
          <a:solidFill>
            <a:schemeClr val="tx1"/>
          </a:solidFill>
          <a:prstDash val="solid"/>
          <a:bevel/>
          <a:headEnd type="none"/>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85891</TotalTime>
  <Words>3145</Words>
  <Application>Microsoft Office PowerPoint</Application>
  <PresentationFormat>A4 Paper (210x297 mm)</PresentationFormat>
  <Paragraphs>183</Paragraphs>
  <Slides>20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Arial</vt:lpstr>
      <vt:lpstr>Calibri</vt:lpstr>
      <vt:lpstr>Cambria</vt:lpstr>
      <vt:lpstr>Cambria Math</vt:lpstr>
      <vt:lpstr>Century Gothic</vt:lpstr>
      <vt:lpstr>Love LetterTW</vt:lpstr>
      <vt:lpstr>Times New Roman</vt:lpstr>
      <vt:lpstr>Wingdings</vt:lpstr>
      <vt:lpstr>Wingdings 2</vt:lpstr>
      <vt:lpstr>Presentation</vt:lpstr>
      <vt:lpstr>PowerPoint Presentation</vt:lpstr>
      <vt:lpstr>Content</vt:lpstr>
      <vt:lpstr>Applications of Polymers in Building &amp; Civil Infrastructure</vt:lpstr>
      <vt:lpstr>Salient features of Polymers</vt:lpstr>
      <vt:lpstr>Classification of Polymers</vt:lpstr>
      <vt:lpstr>Polymer configurations – Linear, Branched or Cross-linked</vt:lpstr>
      <vt:lpstr>Homopolymer or Copolymer </vt:lpstr>
      <vt:lpstr>  Chain Isomerism in polymers</vt:lpstr>
      <vt:lpstr>Thermoplastics &amp; Thermosets </vt:lpstr>
      <vt:lpstr> Crystallinity in polymers </vt:lpstr>
      <vt:lpstr>Fibres, Plastics and Elastomers</vt:lpstr>
      <vt:lpstr>Polymerization mechanisms (I)</vt:lpstr>
      <vt:lpstr>Polymerization mechanisms (II)</vt:lpstr>
      <vt:lpstr>Thermomechanical behaviour of polymers</vt:lpstr>
      <vt:lpstr>Factors influencing Tg</vt:lpstr>
      <vt:lpstr>Mechanical properties of polymers</vt:lpstr>
      <vt:lpstr>Factors that Influence Mechanical Properties</vt:lpstr>
      <vt:lpstr>Polymer degradation </vt:lpstr>
      <vt:lpstr>Improvement of Polymer Properties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Christelle</dc:creator>
  <cp:lastModifiedBy>Dr. Roodheer Beeharry</cp:lastModifiedBy>
  <cp:revision>918</cp:revision>
  <dcterms:created xsi:type="dcterms:W3CDTF">2012-05-16T13:06:51Z</dcterms:created>
  <dcterms:modified xsi:type="dcterms:W3CDTF">2025-07-13T03:37:26Z</dcterms:modified>
</cp:coreProperties>
</file>