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5"/>
  </p:notesMasterIdLst>
  <p:handoutMasterIdLst>
    <p:handoutMasterId r:id="rId16"/>
  </p:handoutMasterIdLst>
  <p:sldIdLst>
    <p:sldId id="298" r:id="rId5"/>
    <p:sldId id="300" r:id="rId6"/>
    <p:sldId id="301" r:id="rId7"/>
    <p:sldId id="302" r:id="rId8"/>
    <p:sldId id="303" r:id="rId9"/>
    <p:sldId id="304" r:id="rId10"/>
    <p:sldId id="306" r:id="rId11"/>
    <p:sldId id="305" r:id="rId12"/>
    <p:sldId id="307" r:id="rId13"/>
    <p:sldId id="308" r:id="rId14"/>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4619" autoAdjust="0"/>
  </p:normalViewPr>
  <p:slideViewPr>
    <p:cSldViewPr snapToGrid="0">
      <p:cViewPr varScale="1">
        <p:scale>
          <a:sx n="71" d="100"/>
          <a:sy n="71" d="100"/>
        </p:scale>
        <p:origin x="714" y="78"/>
      </p:cViewPr>
      <p:guideLst/>
    </p:cSldViewPr>
  </p:slideViewPr>
  <p:notesTextViewPr>
    <p:cViewPr>
      <p:scale>
        <a:sx n="1" d="1"/>
        <a:sy n="1" d="1"/>
      </p:scale>
      <p:origin x="0" y="0"/>
    </p:cViewPr>
  </p:notesTextViewPr>
  <p:notesViewPr>
    <p:cSldViewPr snapToGrid="0">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375B1A-6DB7-4CED-A54B-377FE5577673}" type="datetime1">
              <a:rPr lang="en-GB" smtClean="0"/>
              <a:t>10/05/2023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6EA438-8B65-4D13-AA42-BA57E155A6C9}" type="slidenum">
              <a:rPr lang="en-GB" smtClean="0"/>
              <a:t>‹#›</a:t>
            </a:fld>
            <a:endParaRPr lang="en-GB" dirty="0"/>
          </a:p>
        </p:txBody>
      </p:sp>
    </p:spTree>
    <p:extLst>
      <p:ext uri="{BB962C8B-B14F-4D97-AF65-F5344CB8AC3E}">
        <p14:creationId xmlns:p14="http://schemas.microsoft.com/office/powerpoint/2010/main" val="4907088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B58DBC-65F2-4BD2-9AD8-2B73EA439260}" type="datetime1">
              <a:rPr lang="en-GB" noProof="0" smtClean="0"/>
              <a:t>10/05/2023</a:t>
            </a:fld>
            <a:endParaRPr lang="en-GB"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F151F-66B2-4EE0-8956-9F20DBE8F1A8}" type="slidenum">
              <a:rPr lang="en-GB" noProof="0" smtClean="0"/>
              <a:t>‹#›</a:t>
            </a:fld>
            <a:endParaRPr lang="en-GB" noProof="0" dirty="0"/>
          </a:p>
        </p:txBody>
      </p:sp>
    </p:spTree>
    <p:extLst>
      <p:ext uri="{BB962C8B-B14F-4D97-AF65-F5344CB8AC3E}">
        <p14:creationId xmlns:p14="http://schemas.microsoft.com/office/powerpoint/2010/main" val="18015483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1</a:t>
            </a:fld>
            <a:endParaRPr lang="en-GB" dirty="0"/>
          </a:p>
        </p:txBody>
      </p:sp>
    </p:spTree>
    <p:extLst>
      <p:ext uri="{BB962C8B-B14F-4D97-AF65-F5344CB8AC3E}">
        <p14:creationId xmlns:p14="http://schemas.microsoft.com/office/powerpoint/2010/main" val="1477628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10</a:t>
            </a:fld>
            <a:endParaRPr lang="en-GB" dirty="0"/>
          </a:p>
        </p:txBody>
      </p:sp>
    </p:spTree>
    <p:extLst>
      <p:ext uri="{BB962C8B-B14F-4D97-AF65-F5344CB8AC3E}">
        <p14:creationId xmlns:p14="http://schemas.microsoft.com/office/powerpoint/2010/main" val="215233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2</a:t>
            </a:fld>
            <a:endParaRPr lang="en-GB" dirty="0"/>
          </a:p>
        </p:txBody>
      </p:sp>
    </p:spTree>
    <p:extLst>
      <p:ext uri="{BB962C8B-B14F-4D97-AF65-F5344CB8AC3E}">
        <p14:creationId xmlns:p14="http://schemas.microsoft.com/office/powerpoint/2010/main" val="1816907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3</a:t>
            </a:fld>
            <a:endParaRPr lang="en-GB" dirty="0"/>
          </a:p>
        </p:txBody>
      </p:sp>
    </p:spTree>
    <p:extLst>
      <p:ext uri="{BB962C8B-B14F-4D97-AF65-F5344CB8AC3E}">
        <p14:creationId xmlns:p14="http://schemas.microsoft.com/office/powerpoint/2010/main" val="1478307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4</a:t>
            </a:fld>
            <a:endParaRPr lang="en-GB" dirty="0"/>
          </a:p>
        </p:txBody>
      </p:sp>
    </p:spTree>
    <p:extLst>
      <p:ext uri="{BB962C8B-B14F-4D97-AF65-F5344CB8AC3E}">
        <p14:creationId xmlns:p14="http://schemas.microsoft.com/office/powerpoint/2010/main" val="4286738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5</a:t>
            </a:fld>
            <a:endParaRPr lang="en-GB" dirty="0"/>
          </a:p>
        </p:txBody>
      </p:sp>
    </p:spTree>
    <p:extLst>
      <p:ext uri="{BB962C8B-B14F-4D97-AF65-F5344CB8AC3E}">
        <p14:creationId xmlns:p14="http://schemas.microsoft.com/office/powerpoint/2010/main" val="590531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6</a:t>
            </a:fld>
            <a:endParaRPr lang="en-GB" dirty="0"/>
          </a:p>
        </p:txBody>
      </p:sp>
    </p:spTree>
    <p:extLst>
      <p:ext uri="{BB962C8B-B14F-4D97-AF65-F5344CB8AC3E}">
        <p14:creationId xmlns:p14="http://schemas.microsoft.com/office/powerpoint/2010/main" val="1174871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7</a:t>
            </a:fld>
            <a:endParaRPr lang="en-GB" dirty="0"/>
          </a:p>
        </p:txBody>
      </p:sp>
    </p:spTree>
    <p:extLst>
      <p:ext uri="{BB962C8B-B14F-4D97-AF65-F5344CB8AC3E}">
        <p14:creationId xmlns:p14="http://schemas.microsoft.com/office/powerpoint/2010/main" val="1306371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8</a:t>
            </a:fld>
            <a:endParaRPr lang="en-GB" dirty="0"/>
          </a:p>
        </p:txBody>
      </p:sp>
    </p:spTree>
    <p:extLst>
      <p:ext uri="{BB962C8B-B14F-4D97-AF65-F5344CB8AC3E}">
        <p14:creationId xmlns:p14="http://schemas.microsoft.com/office/powerpoint/2010/main" val="3853593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DF151F-66B2-4EE0-8956-9F20DBE8F1A8}" type="slidenum">
              <a:rPr lang="en-GB" smtClean="0"/>
              <a:t>9</a:t>
            </a:fld>
            <a:endParaRPr lang="en-GB" dirty="0"/>
          </a:p>
        </p:txBody>
      </p:sp>
    </p:spTree>
    <p:extLst>
      <p:ext uri="{BB962C8B-B14F-4D97-AF65-F5344CB8AC3E}">
        <p14:creationId xmlns:p14="http://schemas.microsoft.com/office/powerpoint/2010/main" val="973843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en-US" noProof="0"/>
              <a:t>Click to edit Master title style</a:t>
            </a:r>
            <a:endParaRPr lang="en-GB" noProof="0" dirty="0"/>
          </a:p>
        </p:txBody>
      </p:sp>
      <p:sp>
        <p:nvSpPr>
          <p:cNvPr id="3" name="Subtitle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en-US" noProof="0"/>
              <a:t>Click to edit Master subtitle style</a:t>
            </a:r>
            <a:endParaRPr lang="en-GB" noProof="0"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E4B47CC9-938B-4541-B481-E31574CB0C96}" type="datetime1">
              <a:rPr lang="en-GB" noProof="0" smtClean="0"/>
              <a:t>10/05/2023</a:t>
            </a:fld>
            <a:endParaRPr lang="en-GB" noProof="0"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GB" noProof="0"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262343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3" name="Content Placeholder 2"/>
          <p:cNvSpPr>
            <a:spLocks noGrp="1"/>
          </p:cNvSpPr>
          <p:nvPr>
            <p:ph idx="1"/>
          </p:nvPr>
        </p:nvSpPr>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9CBB0E3E-2D44-4E62-B790-FEF74818D1B8}" type="datetime1">
              <a:rPr lang="en-GB" noProof="0" smtClean="0"/>
              <a:t>10/05/2023</a:t>
            </a:fld>
            <a:endParaRPr lang="en-GB" noProof="0"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GB" noProof="0"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254046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en-US" noProof="0"/>
              <a:t>Click to edit Master title style</a:t>
            </a:r>
            <a:endParaRPr lang="en-GB" noProof="0" dirty="0"/>
          </a:p>
        </p:txBody>
      </p:sp>
      <p:sp>
        <p:nvSpPr>
          <p:cNvPr id="3" name="Text Placeholder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n-US" noProof="0"/>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15007FCF-E8BA-43A0-91CA-069142741CF2}" type="datetime1">
              <a:rPr lang="en-GB" noProof="0" smtClean="0"/>
              <a:t>10/05/2023</a:t>
            </a:fld>
            <a:endParaRPr lang="en-GB" noProof="0"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GB" noProof="0"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762783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rtlCol="0"/>
          <a:lstStyle/>
          <a:p>
            <a:pPr rtl="0"/>
            <a:r>
              <a:rPr lang="en-US" noProof="0"/>
              <a:t>Click to edit Master title style</a:t>
            </a:r>
            <a:endParaRPr lang="en-GB" noProof="0" dirty="0"/>
          </a:p>
        </p:txBody>
      </p:sp>
      <p:sp>
        <p:nvSpPr>
          <p:cNvPr id="3" name="Content Placeholder 2"/>
          <p:cNvSpPr>
            <a:spLocks noGrp="1"/>
          </p:cNvSpPr>
          <p:nvPr>
            <p:ph sz="half" idx="1"/>
          </p:nvPr>
        </p:nvSpPr>
        <p:spPr>
          <a:xfrm>
            <a:off x="1097280" y="2120900"/>
            <a:ext cx="4639736" cy="3748193"/>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4" name="Content Placeholder 3"/>
          <p:cNvSpPr>
            <a:spLocks noGrp="1"/>
          </p:cNvSpPr>
          <p:nvPr>
            <p:ph sz="half" idx="2"/>
          </p:nvPr>
        </p:nvSpPr>
        <p:spPr>
          <a:xfrm>
            <a:off x="6515944" y="2120900"/>
            <a:ext cx="4639736" cy="3748194"/>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7C5FAB88-1B1E-4CCF-800A-E8B8F70870E9}" type="datetime1">
              <a:rPr lang="en-GB" noProof="0" smtClean="0"/>
              <a:t>10/05/2023</a:t>
            </a:fld>
            <a:endParaRPr lang="en-GB" noProof="0"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GB" noProof="0"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58835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rtlCol="0"/>
          <a:lstStyle/>
          <a:p>
            <a:pPr rtl="0"/>
            <a:r>
              <a:rPr lang="en-US" noProof="0"/>
              <a:t>Click to edit Master title style</a:t>
            </a:r>
            <a:endParaRPr lang="en-GB" noProof="0" dirty="0"/>
          </a:p>
        </p:txBody>
      </p:sp>
      <p:sp>
        <p:nvSpPr>
          <p:cNvPr id="3" name="Text Placeholder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4" name="Content Placeholder 3"/>
          <p:cNvSpPr>
            <a:spLocks noGrp="1"/>
          </p:cNvSpPr>
          <p:nvPr>
            <p:ph sz="half" idx="2"/>
          </p:nvPr>
        </p:nvSpPr>
        <p:spPr>
          <a:xfrm>
            <a:off x="1097280" y="2958274"/>
            <a:ext cx="4639736" cy="2910821"/>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Text Placeholder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6" name="Content Placeholder 5"/>
          <p:cNvSpPr>
            <a:spLocks noGrp="1"/>
          </p:cNvSpPr>
          <p:nvPr>
            <p:ph sz="quarter" idx="4"/>
          </p:nvPr>
        </p:nvSpPr>
        <p:spPr>
          <a:xfrm>
            <a:off x="6515944" y="2958273"/>
            <a:ext cx="4639736" cy="2910821"/>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16AAE631-BA18-4136-9A30-D5746C437046}" type="datetime1">
              <a:rPr lang="en-GB" noProof="0" smtClean="0"/>
              <a:t>10/05/2023</a:t>
            </a:fld>
            <a:endParaRPr lang="en-GB" noProof="0"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GB" noProof="0"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96392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390DF7EE-89B0-4ED7-A169-C9E278BFC4F8}" type="datetime1">
              <a:rPr lang="en-GB" noProof="0" smtClean="0"/>
              <a:t>10/05/2023</a:t>
            </a:fld>
            <a:endParaRPr lang="en-GB" noProof="0"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GB" noProof="0"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426854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935C22B9-AE40-46D1-95EF-6F38A3213529}" type="datetime1">
              <a:rPr lang="en-GB" noProof="0" smtClean="0"/>
              <a:t>10/05/2023</a:t>
            </a:fld>
            <a:endParaRPr lang="en-GB" noProof="0"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GB" noProof="0"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33393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en-US" noProof="0"/>
              <a:t>Click to edit Master title style</a:t>
            </a:r>
            <a:endParaRPr lang="en-GB" noProof="0" dirty="0"/>
          </a:p>
        </p:txBody>
      </p:sp>
      <p:sp>
        <p:nvSpPr>
          <p:cNvPr id="3" name="Content Placeholder 2"/>
          <p:cNvSpPr>
            <a:spLocks noGrp="1"/>
          </p:cNvSpPr>
          <p:nvPr>
            <p:ph idx="1"/>
          </p:nvPr>
        </p:nvSpPr>
        <p:spPr>
          <a:xfrm>
            <a:off x="5458984" y="812799"/>
            <a:ext cx="5928344" cy="5294757"/>
          </a:xfrm>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4" name="Text Placeholder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US" noProof="0"/>
              <a:t>Click to edit Master text styles</a:t>
            </a:r>
          </a:p>
        </p:txBody>
      </p:sp>
      <p:sp>
        <p:nvSpPr>
          <p:cNvPr id="5" name="Date Placeholder 4"/>
          <p:cNvSpPr>
            <a:spLocks noGrp="1"/>
          </p:cNvSpPr>
          <p:nvPr>
            <p:ph type="dt" sz="half" idx="10"/>
          </p:nvPr>
        </p:nvSpPr>
        <p:spPr>
          <a:xfrm>
            <a:off x="643464" y="6446520"/>
            <a:ext cx="3517568" cy="365125"/>
          </a:xfrm>
        </p:spPr>
        <p:txBody>
          <a:bodyPr rtlCol="0"/>
          <a:lstStyle>
            <a:lvl1pPr algn="l">
              <a:defRPr/>
            </a:lvl1pPr>
          </a:lstStyle>
          <a:p>
            <a:pPr rtl="0"/>
            <a:fld id="{D3DED581-478E-49B3-AFA7-E4919570B281}" type="datetime1">
              <a:rPr lang="en-GB" noProof="0" smtClean="0"/>
              <a:t>10/05/2023</a:t>
            </a:fld>
            <a:endParaRPr lang="en-GB" noProof="0" dirty="0"/>
          </a:p>
        </p:txBody>
      </p:sp>
      <p:sp>
        <p:nvSpPr>
          <p:cNvPr id="6" name="Footer Placeholder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GB" noProof="0" dirty="0"/>
          </a:p>
        </p:txBody>
      </p:sp>
      <p:sp>
        <p:nvSpPr>
          <p:cNvPr id="7" name="Slide Number Placeholder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GB" noProof="0" smtClean="0"/>
              <a:pPr/>
              <a:t>‹#›</a:t>
            </a:fld>
            <a:endParaRPr lang="en-GB" noProof="0" dirty="0"/>
          </a:p>
        </p:txBody>
      </p:sp>
    </p:spTree>
    <p:extLst>
      <p:ext uri="{BB962C8B-B14F-4D97-AF65-F5344CB8AC3E}">
        <p14:creationId xmlns:p14="http://schemas.microsoft.com/office/powerpoint/2010/main" val="377118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noProof="0"/>
              <a:t>Click icon to add picture</a:t>
            </a:r>
            <a:endParaRPr lang="en-GB" noProof="0" dirty="0"/>
          </a:p>
        </p:txBody>
      </p:sp>
      <p:sp>
        <p:nvSpPr>
          <p:cNvPr id="2" name="Title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en-US" noProof="0"/>
              <a:t>Click to edit Master title style</a:t>
            </a:r>
            <a:endParaRPr lang="en-GB" noProof="0" dirty="0"/>
          </a:p>
        </p:txBody>
      </p:sp>
      <p:sp>
        <p:nvSpPr>
          <p:cNvPr id="4" name="Text Placeholder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US" noProof="0"/>
              <a:t>Click to edit Master text styles</a:t>
            </a:r>
          </a:p>
        </p:txBody>
      </p:sp>
      <p:sp>
        <p:nvSpPr>
          <p:cNvPr id="5" name="Date Placeholder 4"/>
          <p:cNvSpPr>
            <a:spLocks noGrp="1"/>
          </p:cNvSpPr>
          <p:nvPr>
            <p:ph type="dt" sz="half" idx="10"/>
          </p:nvPr>
        </p:nvSpPr>
        <p:spPr/>
        <p:txBody>
          <a:bodyPr rtlCol="0"/>
          <a:lstStyle>
            <a:lvl1pPr>
              <a:defRPr/>
            </a:lvl1pPr>
          </a:lstStyle>
          <a:p>
            <a:pPr rtl="0"/>
            <a:fld id="{245F460F-C71D-4649-9D64-5BFD37510D02}" type="datetime1">
              <a:rPr lang="en-GB" noProof="0" smtClean="0"/>
              <a:t>10/05/2023</a:t>
            </a:fld>
            <a:endParaRPr lang="en-GB" noProof="0" dirty="0"/>
          </a:p>
        </p:txBody>
      </p:sp>
      <p:sp>
        <p:nvSpPr>
          <p:cNvPr id="6" name="Footer Placeholder 5"/>
          <p:cNvSpPr>
            <a:spLocks noGrp="1"/>
          </p:cNvSpPr>
          <p:nvPr>
            <p:ph type="ftr" sz="quarter" idx="11"/>
          </p:nvPr>
        </p:nvSpPr>
        <p:spPr>
          <a:xfrm>
            <a:off x="1097279" y="6446838"/>
            <a:ext cx="6818262" cy="365125"/>
          </a:xfrm>
        </p:spPr>
        <p:txBody>
          <a:bodyPr rtlCol="0"/>
          <a:lstStyle/>
          <a:p>
            <a:pPr algn="l" rtl="0"/>
            <a:endParaRPr lang="en-GB" noProof="0" dirty="0"/>
          </a:p>
        </p:txBody>
      </p:sp>
      <p:sp>
        <p:nvSpPr>
          <p:cNvPr id="7" name="Slide Number Placeholder 6"/>
          <p:cNvSpPr>
            <a:spLocks noGrp="1"/>
          </p:cNvSpPr>
          <p:nvPr>
            <p:ph type="sldNum" sz="quarter" idx="12"/>
          </p:nvPr>
        </p:nvSpPr>
        <p:spPr/>
        <p:txBody>
          <a:bodyPr rtlCol="0"/>
          <a:lstStyle/>
          <a:p>
            <a:pPr rtl="0"/>
            <a:fld id="{3A98EE3D-8CD1-4C3F-BD1C-C98C9596463C}" type="slidenum">
              <a:rPr lang="en-GB" noProof="0" smtClean="0"/>
              <a:t>‹#›</a:t>
            </a:fld>
            <a:endParaRPr lang="en-GB" noProof="0" dirty="0"/>
          </a:p>
        </p:txBody>
      </p:sp>
    </p:spTree>
    <p:extLst>
      <p:ext uri="{BB962C8B-B14F-4D97-AF65-F5344CB8AC3E}">
        <p14:creationId xmlns:p14="http://schemas.microsoft.com/office/powerpoint/2010/main" val="120161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en-US" noProof="0"/>
              <a:t>Click to edit Master title style</a:t>
            </a:r>
            <a:endParaRPr lang="en-GB" noProof="0"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en-GB" noProof="0" dirty="0"/>
              <a:t>Click to edit Master text styles</a:t>
            </a:r>
          </a:p>
          <a:p>
            <a:pPr lvl="1" rtl="0"/>
            <a:r>
              <a:rPr lang="en-GB" noProof="0" dirty="0"/>
              <a:t>Second level</a:t>
            </a:r>
          </a:p>
          <a:p>
            <a:pPr lvl="2" rtl="0"/>
            <a:r>
              <a:rPr lang="en-GB" noProof="0" dirty="0"/>
              <a:t>Third level</a:t>
            </a:r>
          </a:p>
          <a:p>
            <a:pPr lvl="3" rtl="0"/>
            <a:r>
              <a:rPr lang="en-GB" noProof="0" dirty="0"/>
              <a:t>Quarter level</a:t>
            </a:r>
          </a:p>
          <a:p>
            <a:pPr lvl="4" rtl="0"/>
            <a:r>
              <a:rPr lang="en-GB" noProof="0" dirty="0"/>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4BDF0783-7615-4503-8DA8-A0B2AC7FF7D1}" type="datetime1">
              <a:rPr lang="en-GB" noProof="0" smtClean="0"/>
              <a:t>10/05/2023</a:t>
            </a:fld>
            <a:endParaRPr lang="en-GB" noProof="0"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GB" noProof="0"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GB" noProof="0" smtClean="0"/>
              <a:t>‹#›</a:t>
            </a:fld>
            <a:endParaRPr lang="en-GB" noProof="0"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dirty="0">
              <a:ln>
                <a:noFill/>
              </a:ln>
              <a:solidFill>
                <a:srgbClr val="FFFFFF"/>
              </a:solidFill>
              <a:effectLst/>
              <a:uLnTx/>
              <a:uFillTx/>
              <a:latin typeface="Franklin Gothic Book" panose="020F0502020204030204"/>
              <a:ea typeface="+mn-ea"/>
              <a:cs typeface="+mn-cs"/>
            </a:endParaRPr>
          </a:p>
        </p:txBody>
      </p:sp>
      <p:pic>
        <p:nvPicPr>
          <p:cNvPr id="4" name="Picture 3" descr="A close up of a piece of paper with a pencil laying on top">
            <a:extLst>
              <a:ext uri="{FF2B5EF4-FFF2-40B4-BE49-F238E27FC236}">
                <a16:creationId xmlns:a16="http://schemas.microsoft.com/office/drawing/2014/main" id="{65810330-F0B5-43C9-BC34-094FFB5C052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0" y="975"/>
            <a:ext cx="12191980" cy="6858000"/>
          </a:xfrm>
          <a:prstGeom prst="rect">
            <a:avLst/>
          </a:prstGeom>
        </p:spPr>
      </p:pic>
      <p:sp>
        <p:nvSpPr>
          <p:cNvPr id="35" name="Rectangle 34">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607" y="1238442"/>
            <a:ext cx="3635926" cy="435575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dirty="0">
              <a:ln>
                <a:noFill/>
              </a:ln>
              <a:solidFill>
                <a:srgbClr val="FFFFFF"/>
              </a:solidFill>
              <a:effectLst/>
              <a:uLnTx/>
              <a:uFillTx/>
              <a:latin typeface="Franklin Gothic Book"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8014448" y="1475234"/>
            <a:ext cx="3323276" cy="2901694"/>
          </a:xfrm>
        </p:spPr>
        <p:txBody>
          <a:bodyPr rtlCol="0" anchor="b">
            <a:normAutofit/>
          </a:bodyPr>
          <a:lstStyle/>
          <a:p>
            <a:pPr rtl="0"/>
            <a:r>
              <a:rPr lang="en-GB" sz="4000" dirty="0">
                <a:solidFill>
                  <a:schemeClr val="tx1"/>
                </a:solidFill>
                <a:latin typeface="Raleway SemiBold" panose="020B0703030101060003" pitchFamily="34" charset="0"/>
              </a:rPr>
              <a:t>Principles of Management</a:t>
            </a: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8127750" y="4608576"/>
            <a:ext cx="3205640" cy="774186"/>
          </a:xfrm>
        </p:spPr>
        <p:txBody>
          <a:bodyPr rtlCol="0" anchor="t">
            <a:normAutofit/>
          </a:bodyPr>
          <a:lstStyle/>
          <a:p>
            <a:pPr rtl="0">
              <a:lnSpc>
                <a:spcPct val="100000"/>
              </a:lnSpc>
            </a:pPr>
            <a:r>
              <a:rPr lang="en-GB" sz="1600" dirty="0"/>
              <a:t>N K BETCHOO</a:t>
            </a:r>
          </a:p>
        </p:txBody>
      </p:sp>
      <p:cxnSp>
        <p:nvCxnSpPr>
          <p:cNvPr id="37" name="Straight Connector 3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76090" y="4508519"/>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EDC90921-9082-491B-940E-827D679F3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Rounded Corners 4">
            <a:extLst>
              <a:ext uri="{FF2B5EF4-FFF2-40B4-BE49-F238E27FC236}">
                <a16:creationId xmlns:a16="http://schemas.microsoft.com/office/drawing/2014/main" id="{6DD6810F-CBB8-A691-66C3-117CBE334C2A}"/>
              </a:ext>
            </a:extLst>
          </p:cNvPr>
          <p:cNvSpPr/>
          <p:nvPr/>
        </p:nvSpPr>
        <p:spPr>
          <a:xfrm>
            <a:off x="2335298" y="1475234"/>
            <a:ext cx="3888192" cy="2305398"/>
          </a:xfrm>
          <a:prstGeom prst="roundRect">
            <a:avLst/>
          </a:prstGeom>
          <a:solidFill>
            <a:schemeClr val="accent4">
              <a:lumMod val="50000"/>
              <a:alpha val="38000"/>
            </a:schemeClr>
          </a:solidFill>
          <a:ln>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bg2"/>
                </a:solidFill>
                <a:latin typeface="Arial" panose="020B0604020202020204" pitchFamily="34" charset="0"/>
                <a:cs typeface="Arial" panose="020B0604020202020204" pitchFamily="34" charset="0"/>
              </a:rPr>
              <a:t>Unit 6</a:t>
            </a:r>
          </a:p>
          <a:p>
            <a:pPr algn="ctr"/>
            <a:r>
              <a:rPr lang="en-GB" sz="3600" dirty="0">
                <a:solidFill>
                  <a:srgbClr val="FFC000"/>
                </a:solidFill>
                <a:latin typeface="Arial" panose="020B0604020202020204" pitchFamily="34" charset="0"/>
                <a:cs typeface="Arial" panose="020B0604020202020204" pitchFamily="34" charset="0"/>
              </a:rPr>
              <a:t>Organisational Structures</a:t>
            </a:r>
          </a:p>
        </p:txBody>
      </p:sp>
    </p:spTree>
    <p:extLst>
      <p:ext uri="{BB962C8B-B14F-4D97-AF65-F5344CB8AC3E}">
        <p14:creationId xmlns:p14="http://schemas.microsoft.com/office/powerpoint/2010/main" val="19314396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Matrix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Autofit/>
          </a:bodyPr>
          <a:lstStyle/>
          <a:p>
            <a:pPr algn="just">
              <a:lnSpc>
                <a:spcPct val="100000"/>
              </a:lnSpc>
              <a:spcBef>
                <a:spcPts val="0"/>
              </a:spcBef>
              <a:spcAft>
                <a:spcPts val="0"/>
              </a:spcAft>
              <a:buFont typeface="Wingdings" panose="05000000000000000000" pitchFamily="2" charset="2"/>
              <a:buChar char="§"/>
            </a:pPr>
            <a:r>
              <a:rPr lang="en-US"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Advantages:</a:t>
            </a:r>
          </a:p>
          <a:p>
            <a:pPr algn="just">
              <a:lnSpc>
                <a:spcPct val="100000"/>
              </a:lnSpc>
              <a:spcBef>
                <a:spcPts val="0"/>
              </a:spcBef>
              <a:spcAft>
                <a:spcPts val="0"/>
              </a:spcAft>
              <a:buFont typeface="Wingdings" panose="05000000000000000000" pitchFamily="2" charset="2"/>
              <a:buChar char="§"/>
            </a:pPr>
            <a:endParaRPr lang="en-GB"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Combines lateral and vertical lines of authority</a:t>
            </a:r>
          </a:p>
          <a:p>
            <a:pPr algn="just">
              <a:lnSpc>
                <a:spcPct val="100000"/>
              </a:lnSpc>
              <a:spcBef>
                <a:spcPts val="0"/>
              </a:spcBef>
              <a:spcAft>
                <a:spcPts val="0"/>
              </a:spcAft>
              <a:buFont typeface="Wingdings" panose="05000000000000000000" pitchFamily="2" charset="2"/>
              <a:buChar char="§"/>
            </a:pPr>
            <a:r>
              <a:rPr lang="en-GB" sz="2400" kern="0" dirty="0">
                <a:solidFill>
                  <a:schemeClr val="tx1"/>
                </a:solidFill>
                <a:latin typeface="Arial" panose="020B0604020202020204" pitchFamily="34" charset="0"/>
                <a:cs typeface="Arial" panose="020B0604020202020204" pitchFamily="34" charset="0"/>
              </a:rPr>
              <a:t>Allows for interaction between functional and project managers</a:t>
            </a:r>
          </a:p>
          <a:p>
            <a:pPr algn="just">
              <a:lnSpc>
                <a:spcPct val="100000"/>
              </a:lnSpc>
              <a:spcBef>
                <a:spcPts val="0"/>
              </a:spcBef>
              <a:spcAft>
                <a:spcPts val="0"/>
              </a:spcAft>
              <a:buFont typeface="Wingdings" panose="05000000000000000000" pitchFamily="2" charset="2"/>
              <a:buChar char="§"/>
            </a:pPr>
            <a:r>
              <a:rPr lang="en-GB" sz="2400" kern="0" dirty="0">
                <a:solidFill>
                  <a:schemeClr val="tx1"/>
                </a:solidFill>
                <a:effectLst/>
                <a:latin typeface="Arial" panose="020B0604020202020204" pitchFamily="34" charset="0"/>
                <a:cs typeface="Arial" panose="020B0604020202020204" pitchFamily="34" charset="0"/>
              </a:rPr>
              <a:t>E</a:t>
            </a:r>
            <a:r>
              <a:rPr lang="en-GB" sz="2400" kern="0" dirty="0">
                <a:solidFill>
                  <a:schemeClr val="tx1"/>
                </a:solidFill>
                <a:latin typeface="Arial" panose="020B0604020202020204" pitchFamily="34" charset="0"/>
                <a:cs typeface="Arial" panose="020B0604020202020204" pitchFamily="34" charset="0"/>
              </a:rPr>
              <a:t>ncourages a flexible structure</a:t>
            </a:r>
          </a:p>
          <a:p>
            <a:pPr algn="just">
              <a:lnSpc>
                <a:spcPct val="100000"/>
              </a:lnSpc>
              <a:spcBef>
                <a:spcPts val="0"/>
              </a:spcBef>
              <a:spcAft>
                <a:spcPts val="0"/>
              </a:spcAft>
              <a:buFont typeface="Wingdings" panose="05000000000000000000" pitchFamily="2" charset="2"/>
              <a:buChar char="§"/>
            </a:pPr>
            <a:endParaRPr lang="en-US" sz="2400" kern="0" dirty="0">
              <a:solidFill>
                <a:schemeClr val="tx1"/>
              </a:solidFill>
              <a:effectLst/>
              <a:latin typeface="Arial" panose="020B0604020202020204" pitchFamily="34"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b="1" kern="0" dirty="0">
                <a:solidFill>
                  <a:schemeClr val="tx1"/>
                </a:solidFill>
                <a:effectLst/>
                <a:latin typeface="Arial" panose="020B0604020202020204" pitchFamily="34" charset="0"/>
                <a:cs typeface="Arial" panose="020B0604020202020204" pitchFamily="34" charset="0"/>
              </a:rPr>
              <a:t>Disadvantages</a:t>
            </a:r>
          </a:p>
          <a:p>
            <a:pPr algn="just">
              <a:lnSpc>
                <a:spcPct val="100000"/>
              </a:lnSpc>
              <a:spcBef>
                <a:spcPts val="0"/>
              </a:spcBef>
              <a:spcAft>
                <a:spcPts val="0"/>
              </a:spcAft>
              <a:buFont typeface="Wingdings" panose="05000000000000000000" pitchFamily="2" charset="2"/>
              <a:buChar char="§"/>
            </a:pPr>
            <a:r>
              <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Difficulty in handling a complex structure.</a:t>
            </a:r>
          </a:p>
          <a:p>
            <a:pPr algn="just">
              <a:lnSpc>
                <a:spcPct val="100000"/>
              </a:lnSpc>
              <a:spcBef>
                <a:spcPts val="0"/>
              </a:spcBef>
              <a:spcAft>
                <a:spcPts val="0"/>
              </a:spcAft>
              <a:buFont typeface="Wingdings" panose="05000000000000000000" pitchFamily="2" charset="2"/>
              <a:buChar char="§"/>
            </a:pPr>
            <a:r>
              <a:rPr lang="en-GB" sz="2400" dirty="0">
                <a:solidFill>
                  <a:schemeClr val="tx1"/>
                </a:solidFill>
                <a:latin typeface="Arial" panose="020B0604020202020204" pitchFamily="34" charset="0"/>
                <a:ea typeface="Times New Roman" panose="02020603050405020304" pitchFamily="18" charset="0"/>
                <a:cs typeface="Arial" panose="020B0604020202020204" pitchFamily="34" charset="0"/>
              </a:rPr>
              <a:t>Divide loyalty of employees with functional and project managers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00000"/>
              </a:lnSpc>
            </a:pPr>
            <a:endParaRPr lang="en-GB" sz="2400"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926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Organisational Structures</a:t>
            </a:r>
          </a:p>
        </p:txBody>
      </p:sp>
      <p:sp>
        <p:nvSpPr>
          <p:cNvPr id="5" name="Content Placeholder 4">
            <a:extLst>
              <a:ext uri="{FF2B5EF4-FFF2-40B4-BE49-F238E27FC236}">
                <a16:creationId xmlns:a16="http://schemas.microsoft.com/office/drawing/2014/main" id="{386CF5E4-0858-70F0-528E-5E4ECD151E88}"/>
              </a:ext>
            </a:extLst>
          </p:cNvPr>
          <p:cNvSpPr>
            <a:spLocks noGrp="1"/>
          </p:cNvSpPr>
          <p:nvPr>
            <p:ph idx="1"/>
          </p:nvPr>
        </p:nvSpPr>
        <p:spPr/>
        <p:txBody>
          <a:bodyPr>
            <a:noAutofit/>
          </a:bodyPr>
          <a:lstStyle/>
          <a:p>
            <a:pPr>
              <a:buFont typeface="Wingdings" panose="05000000000000000000" pitchFamily="2" charset="2"/>
              <a:buChar char="§"/>
            </a:pPr>
            <a:r>
              <a:rPr lang="en-GB" sz="2400" dirty="0">
                <a:latin typeface="Arial" panose="020B0604020202020204" pitchFamily="34" charset="0"/>
                <a:cs typeface="Arial" panose="020B0604020202020204" pitchFamily="34" charset="0"/>
              </a:rPr>
              <a:t>A functional organisational structure is a common type of business structure that organises a company into different departments based on areas of expertise, grouping employees by specialty, skill or related roles. It’s based on levels of hierarchy that include different departments, under the direction of designated leaders. </a:t>
            </a:r>
          </a:p>
          <a:p>
            <a:pPr>
              <a:buFont typeface="Wingdings" panose="05000000000000000000" pitchFamily="2" charset="2"/>
              <a:buChar char="§"/>
            </a:pPr>
            <a:r>
              <a:rPr lang="en-GB" sz="2400" dirty="0">
                <a:latin typeface="Arial" panose="020B0604020202020204" pitchFamily="34" charset="0"/>
                <a:cs typeface="Arial" panose="020B0604020202020204" pitchFamily="34" charset="0"/>
              </a:rPr>
              <a:t> commonly operate under functional structure because it groups people who have similar knowledge, and when used in a team environment, helps companies achieve their goals.</a:t>
            </a:r>
            <a:endParaRPr lang="en-GB"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351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Functional Structure</a:t>
            </a:r>
          </a:p>
        </p:txBody>
      </p:sp>
      <p:sp>
        <p:nvSpPr>
          <p:cNvPr id="4" name="Content Placeholder 3">
            <a:extLst>
              <a:ext uri="{FF2B5EF4-FFF2-40B4-BE49-F238E27FC236}">
                <a16:creationId xmlns:a16="http://schemas.microsoft.com/office/drawing/2014/main" id="{489A92AA-A9A4-2B0A-1FA1-379ED243F9C9}"/>
              </a:ext>
            </a:extLst>
          </p:cNvPr>
          <p:cNvSpPr>
            <a:spLocks noGrp="1"/>
          </p:cNvSpPr>
          <p:nvPr>
            <p:ph idx="1"/>
          </p:nvPr>
        </p:nvSpPr>
        <p:spPr/>
        <p:txBody>
          <a:bodyPr/>
          <a:lstStyle/>
          <a:p>
            <a:endParaRPr lang="en-GB" dirty="0"/>
          </a:p>
        </p:txBody>
      </p:sp>
      <p:sp>
        <p:nvSpPr>
          <p:cNvPr id="6" name="Rectangle 5">
            <a:extLst>
              <a:ext uri="{FF2B5EF4-FFF2-40B4-BE49-F238E27FC236}">
                <a16:creationId xmlns:a16="http://schemas.microsoft.com/office/drawing/2014/main" id="{D7CBD18F-A981-9443-3453-BD6FFD78694A}"/>
              </a:ext>
            </a:extLst>
          </p:cNvPr>
          <p:cNvSpPr/>
          <p:nvPr/>
        </p:nvSpPr>
        <p:spPr>
          <a:xfrm>
            <a:off x="5082988" y="2729753"/>
            <a:ext cx="1869141" cy="564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CEO</a:t>
            </a:r>
          </a:p>
        </p:txBody>
      </p:sp>
      <p:sp>
        <p:nvSpPr>
          <p:cNvPr id="7" name="Rectangle 6">
            <a:extLst>
              <a:ext uri="{FF2B5EF4-FFF2-40B4-BE49-F238E27FC236}">
                <a16:creationId xmlns:a16="http://schemas.microsoft.com/office/drawing/2014/main" id="{60766CCD-C726-0EEC-BA5D-8071DC87371D}"/>
              </a:ext>
            </a:extLst>
          </p:cNvPr>
          <p:cNvSpPr/>
          <p:nvPr/>
        </p:nvSpPr>
        <p:spPr>
          <a:xfrm>
            <a:off x="1707776" y="3939988"/>
            <a:ext cx="1707777" cy="5109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Accounting</a:t>
            </a:r>
          </a:p>
        </p:txBody>
      </p:sp>
      <p:sp>
        <p:nvSpPr>
          <p:cNvPr id="8" name="Rectangle 7">
            <a:extLst>
              <a:ext uri="{FF2B5EF4-FFF2-40B4-BE49-F238E27FC236}">
                <a16:creationId xmlns:a16="http://schemas.microsoft.com/office/drawing/2014/main" id="{7C8A5EEA-0319-3B98-7299-3B8A122FC037}"/>
              </a:ext>
            </a:extLst>
          </p:cNvPr>
          <p:cNvSpPr/>
          <p:nvPr/>
        </p:nvSpPr>
        <p:spPr>
          <a:xfrm>
            <a:off x="4026049" y="3983316"/>
            <a:ext cx="1707777" cy="5109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Marketing</a:t>
            </a:r>
          </a:p>
        </p:txBody>
      </p:sp>
      <p:sp>
        <p:nvSpPr>
          <p:cNvPr id="9" name="Rectangle 8">
            <a:extLst>
              <a:ext uri="{FF2B5EF4-FFF2-40B4-BE49-F238E27FC236}">
                <a16:creationId xmlns:a16="http://schemas.microsoft.com/office/drawing/2014/main" id="{05325E10-C3C5-18AF-104D-9A439B1E9DAC}"/>
              </a:ext>
            </a:extLst>
          </p:cNvPr>
          <p:cNvSpPr/>
          <p:nvPr/>
        </p:nvSpPr>
        <p:spPr>
          <a:xfrm>
            <a:off x="6458176" y="3939988"/>
            <a:ext cx="1707777" cy="5109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HRM</a:t>
            </a:r>
          </a:p>
        </p:txBody>
      </p:sp>
      <p:sp>
        <p:nvSpPr>
          <p:cNvPr id="10" name="Rectangle 9">
            <a:extLst>
              <a:ext uri="{FF2B5EF4-FFF2-40B4-BE49-F238E27FC236}">
                <a16:creationId xmlns:a16="http://schemas.microsoft.com/office/drawing/2014/main" id="{A584BD66-FC15-DB6E-D3B6-2E766AD4806A}"/>
              </a:ext>
            </a:extLst>
          </p:cNvPr>
          <p:cNvSpPr/>
          <p:nvPr/>
        </p:nvSpPr>
        <p:spPr>
          <a:xfrm>
            <a:off x="8529917" y="3905620"/>
            <a:ext cx="1707777" cy="5109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Production</a:t>
            </a:r>
          </a:p>
        </p:txBody>
      </p:sp>
      <p:sp>
        <p:nvSpPr>
          <p:cNvPr id="11" name="Rectangle 10">
            <a:extLst>
              <a:ext uri="{FF2B5EF4-FFF2-40B4-BE49-F238E27FC236}">
                <a16:creationId xmlns:a16="http://schemas.microsoft.com/office/drawing/2014/main" id="{7BB7E455-E628-960E-F364-E8B482170A72}"/>
              </a:ext>
            </a:extLst>
          </p:cNvPr>
          <p:cNvSpPr/>
          <p:nvPr/>
        </p:nvSpPr>
        <p:spPr>
          <a:xfrm>
            <a:off x="1707776" y="4800600"/>
            <a:ext cx="1707777" cy="833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Auditing</a:t>
            </a:r>
          </a:p>
          <a:p>
            <a:pPr algn="ctr"/>
            <a:r>
              <a:rPr lang="en-GB" dirty="0">
                <a:solidFill>
                  <a:schemeClr val="tx1"/>
                </a:solidFill>
                <a:latin typeface="Arial" panose="020B0604020202020204" pitchFamily="34" charset="0"/>
                <a:cs typeface="Arial" panose="020B0604020202020204" pitchFamily="34" charset="0"/>
              </a:rPr>
              <a:t>Costing</a:t>
            </a:r>
          </a:p>
        </p:txBody>
      </p:sp>
      <p:sp>
        <p:nvSpPr>
          <p:cNvPr id="13" name="Rectangle 12">
            <a:extLst>
              <a:ext uri="{FF2B5EF4-FFF2-40B4-BE49-F238E27FC236}">
                <a16:creationId xmlns:a16="http://schemas.microsoft.com/office/drawing/2014/main" id="{7854ED09-D1DB-25D1-8B40-4F86CA19BA27}"/>
              </a:ext>
            </a:extLst>
          </p:cNvPr>
          <p:cNvSpPr/>
          <p:nvPr/>
        </p:nvSpPr>
        <p:spPr>
          <a:xfrm>
            <a:off x="4034117" y="4766232"/>
            <a:ext cx="1707777" cy="833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Sales</a:t>
            </a:r>
          </a:p>
          <a:p>
            <a:pPr algn="ctr"/>
            <a:r>
              <a:rPr lang="en-GB" dirty="0">
                <a:solidFill>
                  <a:schemeClr val="tx1"/>
                </a:solidFill>
                <a:latin typeface="Arial" panose="020B0604020202020204" pitchFamily="34" charset="0"/>
                <a:cs typeface="Arial" panose="020B0604020202020204" pitchFamily="34" charset="0"/>
              </a:rPr>
              <a:t>Promotion</a:t>
            </a:r>
          </a:p>
        </p:txBody>
      </p:sp>
      <p:sp>
        <p:nvSpPr>
          <p:cNvPr id="14" name="Rectangle 13">
            <a:extLst>
              <a:ext uri="{FF2B5EF4-FFF2-40B4-BE49-F238E27FC236}">
                <a16:creationId xmlns:a16="http://schemas.microsoft.com/office/drawing/2014/main" id="{FD51A664-AC16-677A-FBFD-D3EDFB9876D9}"/>
              </a:ext>
            </a:extLst>
          </p:cNvPr>
          <p:cNvSpPr/>
          <p:nvPr/>
        </p:nvSpPr>
        <p:spPr>
          <a:xfrm>
            <a:off x="6458176" y="4709457"/>
            <a:ext cx="1707777" cy="833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Recruitment</a:t>
            </a:r>
          </a:p>
          <a:p>
            <a:pPr algn="ctr"/>
            <a:r>
              <a:rPr lang="en-GB" dirty="0">
                <a:solidFill>
                  <a:schemeClr val="tx1"/>
                </a:solidFill>
                <a:latin typeface="Arial" panose="020B0604020202020204" pitchFamily="34" charset="0"/>
                <a:cs typeface="Arial" panose="020B0604020202020204" pitchFamily="34" charset="0"/>
              </a:rPr>
              <a:t>Training</a:t>
            </a:r>
          </a:p>
        </p:txBody>
      </p:sp>
      <p:sp>
        <p:nvSpPr>
          <p:cNvPr id="15" name="Rectangle 14">
            <a:extLst>
              <a:ext uri="{FF2B5EF4-FFF2-40B4-BE49-F238E27FC236}">
                <a16:creationId xmlns:a16="http://schemas.microsoft.com/office/drawing/2014/main" id="{ACB67F97-3AED-56DB-E452-BA84896E7DDE}"/>
              </a:ext>
            </a:extLst>
          </p:cNvPr>
          <p:cNvSpPr/>
          <p:nvPr/>
        </p:nvSpPr>
        <p:spPr>
          <a:xfrm>
            <a:off x="8529917" y="4709457"/>
            <a:ext cx="1707777" cy="833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Processing</a:t>
            </a:r>
          </a:p>
          <a:p>
            <a:pPr algn="ctr"/>
            <a:r>
              <a:rPr lang="en-GB" dirty="0">
                <a:solidFill>
                  <a:schemeClr val="tx1"/>
                </a:solidFill>
                <a:latin typeface="Arial" panose="020B0604020202020204" pitchFamily="34" charset="0"/>
                <a:cs typeface="Arial" panose="020B0604020202020204" pitchFamily="34" charset="0"/>
              </a:rPr>
              <a:t>Packaging</a:t>
            </a:r>
          </a:p>
          <a:p>
            <a:pPr algn="ctr"/>
            <a:endParaRPr lang="en-GB" dirty="0">
              <a:solidFill>
                <a:schemeClr val="tx1"/>
              </a:solidFill>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2FAECA4B-0E32-87AC-BC6D-7A65113EB013}"/>
              </a:ext>
            </a:extLst>
          </p:cNvPr>
          <p:cNvCxnSpPr>
            <a:stCxn id="7" idx="2"/>
            <a:endCxn id="11" idx="0"/>
          </p:cNvCxnSpPr>
          <p:nvPr/>
        </p:nvCxnSpPr>
        <p:spPr>
          <a:xfrm>
            <a:off x="2561665" y="4450976"/>
            <a:ext cx="0" cy="349624"/>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EF11EA84-7F8C-8AD6-73BB-0514B0AF04AE}"/>
              </a:ext>
            </a:extLst>
          </p:cNvPr>
          <p:cNvCxnSpPr/>
          <p:nvPr/>
        </p:nvCxnSpPr>
        <p:spPr>
          <a:xfrm>
            <a:off x="4877696" y="4401670"/>
            <a:ext cx="0" cy="349624"/>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28FBD890-F07C-E495-EBDC-6E2AD930FD59}"/>
              </a:ext>
            </a:extLst>
          </p:cNvPr>
          <p:cNvCxnSpPr>
            <a:cxnSpLocks/>
          </p:cNvCxnSpPr>
          <p:nvPr/>
        </p:nvCxnSpPr>
        <p:spPr>
          <a:xfrm>
            <a:off x="7282929" y="4450976"/>
            <a:ext cx="0" cy="258481"/>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873997FA-73BB-73CA-9843-37F2D39835D6}"/>
              </a:ext>
            </a:extLst>
          </p:cNvPr>
          <p:cNvCxnSpPr>
            <a:cxnSpLocks/>
            <a:endCxn id="15" idx="0"/>
          </p:cNvCxnSpPr>
          <p:nvPr/>
        </p:nvCxnSpPr>
        <p:spPr>
          <a:xfrm>
            <a:off x="9383805" y="4419599"/>
            <a:ext cx="1" cy="28985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996CCA2C-7CCC-D990-5462-E9ACF6B82C3E}"/>
              </a:ext>
            </a:extLst>
          </p:cNvPr>
          <p:cNvCxnSpPr/>
          <p:nvPr/>
        </p:nvCxnSpPr>
        <p:spPr>
          <a:xfrm>
            <a:off x="2164976" y="3523129"/>
            <a:ext cx="7218829"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FB0F64B-25EE-22CA-B2FF-7312563B68A1}"/>
              </a:ext>
            </a:extLst>
          </p:cNvPr>
          <p:cNvCxnSpPr/>
          <p:nvPr/>
        </p:nvCxnSpPr>
        <p:spPr>
          <a:xfrm>
            <a:off x="2164976" y="3523129"/>
            <a:ext cx="0" cy="41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2FD660D-9B4A-D74A-B543-3281A24164AF}"/>
              </a:ext>
            </a:extLst>
          </p:cNvPr>
          <p:cNvCxnSpPr>
            <a:endCxn id="8" idx="0"/>
          </p:cNvCxnSpPr>
          <p:nvPr/>
        </p:nvCxnSpPr>
        <p:spPr>
          <a:xfrm>
            <a:off x="4877696" y="3523129"/>
            <a:ext cx="0" cy="4601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69985D5-2502-9314-0A74-E54D27124810}"/>
              </a:ext>
            </a:extLst>
          </p:cNvPr>
          <p:cNvCxnSpPr/>
          <p:nvPr/>
        </p:nvCxnSpPr>
        <p:spPr>
          <a:xfrm>
            <a:off x="7282929" y="3523129"/>
            <a:ext cx="0" cy="41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5" name="Straight Connector 1024">
            <a:extLst>
              <a:ext uri="{FF2B5EF4-FFF2-40B4-BE49-F238E27FC236}">
                <a16:creationId xmlns:a16="http://schemas.microsoft.com/office/drawing/2014/main" id="{36B87E41-87B6-E4FE-DDCD-8D6767BF4903}"/>
              </a:ext>
            </a:extLst>
          </p:cNvPr>
          <p:cNvCxnSpPr>
            <a:endCxn id="10" idx="0"/>
          </p:cNvCxnSpPr>
          <p:nvPr/>
        </p:nvCxnSpPr>
        <p:spPr>
          <a:xfrm>
            <a:off x="9383805" y="3523129"/>
            <a:ext cx="0" cy="3824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8" name="Straight Connector 1027">
            <a:extLst>
              <a:ext uri="{FF2B5EF4-FFF2-40B4-BE49-F238E27FC236}">
                <a16:creationId xmlns:a16="http://schemas.microsoft.com/office/drawing/2014/main" id="{7000292C-3F9B-4080-09CB-9483CB6DDCDA}"/>
              </a:ext>
            </a:extLst>
          </p:cNvPr>
          <p:cNvCxnSpPr>
            <a:stCxn id="6" idx="2"/>
          </p:cNvCxnSpPr>
          <p:nvPr/>
        </p:nvCxnSpPr>
        <p:spPr>
          <a:xfrm flipH="1">
            <a:off x="6017558" y="3294529"/>
            <a:ext cx="1" cy="228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9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Functional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rmAutofit fontScale="92500" lnSpcReduction="20000"/>
          </a:bodyPr>
          <a:lstStyle/>
          <a:p>
            <a:pPr algn="just">
              <a:lnSpc>
                <a:spcPct val="200000"/>
              </a:lnSpc>
              <a:spcBef>
                <a:spcPts val="0"/>
              </a:spcBef>
              <a:spcAft>
                <a:spcPts val="0"/>
              </a:spcAft>
            </a:pPr>
            <a:r>
              <a:rPr lang="en-US"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Advantages:</a:t>
            </a:r>
            <a:endParaRPr lang="en-GB"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By grouping people on the basis of their technical and specialist expertise, the </a:t>
            </a:r>
            <a:r>
              <a:rPr lang="en-US" sz="2400" dirty="0" err="1">
                <a:effectLst/>
                <a:latin typeface="Arial" panose="020B0604020202020204" pitchFamily="34" charset="0"/>
                <a:ea typeface="Times New Roman" panose="02020603050405020304" pitchFamily="18" charset="0"/>
                <a:cs typeface="Arial" panose="020B0604020202020204" pitchFamily="34" charset="0"/>
              </a:rPr>
              <a:t>organisation</a:t>
            </a:r>
            <a:r>
              <a:rPr lang="en-US" sz="2400" dirty="0">
                <a:effectLst/>
                <a:latin typeface="Arial" panose="020B0604020202020204" pitchFamily="34" charset="0"/>
                <a:ea typeface="Times New Roman" panose="02020603050405020304" pitchFamily="18" charset="0"/>
                <a:cs typeface="Arial" panose="020B0604020202020204" pitchFamily="34" charset="0"/>
              </a:rPr>
              <a:t> can facilitate both their </a:t>
            </a:r>
            <a:r>
              <a:rPr lang="en-US" sz="2400" dirty="0" err="1">
                <a:effectLst/>
                <a:latin typeface="Arial" panose="020B0604020202020204" pitchFamily="34" charset="0"/>
                <a:ea typeface="Times New Roman" panose="02020603050405020304" pitchFamily="18" charset="0"/>
                <a:cs typeface="Arial" panose="020B0604020202020204" pitchFamily="34" charset="0"/>
              </a:rPr>
              <a:t>utilisation</a:t>
            </a:r>
            <a:r>
              <a:rPr lang="en-US" sz="2400" dirty="0">
                <a:effectLst/>
                <a:latin typeface="Arial" panose="020B0604020202020204" pitchFamily="34" charset="0"/>
                <a:ea typeface="Times New Roman" panose="02020603050405020304" pitchFamily="18" charset="0"/>
                <a:cs typeface="Arial" panose="020B0604020202020204" pitchFamily="34" charset="0"/>
              </a:rPr>
              <a:t> and coordination in the service of the whole enterprise.</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It is a logical reflection of functions.</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It maintains power and prestige of major functions.</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endParaRPr lang="en-GB" dirty="0"/>
          </a:p>
        </p:txBody>
      </p:sp>
    </p:spTree>
    <p:extLst>
      <p:ext uri="{BB962C8B-B14F-4D97-AF65-F5344CB8AC3E}">
        <p14:creationId xmlns:p14="http://schemas.microsoft.com/office/powerpoint/2010/main" val="20323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Functional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rmAutofit fontScale="92500" lnSpcReduction="20000"/>
          </a:bodyPr>
          <a:lstStyle/>
          <a:p>
            <a:pPr algn="just">
              <a:lnSpc>
                <a:spcPct val="200000"/>
              </a:lnSpc>
              <a:spcBef>
                <a:spcPts val="0"/>
              </a:spcBef>
              <a:spcAft>
                <a:spcPts val="0"/>
              </a:spcAft>
            </a:pPr>
            <a:r>
              <a:rPr lang="en-US"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Advantages:</a:t>
            </a:r>
            <a:endParaRPr lang="en-GB"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By grouping people on the basis of their technical and specialist expertise, the </a:t>
            </a:r>
            <a:r>
              <a:rPr lang="en-US" sz="2400" dirty="0" err="1">
                <a:effectLst/>
                <a:latin typeface="Arial" panose="020B0604020202020204" pitchFamily="34" charset="0"/>
                <a:ea typeface="Times New Roman" panose="02020603050405020304" pitchFamily="18" charset="0"/>
                <a:cs typeface="Arial" panose="020B0604020202020204" pitchFamily="34" charset="0"/>
              </a:rPr>
              <a:t>organisation</a:t>
            </a:r>
            <a:r>
              <a:rPr lang="en-US" sz="2400" dirty="0">
                <a:effectLst/>
                <a:latin typeface="Arial" panose="020B0604020202020204" pitchFamily="34" charset="0"/>
                <a:ea typeface="Times New Roman" panose="02020603050405020304" pitchFamily="18" charset="0"/>
                <a:cs typeface="Arial" panose="020B0604020202020204" pitchFamily="34" charset="0"/>
              </a:rPr>
              <a:t> can facilitate both their </a:t>
            </a:r>
            <a:r>
              <a:rPr lang="en-US" sz="2400" dirty="0" err="1">
                <a:effectLst/>
                <a:latin typeface="Arial" panose="020B0604020202020204" pitchFamily="34" charset="0"/>
                <a:ea typeface="Times New Roman" panose="02020603050405020304" pitchFamily="18" charset="0"/>
                <a:cs typeface="Arial" panose="020B0604020202020204" pitchFamily="34" charset="0"/>
              </a:rPr>
              <a:t>utilisation</a:t>
            </a:r>
            <a:r>
              <a:rPr lang="en-US" sz="2400" dirty="0">
                <a:effectLst/>
                <a:latin typeface="Arial" panose="020B0604020202020204" pitchFamily="34" charset="0"/>
                <a:ea typeface="Times New Roman" panose="02020603050405020304" pitchFamily="18" charset="0"/>
                <a:cs typeface="Arial" panose="020B0604020202020204" pitchFamily="34" charset="0"/>
              </a:rPr>
              <a:t> and coordination in the service of the whole enterprise.</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It is a logical reflection of functions.</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effectLst/>
                <a:latin typeface="Arial" panose="020B0604020202020204" pitchFamily="34" charset="0"/>
                <a:ea typeface="Times New Roman" panose="02020603050405020304" pitchFamily="18" charset="0"/>
                <a:cs typeface="Arial" panose="020B0604020202020204" pitchFamily="34" charset="0"/>
              </a:rPr>
              <a:t>It maintains power and prestige of major functions.</a:t>
            </a:r>
            <a:endParaRPr lang="en-GB" sz="2400" dirty="0">
              <a:effectLst/>
              <a:latin typeface="Arial" panose="020B0604020202020204" pitchFamily="34" charset="0"/>
              <a:ea typeface="Times New Roman" panose="02020603050405020304" pitchFamily="18" charset="0"/>
              <a:cs typeface="Arial" panose="020B0604020202020204" pitchFamily="34" charset="0"/>
            </a:endParaRPr>
          </a:p>
          <a:p>
            <a:endParaRPr lang="en-GB" dirty="0"/>
          </a:p>
        </p:txBody>
      </p:sp>
    </p:spTree>
    <p:extLst>
      <p:ext uri="{BB962C8B-B14F-4D97-AF65-F5344CB8AC3E}">
        <p14:creationId xmlns:p14="http://schemas.microsoft.com/office/powerpoint/2010/main" val="76127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Functional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rmAutofit/>
          </a:bodyPr>
          <a:lstStyle/>
          <a:p>
            <a:pPr algn="just">
              <a:lnSpc>
                <a:spcPct val="200000"/>
              </a:lnSpc>
              <a:spcBef>
                <a:spcPts val="0"/>
              </a:spcBef>
              <a:spcAft>
                <a:spcPts val="0"/>
              </a:spcAft>
              <a:buFont typeface="Wingdings" panose="05000000000000000000" pitchFamily="2" charset="2"/>
              <a:buChar char="§"/>
            </a:pPr>
            <a:r>
              <a:rPr lang="en-US" sz="2400" b="1" kern="0" dirty="0">
                <a:solidFill>
                  <a:schemeClr val="tx1"/>
                </a:solidFill>
                <a:effectLst/>
                <a:latin typeface="Arial" panose="020B0604020202020204" pitchFamily="34" charset="0"/>
                <a:cs typeface="Arial" panose="020B0604020202020204" pitchFamily="34" charset="0"/>
              </a:rPr>
              <a:t>Disadvantages:</a:t>
            </a:r>
            <a:endParaRPr lang="en-GB" sz="2400" b="1" kern="0" dirty="0">
              <a:solidFill>
                <a:schemeClr val="tx1"/>
              </a:solidFill>
              <a:effectLst/>
              <a:latin typeface="Arial" panose="020B0604020202020204" pitchFamily="34"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can be the growth of sectional interests.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form will not be flexible when the </a:t>
            </a:r>
            <a:r>
              <a:rPr lang="en-US" sz="2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organisation</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expands.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Responsibility for profits is at the top.</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2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is over </a:t>
            </a:r>
            <a:r>
              <a:rPr lang="en-US" sz="2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specialisation</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and narrow participation of the employees.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endParaRPr lang="en-GB" dirty="0"/>
          </a:p>
        </p:txBody>
      </p:sp>
    </p:spTree>
    <p:extLst>
      <p:ext uri="{BB962C8B-B14F-4D97-AF65-F5344CB8AC3E}">
        <p14:creationId xmlns:p14="http://schemas.microsoft.com/office/powerpoint/2010/main" val="16323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Geographical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rmAutofit/>
          </a:bodyPr>
          <a:lstStyle/>
          <a:p>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In this structure, the main functions are kept at the head quarters.  Some activities are </a:t>
            </a:r>
            <a:r>
              <a:rPr lang="en-US" sz="2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decentralised</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on a territorial basis (North, South, West, Central).  Many large </a:t>
            </a:r>
            <a:r>
              <a:rPr lang="en-US" sz="2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organisations</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are </a:t>
            </a:r>
            <a:r>
              <a:rPr lang="en-US" sz="2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decentralised</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in a geographical way.</a:t>
            </a:r>
          </a:p>
          <a:p>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CA963A9B-9018-51B9-B8C9-F1823948EE6E}"/>
              </a:ext>
            </a:extLst>
          </p:cNvPr>
          <p:cNvSpPr/>
          <p:nvPr/>
        </p:nvSpPr>
        <p:spPr>
          <a:xfrm>
            <a:off x="5087470" y="3845859"/>
            <a:ext cx="1506071" cy="5513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CEO</a:t>
            </a:r>
          </a:p>
        </p:txBody>
      </p:sp>
      <p:cxnSp>
        <p:nvCxnSpPr>
          <p:cNvPr id="7" name="Straight Connector 6">
            <a:extLst>
              <a:ext uri="{FF2B5EF4-FFF2-40B4-BE49-F238E27FC236}">
                <a16:creationId xmlns:a16="http://schemas.microsoft.com/office/drawing/2014/main" id="{4171B6C0-3A1F-868D-5A47-F66A4CEE57CE}"/>
              </a:ext>
            </a:extLst>
          </p:cNvPr>
          <p:cNvCxnSpPr/>
          <p:nvPr/>
        </p:nvCxnSpPr>
        <p:spPr>
          <a:xfrm>
            <a:off x="5840505" y="4397188"/>
            <a:ext cx="0" cy="336177"/>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1630D41-7BC0-7044-2D10-03548FA6D93A}"/>
              </a:ext>
            </a:extLst>
          </p:cNvPr>
          <p:cNvCxnSpPr/>
          <p:nvPr/>
        </p:nvCxnSpPr>
        <p:spPr>
          <a:xfrm>
            <a:off x="3361765" y="4733365"/>
            <a:ext cx="5069541" cy="0"/>
          </a:xfrm>
          <a:prstGeom prst="line">
            <a:avLst/>
          </a:prstGeom>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EDF8AE65-8FE2-B595-224B-4D91B668C399}"/>
              </a:ext>
            </a:extLst>
          </p:cNvPr>
          <p:cNvSpPr/>
          <p:nvPr/>
        </p:nvSpPr>
        <p:spPr>
          <a:xfrm>
            <a:off x="5247927" y="5069542"/>
            <a:ext cx="1506071" cy="5513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Central</a:t>
            </a:r>
          </a:p>
        </p:txBody>
      </p:sp>
      <p:sp>
        <p:nvSpPr>
          <p:cNvPr id="15" name="Rectangle 14">
            <a:extLst>
              <a:ext uri="{FF2B5EF4-FFF2-40B4-BE49-F238E27FC236}">
                <a16:creationId xmlns:a16="http://schemas.microsoft.com/office/drawing/2014/main" id="{AFA3C0F0-A58E-D932-BE5A-E3F104EF513D}"/>
              </a:ext>
            </a:extLst>
          </p:cNvPr>
          <p:cNvSpPr/>
          <p:nvPr/>
        </p:nvSpPr>
        <p:spPr>
          <a:xfrm>
            <a:off x="7448768" y="5056097"/>
            <a:ext cx="1506071" cy="5513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East</a:t>
            </a:r>
          </a:p>
        </p:txBody>
      </p:sp>
      <p:sp>
        <p:nvSpPr>
          <p:cNvPr id="16" name="Rectangle 15">
            <a:extLst>
              <a:ext uri="{FF2B5EF4-FFF2-40B4-BE49-F238E27FC236}">
                <a16:creationId xmlns:a16="http://schemas.microsoft.com/office/drawing/2014/main" id="{8B02385B-B94E-08F6-DD84-FC4709E5F2A0}"/>
              </a:ext>
            </a:extLst>
          </p:cNvPr>
          <p:cNvSpPr/>
          <p:nvPr/>
        </p:nvSpPr>
        <p:spPr>
          <a:xfrm>
            <a:off x="2838230" y="5056098"/>
            <a:ext cx="1506071" cy="55132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West</a:t>
            </a:r>
          </a:p>
        </p:txBody>
      </p:sp>
      <p:cxnSp>
        <p:nvCxnSpPr>
          <p:cNvPr id="20" name="Straight Connector 19">
            <a:extLst>
              <a:ext uri="{FF2B5EF4-FFF2-40B4-BE49-F238E27FC236}">
                <a16:creationId xmlns:a16="http://schemas.microsoft.com/office/drawing/2014/main" id="{260480AE-5F4C-7150-003C-A7EBDD86EFFB}"/>
              </a:ext>
            </a:extLst>
          </p:cNvPr>
          <p:cNvCxnSpPr/>
          <p:nvPr/>
        </p:nvCxnSpPr>
        <p:spPr>
          <a:xfrm>
            <a:off x="3361765" y="4733365"/>
            <a:ext cx="0" cy="336177"/>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30E75E60-2728-1CA3-ACB1-FE1A698853B7}"/>
              </a:ext>
            </a:extLst>
          </p:cNvPr>
          <p:cNvCxnSpPr/>
          <p:nvPr/>
        </p:nvCxnSpPr>
        <p:spPr>
          <a:xfrm>
            <a:off x="5840505" y="4733365"/>
            <a:ext cx="0" cy="336177"/>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BBB068D5-1677-BD30-87FB-9CF9FB8AE847}"/>
              </a:ext>
            </a:extLst>
          </p:cNvPr>
          <p:cNvCxnSpPr/>
          <p:nvPr/>
        </p:nvCxnSpPr>
        <p:spPr>
          <a:xfrm>
            <a:off x="8431306" y="4733365"/>
            <a:ext cx="0" cy="32273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7844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Geographical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Autofit/>
          </a:bodyPr>
          <a:lstStyle/>
          <a:p>
            <a:pPr algn="just">
              <a:lnSpc>
                <a:spcPct val="100000"/>
              </a:lnSpc>
              <a:spcBef>
                <a:spcPts val="0"/>
              </a:spcBef>
              <a:spcAft>
                <a:spcPts val="0"/>
              </a:spcAft>
              <a:buFont typeface="Wingdings" panose="05000000000000000000" pitchFamily="2" charset="2"/>
              <a:buChar char="§"/>
            </a:pPr>
            <a:r>
              <a:rPr lang="en-US"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Advantages:</a:t>
            </a:r>
            <a:endParaRPr lang="en-GB" sz="24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It places responsibility at a lower level.</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It places emphasis on local markets and needs.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is better face-to-face communication with local interests.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is a possibility of creating a training ground for future managers.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endParaRPr lang="en-US" sz="2400" b="1" kern="0" dirty="0">
              <a:solidFill>
                <a:schemeClr val="tx1"/>
              </a:solidFill>
              <a:effectLst/>
              <a:latin typeface="Arial" panose="020B0604020202020204" pitchFamily="34"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b="1" kern="0" dirty="0">
                <a:solidFill>
                  <a:schemeClr val="tx1"/>
                </a:solidFill>
                <a:effectLst/>
                <a:latin typeface="Arial" panose="020B0604020202020204" pitchFamily="34" charset="0"/>
                <a:cs typeface="Arial" panose="020B0604020202020204" pitchFamily="34" charset="0"/>
              </a:rPr>
              <a:t>Disadvantages</a:t>
            </a: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It requires persons with more general manager abilities.</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Bef>
                <a:spcPts val="0"/>
              </a:spcBef>
              <a:spcAft>
                <a:spcPts val="0"/>
              </a:spcAft>
              <a:buFont typeface="Wingdings" panose="05000000000000000000" pitchFamily="2" charset="2"/>
              <a:buChar char="§"/>
            </a:pP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can be a problem of top management control.</a:t>
            </a:r>
            <a:endParaRPr lang="en-GB"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a:lnSpc>
                <a:spcPct val="100000"/>
              </a:lnSpc>
            </a:pPr>
            <a:endParaRPr lang="en-GB" sz="2400"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339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86D3-8FD1-4F47-A319-7D0542E48B2F}"/>
              </a:ext>
            </a:extLst>
          </p:cNvPr>
          <p:cNvSpPr>
            <a:spLocks noGrp="1"/>
          </p:cNvSpPr>
          <p:nvPr>
            <p:ph type="title"/>
          </p:nvPr>
        </p:nvSpPr>
        <p:spPr>
          <a:xfrm>
            <a:off x="1097280" y="286603"/>
            <a:ext cx="10058400" cy="1450757"/>
          </a:xfrm>
        </p:spPr>
        <p:txBody>
          <a:bodyPr vert="horz" lIns="91440" tIns="45720" rIns="91440" bIns="45720" rtlCol="0">
            <a:normAutofit/>
          </a:bodyPr>
          <a:lstStyle/>
          <a:p>
            <a:pPr rtl="0"/>
            <a:r>
              <a:rPr lang="en-GB" b="1" dirty="0">
                <a:solidFill>
                  <a:schemeClr val="accent1"/>
                </a:solidFill>
                <a:latin typeface="Arial" panose="020B0604020202020204" pitchFamily="34" charset="0"/>
                <a:cs typeface="Arial" panose="020B0604020202020204" pitchFamily="34" charset="0"/>
              </a:rPr>
              <a:t>Matrix Structure</a:t>
            </a:r>
          </a:p>
        </p:txBody>
      </p:sp>
      <p:sp>
        <p:nvSpPr>
          <p:cNvPr id="3" name="Content Placeholder 2">
            <a:extLst>
              <a:ext uri="{FF2B5EF4-FFF2-40B4-BE49-F238E27FC236}">
                <a16:creationId xmlns:a16="http://schemas.microsoft.com/office/drawing/2014/main" id="{B67CB134-F87D-215C-5C3C-B165B119347A}"/>
              </a:ext>
            </a:extLst>
          </p:cNvPr>
          <p:cNvSpPr>
            <a:spLocks noGrp="1"/>
          </p:cNvSpPr>
          <p:nvPr>
            <p:ph idx="1"/>
          </p:nvPr>
        </p:nvSpPr>
        <p:spPr/>
        <p:txBody>
          <a:bodyPr>
            <a:noAutofit/>
          </a:bodyPr>
          <a:lstStyle/>
          <a:p>
            <a:pPr>
              <a:lnSpc>
                <a:spcPct val="100000"/>
              </a:lnSpc>
            </a:pPr>
            <a:r>
              <a:rPr lang="en-GB" sz="2400" dirty="0">
                <a:solidFill>
                  <a:schemeClr val="tx1"/>
                </a:solidFill>
                <a:latin typeface="Arial" panose="020B0604020202020204" pitchFamily="34" charset="0"/>
                <a:cs typeface="Arial" panose="020B0604020202020204" pitchFamily="34" charset="0"/>
              </a:rPr>
              <a:t>A matrix structure combines functional structure (vertical) and project management (lateral) structures.</a:t>
            </a:r>
          </a:p>
          <a:p>
            <a:pPr>
              <a:lnSpc>
                <a:spcPct val="100000"/>
              </a:lnSpc>
            </a:pPr>
            <a:endParaRPr lang="en-GB" sz="2400" dirty="0">
              <a:solidFill>
                <a:schemeClr val="tx1"/>
              </a:solidFill>
              <a:latin typeface="Arial" panose="020B0604020202020204" pitchFamily="34" charset="0"/>
              <a:cs typeface="Arial" panose="020B0604020202020204" pitchFamily="34" charset="0"/>
            </a:endParaRPr>
          </a:p>
          <a:p>
            <a:pPr>
              <a:lnSpc>
                <a:spcPct val="100000"/>
              </a:lnSpc>
            </a:pPr>
            <a:endParaRPr lang="en-GB" sz="2400" dirty="0">
              <a:solidFill>
                <a:schemeClr val="tx1"/>
              </a:solidFill>
              <a:latin typeface="Arial" panose="020B0604020202020204" pitchFamily="34" charset="0"/>
              <a:cs typeface="Arial" panose="020B0604020202020204" pitchFamily="34" charset="0"/>
            </a:endParaRPr>
          </a:p>
          <a:p>
            <a:pPr>
              <a:lnSpc>
                <a:spcPct val="100000"/>
              </a:lnSpc>
            </a:pPr>
            <a:endParaRPr lang="en-GB" sz="2400" dirty="0">
              <a:solidFill>
                <a:schemeClr val="tx1"/>
              </a:solidFill>
              <a:latin typeface="Arial" panose="020B0604020202020204" pitchFamily="34" charset="0"/>
              <a:cs typeface="Arial" panose="020B0604020202020204" pitchFamily="34" charset="0"/>
            </a:endParaRPr>
          </a:p>
          <a:p>
            <a:pPr>
              <a:lnSpc>
                <a:spcPct val="100000"/>
              </a:lnSpc>
            </a:pPr>
            <a:endParaRPr lang="en-GB" sz="2400" dirty="0">
              <a:solidFill>
                <a:schemeClr val="tx1"/>
              </a:solidFill>
              <a:latin typeface="Arial" panose="020B0604020202020204" pitchFamily="34" charset="0"/>
              <a:cs typeface="Arial" panose="020B0604020202020204" pitchFamily="34" charset="0"/>
            </a:endParaRPr>
          </a:p>
          <a:p>
            <a:pPr>
              <a:lnSpc>
                <a:spcPct val="100000"/>
              </a:lnSpc>
            </a:pPr>
            <a:endParaRPr lang="en-GB" sz="2400" dirty="0">
              <a:solidFill>
                <a:schemeClr val="tx1"/>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A1FEB2DC-7F92-F19A-ED27-EFA11C03A5C1}"/>
              </a:ext>
            </a:extLst>
          </p:cNvPr>
          <p:cNvSpPr/>
          <p:nvPr/>
        </p:nvSpPr>
        <p:spPr>
          <a:xfrm>
            <a:off x="5244353" y="3065929"/>
            <a:ext cx="1344706" cy="49754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CEO</a:t>
            </a:r>
          </a:p>
        </p:txBody>
      </p:sp>
      <p:sp>
        <p:nvSpPr>
          <p:cNvPr id="5" name="Rectangle 4">
            <a:extLst>
              <a:ext uri="{FF2B5EF4-FFF2-40B4-BE49-F238E27FC236}">
                <a16:creationId xmlns:a16="http://schemas.microsoft.com/office/drawing/2014/main" id="{B8001F42-D38C-8F66-72DE-B75F881CD05F}"/>
              </a:ext>
            </a:extLst>
          </p:cNvPr>
          <p:cNvSpPr/>
          <p:nvPr/>
        </p:nvSpPr>
        <p:spPr>
          <a:xfrm>
            <a:off x="3164542" y="3988646"/>
            <a:ext cx="1344706" cy="49754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Marketing</a:t>
            </a:r>
          </a:p>
        </p:txBody>
      </p:sp>
      <p:sp>
        <p:nvSpPr>
          <p:cNvPr id="6" name="Rectangle 5">
            <a:extLst>
              <a:ext uri="{FF2B5EF4-FFF2-40B4-BE49-F238E27FC236}">
                <a16:creationId xmlns:a16="http://schemas.microsoft.com/office/drawing/2014/main" id="{D74824F3-ABA8-0E00-A6D9-B476BAE1F2FC}"/>
              </a:ext>
            </a:extLst>
          </p:cNvPr>
          <p:cNvSpPr/>
          <p:nvPr/>
        </p:nvSpPr>
        <p:spPr>
          <a:xfrm>
            <a:off x="5231804" y="3976792"/>
            <a:ext cx="1344706" cy="49754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HRM</a:t>
            </a:r>
          </a:p>
        </p:txBody>
      </p:sp>
      <p:sp>
        <p:nvSpPr>
          <p:cNvPr id="7" name="Rectangle 6">
            <a:extLst>
              <a:ext uri="{FF2B5EF4-FFF2-40B4-BE49-F238E27FC236}">
                <a16:creationId xmlns:a16="http://schemas.microsoft.com/office/drawing/2014/main" id="{E85308C5-D1D8-8F2E-EFBF-AC642D706EA4}"/>
              </a:ext>
            </a:extLst>
          </p:cNvPr>
          <p:cNvSpPr/>
          <p:nvPr/>
        </p:nvSpPr>
        <p:spPr>
          <a:xfrm>
            <a:off x="7299066" y="3976792"/>
            <a:ext cx="1344706" cy="49754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Accounting</a:t>
            </a:r>
          </a:p>
        </p:txBody>
      </p:sp>
      <p:cxnSp>
        <p:nvCxnSpPr>
          <p:cNvPr id="11" name="Straight Connector 10">
            <a:extLst>
              <a:ext uri="{FF2B5EF4-FFF2-40B4-BE49-F238E27FC236}">
                <a16:creationId xmlns:a16="http://schemas.microsoft.com/office/drawing/2014/main" id="{348A73DD-778D-79E2-75E2-4A27FF89EEAC}"/>
              </a:ext>
            </a:extLst>
          </p:cNvPr>
          <p:cNvCxnSpPr/>
          <p:nvPr/>
        </p:nvCxnSpPr>
        <p:spPr>
          <a:xfrm>
            <a:off x="3523129" y="3751729"/>
            <a:ext cx="4572000"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9BBF5A5-E523-B4B8-354E-87FE441AB51E}"/>
              </a:ext>
            </a:extLst>
          </p:cNvPr>
          <p:cNvCxnSpPr/>
          <p:nvPr/>
        </p:nvCxnSpPr>
        <p:spPr>
          <a:xfrm>
            <a:off x="3550024" y="3751729"/>
            <a:ext cx="0" cy="236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6667BB0-51F4-2DFE-7B15-73FE2AFD88FE}"/>
              </a:ext>
            </a:extLst>
          </p:cNvPr>
          <p:cNvCxnSpPr>
            <a:endCxn id="6" idx="0"/>
          </p:cNvCxnSpPr>
          <p:nvPr/>
        </p:nvCxnSpPr>
        <p:spPr>
          <a:xfrm>
            <a:off x="5904157" y="3751729"/>
            <a:ext cx="0" cy="2250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E683029-DD02-7889-A191-A6FA7B20AB14}"/>
              </a:ext>
            </a:extLst>
          </p:cNvPr>
          <p:cNvCxnSpPr>
            <a:endCxn id="7" idx="0"/>
          </p:cNvCxnSpPr>
          <p:nvPr/>
        </p:nvCxnSpPr>
        <p:spPr>
          <a:xfrm>
            <a:off x="7971419" y="3751729"/>
            <a:ext cx="0" cy="225063"/>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895B57B-4EC0-C5C5-01E6-7CF3A914E4B9}"/>
              </a:ext>
            </a:extLst>
          </p:cNvPr>
          <p:cNvSpPr/>
          <p:nvPr/>
        </p:nvSpPr>
        <p:spPr>
          <a:xfrm>
            <a:off x="3164542" y="3976791"/>
            <a:ext cx="1344706" cy="49754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Marketing</a:t>
            </a:r>
          </a:p>
        </p:txBody>
      </p:sp>
      <p:sp>
        <p:nvSpPr>
          <p:cNvPr id="19" name="Rectangle 18">
            <a:extLst>
              <a:ext uri="{FF2B5EF4-FFF2-40B4-BE49-F238E27FC236}">
                <a16:creationId xmlns:a16="http://schemas.microsoft.com/office/drawing/2014/main" id="{A4968E7D-A8D3-856C-C2C9-C6699D204DC3}"/>
              </a:ext>
            </a:extLst>
          </p:cNvPr>
          <p:cNvSpPr/>
          <p:nvPr/>
        </p:nvSpPr>
        <p:spPr>
          <a:xfrm>
            <a:off x="1126865" y="4774650"/>
            <a:ext cx="1629782" cy="497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Project Manager A</a:t>
            </a:r>
          </a:p>
        </p:txBody>
      </p:sp>
      <p:sp>
        <p:nvSpPr>
          <p:cNvPr id="21" name="Rectangle 20">
            <a:extLst>
              <a:ext uri="{FF2B5EF4-FFF2-40B4-BE49-F238E27FC236}">
                <a16:creationId xmlns:a16="http://schemas.microsoft.com/office/drawing/2014/main" id="{D951D277-08A8-37B7-77DF-2D288C8763BB}"/>
              </a:ext>
            </a:extLst>
          </p:cNvPr>
          <p:cNvSpPr/>
          <p:nvPr/>
        </p:nvSpPr>
        <p:spPr>
          <a:xfrm>
            <a:off x="1126865" y="5620321"/>
            <a:ext cx="1629782" cy="4975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Project Manager B</a:t>
            </a:r>
          </a:p>
        </p:txBody>
      </p:sp>
      <p:cxnSp>
        <p:nvCxnSpPr>
          <p:cNvPr id="23" name="Straight Connector 22">
            <a:extLst>
              <a:ext uri="{FF2B5EF4-FFF2-40B4-BE49-F238E27FC236}">
                <a16:creationId xmlns:a16="http://schemas.microsoft.com/office/drawing/2014/main" id="{45ACEF82-F571-7876-1B49-27279EC432D7}"/>
              </a:ext>
            </a:extLst>
          </p:cNvPr>
          <p:cNvCxnSpPr/>
          <p:nvPr/>
        </p:nvCxnSpPr>
        <p:spPr>
          <a:xfrm flipV="1">
            <a:off x="2756647" y="4486188"/>
            <a:ext cx="914400" cy="53723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7A0DCF9-0732-2274-414D-680C800FB8D9}"/>
              </a:ext>
            </a:extLst>
          </p:cNvPr>
          <p:cNvCxnSpPr/>
          <p:nvPr/>
        </p:nvCxnSpPr>
        <p:spPr>
          <a:xfrm flipV="1">
            <a:off x="2786232" y="4486188"/>
            <a:ext cx="3130474" cy="53723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4FFB604-EDD0-DB86-DF9D-61030A9A81A2}"/>
              </a:ext>
            </a:extLst>
          </p:cNvPr>
          <p:cNvCxnSpPr>
            <a:stCxn id="21" idx="3"/>
          </p:cNvCxnSpPr>
          <p:nvPr/>
        </p:nvCxnSpPr>
        <p:spPr>
          <a:xfrm flipV="1">
            <a:off x="2756647" y="4541794"/>
            <a:ext cx="914400" cy="13272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04A4935-4CFD-4505-E4F1-69022AE70670}"/>
              </a:ext>
            </a:extLst>
          </p:cNvPr>
          <p:cNvCxnSpPr>
            <a:stCxn id="21" idx="3"/>
          </p:cNvCxnSpPr>
          <p:nvPr/>
        </p:nvCxnSpPr>
        <p:spPr>
          <a:xfrm flipV="1">
            <a:off x="2756647" y="4498042"/>
            <a:ext cx="3189644" cy="13710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27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4286109_TF22712842.potx" id="{66207373-B99E-4885-8182-B73EA986FCBA}" vid="{BA3EABD1-0925-4BFC-B6D5-F3CE9D9640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2.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3.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4.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5.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6.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7.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8.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ppt/theme/themeOverride9.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AA3F7EDC-E5B4-4BBC-9D2A-CBE6D46C37AD}">
  <ds:schemaRefs>
    <ds:schemaRef ds:uri="http://schemas.microsoft.com/sharepoint/v3/contenttype/forms"/>
  </ds:schemaRefs>
</ds:datastoreItem>
</file>

<file path=customXml/itemProps2.xml><?xml version="1.0" encoding="utf-8"?>
<ds:datastoreItem xmlns:ds="http://schemas.openxmlformats.org/officeDocument/2006/customXml" ds:itemID="{93932EF5-314F-409E-8020-FEE5FA079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3EEFF0-FB57-4CB4-8BFC-DF397689E2ED}">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{425108D4-C87B-4949-8B03-50A06D43E743}tf22712842_win32</Template>
  <TotalTime>0</TotalTime>
  <Words>443</Words>
  <Application>Microsoft Office PowerPoint</Application>
  <PresentationFormat>Widescreen</PresentationFormat>
  <Paragraphs>85</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Bookman Old Style</vt:lpstr>
      <vt:lpstr>Calibri</vt:lpstr>
      <vt:lpstr>Franklin Gothic Book</vt:lpstr>
      <vt:lpstr>Raleway SemiBold</vt:lpstr>
      <vt:lpstr>Wingdings</vt:lpstr>
      <vt:lpstr>1_RetrospectVTI</vt:lpstr>
      <vt:lpstr>Principles of Management</vt:lpstr>
      <vt:lpstr>Organisational Structures</vt:lpstr>
      <vt:lpstr>Functional Structure</vt:lpstr>
      <vt:lpstr>Functional Structure</vt:lpstr>
      <vt:lpstr>Functional Structure</vt:lpstr>
      <vt:lpstr>Functional Structure</vt:lpstr>
      <vt:lpstr>Geographical Structure</vt:lpstr>
      <vt:lpstr>Geographical Structure</vt:lpstr>
      <vt:lpstr>Matrix Structure</vt:lpstr>
      <vt:lpstr>Matrix Structure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Management</dc:title>
  <dc:creator>Dr. Nirmal Betchoo</dc:creator>
  <cp:lastModifiedBy>Dr. Nirmal Betchoo</cp:lastModifiedBy>
  <cp:revision>19</cp:revision>
  <dcterms:created xsi:type="dcterms:W3CDTF">2023-04-21T05:49:28Z</dcterms:created>
  <dcterms:modified xsi:type="dcterms:W3CDTF">2023-05-10T12:38:56Z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