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9144000"/>
  <p:notesSz cx="6858000" cy="9144000"/>
  <p:embeddedFontLst>
    <p:embeddedFont>
      <p:font typeface="Libre Baskerville"/>
      <p:regular r:id="rId26"/>
      <p:bold r:id="rId27"/>
      <p: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9" roundtripDataSignature="AMtx7mhUWJNvkTHIX7aKKEtiycZjiO+p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ibreBaskerville-regular.fntdata"/><Relationship Id="rId25" Type="http://schemas.openxmlformats.org/officeDocument/2006/relationships/slide" Target="slides/slide20.xml"/><Relationship Id="rId28" Type="http://schemas.openxmlformats.org/officeDocument/2006/relationships/font" Target="fonts/LibreBaskerville-italic.fntdata"/><Relationship Id="rId27" Type="http://schemas.openxmlformats.org/officeDocument/2006/relationships/font" Target="fonts/LibreBaskervill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2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2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3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Strategic Marketing</a:t>
            </a:r>
            <a:br>
              <a:rPr b="1" lang="en-US"/>
            </a:br>
            <a:br>
              <a:rPr b="1" lang="en-US"/>
            </a:br>
            <a:r>
              <a:rPr lang="en-US"/>
              <a:t>Introduction to Strategic Marketing Management</a:t>
            </a:r>
            <a:br>
              <a:rPr lang="en-US"/>
            </a:br>
            <a:br>
              <a:rPr lang="en-US"/>
            </a:b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4572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/>
              <a:t>Unit 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Contemporary Marketing Philosophies</a:t>
            </a:r>
            <a:endParaRPr/>
          </a:p>
        </p:txBody>
      </p:sp>
      <p:sp>
        <p:nvSpPr>
          <p:cNvPr id="140" name="Google Shape;140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Societal and Ethical Issues in Marketing – Growing Evidence of the 8</a:t>
            </a:r>
            <a:r>
              <a:rPr baseline="30000" lang="en-US"/>
              <a:t>th</a:t>
            </a:r>
            <a:r>
              <a:rPr lang="en-US"/>
              <a:t> “P”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Business Ethics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Environmental Issues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Personal Ethics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Health and Safety</a:t>
            </a:r>
            <a:endParaRPr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1832" y="457200"/>
            <a:ext cx="8703568" cy="6267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"/>
          <p:cNvSpPr txBox="1"/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Commercial and Societal Marketing</a:t>
            </a:r>
            <a:endParaRPr/>
          </a:p>
        </p:txBody>
      </p:sp>
      <p:sp>
        <p:nvSpPr>
          <p:cNvPr id="151" name="Google Shape;151;p12"/>
          <p:cNvSpPr txBox="1"/>
          <p:nvPr>
            <p:ph idx="1" type="body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44500" lvl="3" marL="56832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/>
              <a:t>The </a:t>
            </a:r>
            <a:r>
              <a:rPr b="1" lang="en-US" sz="3200"/>
              <a:t>purpose of commercial marketing</a:t>
            </a:r>
            <a:r>
              <a:rPr lang="en-US" sz="3200"/>
              <a:t> is </a:t>
            </a:r>
            <a:r>
              <a:rPr i="1" lang="en-US" sz="3200"/>
              <a:t>to increase sales and revenue.</a:t>
            </a:r>
            <a:endParaRPr sz="3200"/>
          </a:p>
          <a:p>
            <a:pPr indent="-444500" lvl="3" marL="568325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/>
              <a:t>The </a:t>
            </a:r>
            <a:r>
              <a:rPr b="1" lang="en-US" sz="3200"/>
              <a:t>purpose of social marketing</a:t>
            </a:r>
            <a:r>
              <a:rPr lang="en-US" sz="3200"/>
              <a:t>  is </a:t>
            </a:r>
            <a:r>
              <a:rPr i="1" lang="en-US" sz="3200"/>
              <a:t>societal benefit rather than commercial profit</a:t>
            </a:r>
            <a:r>
              <a:rPr lang="en-US" sz="3200"/>
              <a:t>. </a:t>
            </a:r>
            <a:endParaRPr/>
          </a:p>
          <a:p>
            <a:pPr indent="-444500" lvl="3" marL="568325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/>
              <a:t>Its purpose is to bring about </a:t>
            </a:r>
            <a:r>
              <a:rPr b="1" lang="en-US" sz="3200"/>
              <a:t>positive healt</a:t>
            </a:r>
            <a:r>
              <a:rPr lang="en-US" sz="3200"/>
              <a:t>h and </a:t>
            </a:r>
            <a:r>
              <a:rPr b="1" lang="en-US" sz="3200"/>
              <a:t>social change</a:t>
            </a:r>
            <a:r>
              <a:rPr lang="en-US" sz="3200"/>
              <a:t>. </a:t>
            </a:r>
            <a:endParaRPr/>
          </a:p>
          <a:p>
            <a:pPr indent="-444500" lvl="3" marL="568325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/>
              <a:t>Its ultimate outcome is </a:t>
            </a:r>
            <a:r>
              <a:rPr b="1" lang="en-US" sz="3200"/>
              <a:t>behavioural change </a:t>
            </a:r>
            <a:r>
              <a:rPr lang="en-US" sz="3200"/>
              <a:t>rather than </a:t>
            </a:r>
            <a:r>
              <a:rPr b="1" lang="en-US" sz="3200"/>
              <a:t>increased sales.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Traditional Business Orientation Concepts</a:t>
            </a:r>
            <a:endParaRPr/>
          </a:p>
        </p:txBody>
      </p:sp>
      <p:sp>
        <p:nvSpPr>
          <p:cNvPr id="157" name="Google Shape;157;p13"/>
          <p:cNvSpPr txBox="1"/>
          <p:nvPr>
            <p:ph idx="1" type="body"/>
          </p:nvPr>
        </p:nvSpPr>
        <p:spPr>
          <a:xfrm>
            <a:off x="838200" y="1600200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Production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Product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Selling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Marketing</a:t>
            </a:r>
            <a:endParaRPr/>
          </a:p>
          <a:p>
            <a:pPr indent="-285750" lvl="1" marL="74295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Customer Orientation</a:t>
            </a:r>
            <a:endParaRPr/>
          </a:p>
          <a:p>
            <a:pPr indent="-285750" lvl="1" marL="74295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Organisational Integration</a:t>
            </a:r>
            <a:endParaRPr/>
          </a:p>
          <a:p>
            <a:pPr indent="-285750" lvl="1" marL="742950" rtl="0" algn="l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Mutually Profitable Exchange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Customer 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Profit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Emerging Marketing Philosophies</a:t>
            </a:r>
            <a:endParaRPr/>
          </a:p>
        </p:txBody>
      </p:sp>
      <p:sp>
        <p:nvSpPr>
          <p:cNvPr id="163" name="Google Shape;163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Societal / Green Marketi</a:t>
            </a:r>
            <a:r>
              <a:rPr lang="en-US"/>
              <a:t>ng</a:t>
            </a:r>
            <a:endParaRPr/>
          </a:p>
          <a:p>
            <a:pPr indent="-285750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The impact of organization's marketing activities on society.</a:t>
            </a:r>
            <a:endParaRPr/>
          </a:p>
          <a:p>
            <a:pPr indent="-34290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Relationship Marketing</a:t>
            </a:r>
            <a:endParaRPr/>
          </a:p>
          <a:p>
            <a:pPr indent="-285750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 the process of establishing long-term stable mutually beneficial </a:t>
            </a:r>
            <a:r>
              <a:rPr b="1" lang="en-US"/>
              <a:t>relationships with stakeholders. </a:t>
            </a:r>
            <a:endParaRPr/>
          </a:p>
          <a:p>
            <a:pPr indent="-34290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Internal Marketing</a:t>
            </a:r>
            <a:endParaRPr/>
          </a:p>
          <a:p>
            <a:pPr indent="-285750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Developing a marketing plan internally</a:t>
            </a:r>
            <a:endParaRPr/>
          </a:p>
          <a:p>
            <a:pPr indent="-34290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E-Marketing</a:t>
            </a:r>
            <a:endParaRPr/>
          </a:p>
          <a:p>
            <a:pPr indent="-285750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Marketing in the virtual environment</a:t>
            </a:r>
            <a:endParaRPr/>
          </a:p>
          <a:p>
            <a:pPr indent="-34290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Real “Customers” Approach</a:t>
            </a:r>
            <a:endParaRPr/>
          </a:p>
          <a:p>
            <a:pPr indent="-285750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Who are the Customers, Users , Purchasers?</a:t>
            </a:r>
            <a:endParaRPr/>
          </a:p>
          <a:p>
            <a:pPr indent="-134619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134619" lvl="1" marL="742950" rtl="0" algn="l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 txBox="1"/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Power and Interest Matrix</a:t>
            </a:r>
            <a:endParaRPr/>
          </a:p>
        </p:txBody>
      </p:sp>
      <p:pic>
        <p:nvPicPr>
          <p:cNvPr descr="http://dspace.jorum.ac.uk/xmlui/bitstream/handle/10949/650/Items/B324_1_004i.jpg" id="169" name="Google Shape;16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6400" y="1048437"/>
            <a:ext cx="6172200" cy="5781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"/>
          <p:cNvSpPr txBox="1"/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EVA and Value Based Marketing</a:t>
            </a:r>
            <a:endParaRPr/>
          </a:p>
        </p:txBody>
      </p:sp>
      <p:sp>
        <p:nvSpPr>
          <p:cNvPr id="175" name="Google Shape;175;p16"/>
          <p:cNvSpPr txBox="1"/>
          <p:nvPr>
            <p:ph idx="1" type="body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EVA - the value generated to shareholders / owners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VBM  - it is "</a:t>
            </a:r>
            <a:r>
              <a:rPr i="1" lang="en-US" sz="2800"/>
              <a:t>by delivering superior value to customers that management can, in turn, deliver superior value to shareholders</a:t>
            </a:r>
            <a:r>
              <a:rPr lang="en-US" sz="2800"/>
              <a:t>" (Doyle).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en-US" sz="2800"/>
              <a:t>Delivering VBM 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/>
              <a:t>Develop a deep understanding of customer needs, operating procedures and decision-making processes. </a:t>
            </a:r>
            <a:endParaRPr sz="20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/>
              <a:t>Formulate value propositions that create differentiated advantage. </a:t>
            </a:r>
            <a:endParaRPr sz="20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/>
              <a:t>Build long-term relationships with customers</a:t>
            </a:r>
            <a:endParaRPr sz="20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/>
              <a:t>The delivery of superior value to customers requires superior knowledge, skills, systems and marketing assets. </a:t>
            </a:r>
            <a:endParaRPr sz="2000"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7"/>
          <p:cNvSpPr txBox="1"/>
          <p:nvPr>
            <p:ph type="title"/>
          </p:nvPr>
        </p:nvSpPr>
        <p:spPr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CSR</a:t>
            </a:r>
            <a:endParaRPr/>
          </a:p>
        </p:txBody>
      </p:sp>
      <p:sp>
        <p:nvSpPr>
          <p:cNvPr id="181" name="Google Shape;181;p17"/>
          <p:cNvSpPr txBox="1"/>
          <p:nvPr>
            <p:ph idx="1" type="body"/>
          </p:nvPr>
        </p:nvSpPr>
        <p:spPr>
          <a:xfrm>
            <a:off x="457200" y="1143000"/>
            <a:ext cx="84582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It refers to an organisation’s obligation to </a:t>
            </a:r>
            <a:r>
              <a:rPr b="1" lang="en-US"/>
              <a:t>maximise its positive impac</a:t>
            </a:r>
            <a:r>
              <a:rPr lang="en-US"/>
              <a:t>t and </a:t>
            </a:r>
            <a:r>
              <a:rPr b="1" lang="en-US"/>
              <a:t>minimise</a:t>
            </a:r>
            <a:r>
              <a:rPr lang="en-US"/>
              <a:t> its </a:t>
            </a:r>
            <a:r>
              <a:rPr b="1" lang="en-US"/>
              <a:t>negative impact </a:t>
            </a:r>
            <a:r>
              <a:rPr lang="en-US"/>
              <a:t>on </a:t>
            </a:r>
            <a:r>
              <a:rPr b="1" lang="en-US"/>
              <a:t>society</a:t>
            </a:r>
            <a:r>
              <a:rPr lang="en-US"/>
              <a:t>. 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Against CSR</a:t>
            </a:r>
            <a:r>
              <a:rPr lang="en-US"/>
              <a:t> - that CSR is a distraction from management’s responsibility to add value 	to shareholders, and if organisations focus solely on their business objectives, they will maximise benefits to society through increased taxes, employment, etc. </a:t>
            </a:r>
            <a:endParaRPr/>
          </a:p>
          <a:p>
            <a:pPr indent="-34290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In Support of</a:t>
            </a:r>
            <a:r>
              <a:rPr lang="en-US"/>
              <a:t> </a:t>
            </a:r>
            <a:r>
              <a:rPr b="1" lang="en-US"/>
              <a:t>CSR</a:t>
            </a:r>
            <a:r>
              <a:rPr lang="en-US"/>
              <a:t> - that organisations have responsibilities to be good “corporate citizens” and should seek to improve society and safeguard the environment. </a:t>
            </a:r>
            <a:endParaRPr/>
          </a:p>
          <a:p>
            <a:pPr indent="-154940" lvl="0" marL="34290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Developing a CSR Strategy</a:t>
            </a:r>
            <a:endParaRPr/>
          </a:p>
        </p:txBody>
      </p:sp>
      <p:pic>
        <p:nvPicPr>
          <p:cNvPr id="187" name="Google Shape;187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1524001"/>
            <a:ext cx="7162799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9"/>
          <p:cNvSpPr txBox="1"/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Internal Marketing Philosophies</a:t>
            </a:r>
            <a:endParaRPr/>
          </a:p>
        </p:txBody>
      </p:sp>
      <p:pic>
        <p:nvPicPr>
          <p:cNvPr id="193" name="Google Shape;19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600" y="1143000"/>
            <a:ext cx="7162800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title"/>
          </p:nvPr>
        </p:nvSpPr>
        <p:spPr>
          <a:xfrm>
            <a:off x="228600" y="274638"/>
            <a:ext cx="84582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Unit 1- </a:t>
            </a:r>
            <a:r>
              <a:rPr b="1" lang="en-US" sz="4000"/>
              <a:t>Introduction to Marketing</a:t>
            </a:r>
            <a:endParaRPr b="1"/>
          </a:p>
        </p:txBody>
      </p:sp>
      <p:pic>
        <p:nvPicPr>
          <p:cNvPr descr="C:\Users\vasendend\Pictures\3 types of people quote.jpg" id="91" name="Google Shape;9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1066800"/>
            <a:ext cx="85344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Internal Marketing Philosophies</a:t>
            </a:r>
            <a:endParaRPr/>
          </a:p>
        </p:txBody>
      </p:sp>
      <p:sp>
        <p:nvSpPr>
          <p:cNvPr id="199" name="Google Shape;199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/>
              <a:t>Six Steps</a:t>
            </a:r>
            <a:r>
              <a:rPr lang="en-US"/>
              <a:t> that should be considered: </a:t>
            </a:r>
            <a:endParaRPr sz="2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i="1" lang="en-US"/>
              <a:t>the </a:t>
            </a:r>
            <a:r>
              <a:rPr b="1" i="1" lang="en-US"/>
              <a:t>creation</a:t>
            </a:r>
            <a:r>
              <a:rPr i="1" lang="en-US"/>
              <a:t> of </a:t>
            </a:r>
            <a:r>
              <a:rPr b="1" i="1" lang="en-US"/>
              <a:t>internal awareness</a:t>
            </a:r>
            <a:endParaRPr b="1" sz="1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i="1" lang="en-US"/>
              <a:t>identification</a:t>
            </a:r>
            <a:r>
              <a:rPr i="1" lang="en-US"/>
              <a:t> of </a:t>
            </a:r>
            <a:r>
              <a:rPr b="1" i="1" lang="en-US"/>
              <a:t>internal “customers” </a:t>
            </a:r>
            <a:r>
              <a:rPr i="1" lang="en-US"/>
              <a:t>and </a:t>
            </a:r>
            <a:r>
              <a:rPr b="1" i="1" lang="en-US"/>
              <a:t>“suppliers”</a:t>
            </a:r>
            <a:endParaRPr b="1" sz="1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i="1" lang="en-US"/>
              <a:t>determinatio</a:t>
            </a:r>
            <a:r>
              <a:rPr i="1" lang="en-US"/>
              <a:t>n of </a:t>
            </a:r>
            <a:r>
              <a:rPr b="1" i="1" lang="en-US"/>
              <a:t>internal customer’ expectations</a:t>
            </a:r>
            <a:endParaRPr b="1" sz="1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i="1" lang="en-US"/>
              <a:t>communication</a:t>
            </a:r>
            <a:r>
              <a:rPr i="1" lang="en-US"/>
              <a:t> of these </a:t>
            </a:r>
            <a:r>
              <a:rPr b="1" i="1" lang="en-US"/>
              <a:t>expectations</a:t>
            </a:r>
            <a:r>
              <a:rPr i="1" lang="en-US"/>
              <a:t> to </a:t>
            </a:r>
            <a:r>
              <a:rPr b="1" i="1" lang="en-US"/>
              <a:t>internal suppliers</a:t>
            </a:r>
            <a:endParaRPr b="1" sz="1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b="1" i="1" lang="en-US"/>
              <a:t>internal suppliers’ </a:t>
            </a:r>
            <a:r>
              <a:rPr i="1" lang="en-US"/>
              <a:t>modifications to their activities to reflect </a:t>
            </a:r>
            <a:r>
              <a:rPr b="1" i="1" lang="en-US"/>
              <a:t>internal customer view</a:t>
            </a:r>
            <a:r>
              <a:rPr i="1" lang="en-US"/>
              <a:t>s</a:t>
            </a:r>
            <a:endParaRPr sz="1800"/>
          </a:p>
          <a:p>
            <a:pPr indent="-228600" lvl="3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i="1" lang="en-US"/>
              <a:t>a </a:t>
            </a:r>
            <a:r>
              <a:rPr b="1" i="1" lang="en-US"/>
              <a:t>measure of internal service quality </a:t>
            </a:r>
            <a:r>
              <a:rPr i="1" lang="en-US"/>
              <a:t>and </a:t>
            </a:r>
            <a:r>
              <a:rPr b="1" i="1" lang="en-US"/>
              <a:t>feedback</a:t>
            </a:r>
            <a:r>
              <a:rPr i="1" lang="en-US"/>
              <a:t> to </a:t>
            </a:r>
            <a:r>
              <a:rPr b="1" i="1" lang="en-US"/>
              <a:t>ensure</a:t>
            </a:r>
            <a:r>
              <a:rPr i="1" lang="en-US"/>
              <a:t> a </a:t>
            </a:r>
            <a:r>
              <a:rPr b="1" i="1" lang="en-US"/>
              <a:t>satisfactory exchange</a:t>
            </a:r>
            <a:r>
              <a:rPr i="1" lang="en-US"/>
              <a:t> between </a:t>
            </a:r>
            <a:r>
              <a:rPr b="1" i="1" lang="en-US"/>
              <a:t>internal c</a:t>
            </a:r>
            <a:r>
              <a:rPr i="1" lang="en-US"/>
              <a:t>ustomers and </a:t>
            </a:r>
            <a:r>
              <a:rPr b="1" i="1" lang="en-US"/>
              <a:t>suppliers</a:t>
            </a:r>
            <a:endParaRPr i="1" sz="1800"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Definitions – Strategic Marketing</a:t>
            </a:r>
            <a:endParaRPr/>
          </a:p>
        </p:txBody>
      </p:sp>
      <p:sp>
        <p:nvSpPr>
          <p:cNvPr id="97" name="Google Shape;97;p3"/>
          <p:cNvSpPr txBox="1"/>
          <p:nvPr>
            <p:ph idx="1" type="body"/>
          </p:nvPr>
        </p:nvSpPr>
        <p:spPr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…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is the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process of aligning the marketing activities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of an organization in such a way that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they help organizations meet their strategic objectives</a:t>
            </a: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(Klein, 2007)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…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consists of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putting together a plan</a:t>
            </a: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for the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best use of the resources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of organization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and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improving tactics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to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meet its corporate objectives</a:t>
            </a: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. 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…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is the process that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helps organizations 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reach their </a:t>
            </a:r>
            <a:r>
              <a:rPr b="1" i="1" lang="en-US">
                <a:latin typeface="Libre Baskerville"/>
                <a:ea typeface="Libre Baskerville"/>
                <a:cs typeface="Libre Baskerville"/>
                <a:sym typeface="Libre Baskerville"/>
              </a:rPr>
              <a:t>long term ob</a:t>
            </a:r>
            <a:r>
              <a:rPr i="1" lang="en-US">
                <a:latin typeface="Libre Baskerville"/>
                <a:ea typeface="Libre Baskerville"/>
                <a:cs typeface="Libre Baskerville"/>
                <a:sym typeface="Libre Baskerville"/>
              </a:rPr>
              <a:t>jectives. 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The Marketing Plan</a:t>
            </a:r>
            <a:endParaRPr/>
          </a:p>
        </p:txBody>
      </p:sp>
      <p:sp>
        <p:nvSpPr>
          <p:cNvPr id="103" name="Google Shape;103;p4"/>
          <p:cNvSpPr txBox="1"/>
          <p:nvPr>
            <p:ph idx="1" type="body"/>
          </p:nvPr>
        </p:nvSpPr>
        <p:spPr>
          <a:xfrm>
            <a:off x="304800" y="1600200"/>
            <a:ext cx="83820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Where are we now?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 	Current Situation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Where do we want to be?	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Goals / Objectives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How can we get there? 	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Strategic Choices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Which way is best?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		Strategy Direction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How we ensure arrival?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   </a:t>
            </a:r>
            <a:r>
              <a:rPr lang="en-US" sz="2800">
                <a:latin typeface="Libre Baskerville"/>
                <a:ea typeface="Libre Baskerville"/>
                <a:cs typeface="Libre Baskerville"/>
                <a:sym typeface="Libre Baskerville"/>
              </a:rPr>
              <a:t>Monitoring &amp; Control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b="1" lang="en-US">
                <a:latin typeface="Libre Baskerville"/>
                <a:ea typeface="Libre Baskerville"/>
                <a:cs typeface="Libre Baskerville"/>
                <a:sym typeface="Libre Baskerville"/>
              </a:rPr>
              <a:t>Have we arrived?</a:t>
            </a:r>
            <a:r>
              <a:rPr lang="en-US">
                <a:latin typeface="Libre Baskerville"/>
                <a:ea typeface="Libre Baskerville"/>
                <a:cs typeface="Libre Baskerville"/>
                <a:sym typeface="Libre Baskerville"/>
              </a:rPr>
              <a:t> 		Objective achieved  					and feedback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tutor2u.net/blog/files/blog-qamarketingplanprocess-140110.gif" id="108" name="Google Shape;10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276" y="381001"/>
            <a:ext cx="7883324" cy="6456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eg;base64,/9j/4AAQSkZJRgABAQAAAQABAAD/2wCEAAkGBxMTEhUUERMVFRUVFxwYFRcYFxkYGBgYFR4XGBYdGBcYKCggGx4mHBwXIzEkKCkrLi4zFyEzODMsNygvLisBCgoKDg0OGxAQGzckHSQ0LCwsLCw2MSwsLCwsNCwsLCwsLCw3LCwsLCwsLCwsLCw0LCw0LCwsLCwsLCwsLCwsNP/AABEIAL4BCQMBIgACEQEDEQH/xAAbAAABBQEBAAAAAAAAAAAAAAAAAgMEBQcBBv/EAEUQAAECBAIECQgJBAICAwAAAAECEQADEiEEMQUiQVETFDJTYXGBkZIGFSNCUpPR4hZyoaKxwdLh8CQzYoJDsgdEVGNz/8QAGQEBAQADAQAAAAAAAAAAAAAAAAECAwQF/8QALREAAQIFAwMDAwUBAAAAAAAAAAERAgMUUaEEFVIxYWIFEiETQUKBgrHR8DL/2gAMAwEAAhEDEQA/ANxggggAiDpXSiJATX65YbrAm5/mcLlXDknM+sredxjy3/kGUvg5RQlamWXapTODsvGyWkKxIkXQ0z4o0lqsHX7F2jyhlkOA43hyMid24E9hjh8opbkWdPKD5NYvbfGcYfFzkpWkSZmuAHoU4Zw4tnSVD/aJytOTXP8ASquVFihRGssTGZrhw17sc46llSvt/J5kM/UqnyrftPb/AEnk70+L9oPpNK3jxftHhJ2l5ykKRxaZrBnpU9uDYm1zqZ/5GK15vNTfAr4RUlSV6/yYxajVp/z8/tNN+k0rePF+0H0mlbx4v2jMnm81N8CvhA83mpvgV8Iv0ZF8mFTrbYNN+k0rePF+0H0mlbx4v2jMnm81N8CvhA83mpvgV8IfRkXyKnW2wab9JpW8eL9oPpNK3jxftGZPN5qb4FfCB5vNTfAr4Q+jIvkVOttg036TSt48X7QfSaVvHi/aMyebzU3wK+EDzeam+BXwh9GRfIqdbbBpv0mlbx4v2g+k0rePF+0Zk83mpvgV8IHm81N8CvhD6Mi+RU622DTfpNK3jxftB9JpW8eL9ozJ5vNTfAr4QPN5qb4FfCH0ZF8ip1tsGm/SaVvHi/aD6TSt48X7RmTzeam+BXwgebzU3wK+EPoyL5FTrbYNN+k0rePF+0Im+VclIKibC5YuewNGavN5qb4FfCEzJc5YKRJmuqw1FC5tmRD6Mi+Spqda/TBtYgiKlFhn4lfGO09fiV8Y889z5JMERqevxK+MFPX4lfGA+STBEanr8SvjBT1+JXxgPkkwRGp6/Er4wvDKsehREAPQQQQKEEEEARMPl2n8TCyIRh8u0/iYcgpE6EDHy5xUkSqAi1RL1uFyyWFhTwfCPd3ZohoGLShIJlVAIBqIuaTVcbSQkdalG4AEWOk5KVyylSqQVJD9NSaR2lh2xAkaNQSlQnVB6hlcKIWkja7MAdx6YFF4qVia3l0kBJAdmJZFJI31hT/4m14VOVPrITQE1hKagxIFJUb5hqwGfkg5PDfmyUFFXCWJdn1dZZmmwLFypnN2btNF4SUACmbWNVntcAkFjtPCJPYmACenElCaQkLFZULM7+jB3hs+kCOzRig9IQbqY2yY8Hba5pJyYhWxotBNT7Q35jK3xHfHFTkgOVJbrG24gCsnSsSZZAIC3NxSHSZZA6mmkGzFhC0pxDKcJzRQzOwKeEc5Ode3VE5GKQclpLWLKGd7deqq3QYJmLlpapaRVlcXuBbocgP0iAK1Ixe0I5P+OdViP9G7XhUxGKsBRyi5FPID0sFDlG3Rc9cWS5yQzqSHLByA5AJIHSwJ7I4vEoFytIHSoQBWBOKtZFmfJyAkvf6+fQzbYXiOM1K4NKGvQ7MbpAfazVHe8WPDp9pPeNrEfYR3iDhku1QcsRcXCnZutjAFcJeIASA2aqiaSpis09D0U5biNxhEpGKa9D2zCSAS9TM1hq5m4qvlFkjFyySAtJKeVcWuUl+ogg7mhwzA7OH3OOk/gD3QBTyDilJdkhwlgUhw/KcdB2WtuMLQMU9whgRsDkatQ3Au7HoL7CLJOIQclJ7x0fEd4jvDJcJcOXIHUz/iO+AKtKcUySQkktUNUAB7tv1fxjsxOISmWAxNCAokA+kcBZJvZnL2y2vaxmYpCUlRWkJSHJfIb7R1eIQDSVAHc+65fdaAK0IxVXq0uHDJskFdTAbT6MZmwO2FYMYmpHCBDeuQE/5ZdHJ784nKxaAlSioMmqrooeq2dmPdDhmpvrC2dxZs3gComysWU3KXdPILOAUFRL7xWGhxSMUDqlLEB6rsaUDVH1gokbja8WPGUOU1JcByHyd/ge6CXiUKLJUkm+RfklldxsdzwBCWnEVLAICSFUE0uCa6T2ej2b4Thk4kKAU1FRJKmKrqUQLWaluokbA0WkEAEEEEAEGE9b6x/KCDCet9Y/lAg/BBBAoQQQQBWysXLAYzEAglwVAHM7IXx6Vzsvxp+MPkIPqg/wCsUXlTihLEugNUovZnYb41Tp0MuBY1+xpmzElwLFYl4uVhpigta0FSQwPCBmC0TGKXpOshOx7dMRvNuEpCeESwCQPSgEUBQTcHYVE9bHYIrtHYgTHqVSxSB01EuB0tlDxSo5EAWzfaWfstvjjT1B4UiSBfnuhypr/cnuSEsp0jDKWVlaAopptMSLEMWGWQA7Buho4PDUhHCoKA7grDnUEsBwRYAAtvAOyK9dYGYsC9zmDMGzLkHe5I32j47EqlKpJBs7h9hUk59KTEi9SSFHWBWMV9Q9qOsKlxMweHKVhM5IMxC0k1oN5rFamyckC2VsoFYHC84nMH+4nMBvt/bIkHz/nQ/wAJg86H+Exq3eXxUw3WCynoTgsKS5mp94n2zM/737Nzg9XhMMUBHCppFX/In11CYfvAR53zof4TB50P8Jhu8vio3WCx6M4XDUlPCJYqKy0xL1KBSb9R/CEnB4Vm4RDZWWgWdCmt9RMee86H+EwedD/CYbvL4qN1gsX8zBYfWackKUCmorSSApRUohiGLlRB2FW4AQ9Pk4ZRSTMQKKaQFpYcHVT/ANjHmvOh/hMHnQ/wmG7y+KjdYLHoZ2DwqiSZqbl/7idi1TB95RLflBi8Hhl1ekQCoEPUkgVJQjLa1CD2dMee86H+EwedD/CYbvL4qN1gsX8vA4bNU1JNiTWgB0pKE22MkqH+xd7MvDYXDILpnDkcGHmpskBg27OPO+dD/CYPOh/hMN3l8VG6wWUvTo7Cn/lF678Il/Shl94fqeFqwshUxa1T0GpSVABSBSUFxfbdi2We8x5/zof4TB50P8Jhu8vio3WCyl6rRuEIp4UANSwmp5OsW6WKlXN7w7PwmGUpSjNAKmJImJGVQ/BRjzvnQ/wmGsVpdQQogsQCQYqery+KjdILKejVo7CH/lTuPpE31zNuPrl+wDJ3nYeZIQ9M1F/802cqVbtUYmJShuQPDHaUewPDHrOh6jjHHpXOy/Gn4wcelc7L8afjD9KPYHhgpR7A8MHQOMcelc7L8afjBx6Vzsvxp+MP0o9geGClHsDwwdA4xx6Vzsvxp+MPYFYIJBBBUWILjZtjtKPYHhh2UQ2rYdTfZB0AuCCCBQggggCJJy7T+Jit8oNDcZSkVlBSXBHSGOcWUnLtP4mHIxWFIoWXoYrCkULL0PEYjyQCOXiVByByQTrKSgWAdqlJD5B7w0PJiUWIxqWVyTUi+YtvuD3GPWaWlykjhpkqtSWSFAa4BWhQAVYhNaUEh21Q8VQxeGQ44FbAqS1ThVAL2KruFEB7mpo0UknihqpZPFCq+i0u39Ym5YXRclwAO49xhEzyalpZ8XZWR1WYOCXyZw0XMpUg0vIUS6QWUaXIBS7qycgXzL7iY4cdh1IAMmYwRYVequpwSFZ2VmXzaFJI4oSlk8UKtfkqgBzjAACQSShnFyOwQHyWR/8AMHeiLheIkcGsmSaEKVq1XLhQUQHb1SkXbc0KnzMOlIeWpphUFa9nJ4JVRKsjtORAHRFpJPFC0snihQzPJuUkEnGjVDliklmfIdEKR5LoLtisgCTqsHZnOQN0+IRbifh1B+BmBweUoo5ICSGKrFlW6CTvheAnylJWoyiCECYpllskrSElRFxSnJmYZPCkk8UJSyeKFHL8m5ZAPHAHSFMSkGktcg5Zjvjo8mpd/wCsAYtcpD2CrbwxEXCZ2GoITh1NQoso0gikpUHUXcpUesGqOT5mHIU0qYN6kqAOrQkM6s2W2TjWyJupJPFBSyeKFSnyZlnLGpyB5SMjcHtjsvyWQo0pxgJ1rApPIYKy3OIt5xw6ZikLk2SQBrk3QFlBIewZ2tt6oclYmQmWJvBKFaiilySRMU5qBLAGqptg7IUknihaWTxQoh5NS7/1gYM6nTTeq1WT6p7oV9F5btxwO4DOh3LsG32PcYu1T8PwU2qVMCUgFYJLqKwo2IVcso321Z7mpOMkBSfQ6yVmkpIYWQp9Y72DdG54UknihKWTxQp0+TMsv/WAMVAglIIoNKnB3H8RHU+TMs/+4N+acjkerpi3GJkLKaZS3WpN1KUm01SKslO+sFAZZkbY5OXIy4uvVUEmpRA9GmZSQXLtSsP0PuJUknigpZPFCp+jMu/9am2esizZwo+SiGfjdgaSdVgRcgnYwi4lHDqQCuUXVNSgiokVr4NQIvYB0Hop6ITiMVISFpMqa11FLgpXrLlWJO0vk1gl2hSSeKClk8UKeX5LoVU2L5OfJ3JL9WsL7y0A8l5Rd8YCkPUykZAspzs2iLnjshNTyVu5qIL8kJWSCTmaUlxdRQfZheKTIommZKJo1JjKN3KlkBTuRUpWftbMoUknihaWTxQtE6Rk39KgM4LqA5NjnuhfHZboTWCZj0NcGlgq4sLkC+0tFDPxeGdVUlZHpAdb2CFFtZgCbjK4TkWiVInSFTEjg1hSFKILmxA4VT3vdRDbCcmjoN5eQRUy9PIIehbVFLsGtnty29IBaFS9NoUlaglTIpfk3rJAu9mI2t9ogC0giNgMSZiKiG1lADayVFIfps/bEmACO4b1vrH8o5HcN631j+UQg9BBBFKEEEEARJOXafxMOQycGu7TSA9hSks/TFfpXEKkBNU0mssNVNmD7o1xzElw+6LohYIYolSGFPkn4xSwgmUAVWYHc4faNj7RFRxzFKUBwKCxmlLpIAMtYQnWKrOkkgs6rsALwmXpRauTMJu3JTmcgLXOdoSdMKGcw+EbP9Y5tw0/V8Kb6Wd09pLKsSVBSpcs0qLCkVMWFQJXYlJWGG21xeEjEYyzy0p5JLAH1vSBqySyRZva6IjK0soFjMIOTUB38MCtLqGc3Y/JTl02tDcNPfCikncf4LrR8xapaVTQAohyACAOw3h5aAQygCHBYh7guO4gHsihTpRZD8Ibmnkpzt0WzEIGmFZCYfCP0w3DT3wopJ3E9HBHnl6UWM5hH+o2OC+rbIwk6ZPOnwj9MF9R06dYsKKScv4no4I8356PO/dT+mDz0ed+6n9MTctNywpaOfwU9JBHm/PR537qf0weejzv3U/phuWm5YUUc/gp6SEKlJJCikFQyLBxnkdmZ748956PO/dT+mDz0ed+6n9MNy03LCijn8FPSQR5vz0ed+6n9MHno8791P6YblpuWFFHP4KekhE2UlQZSQobiAR3GPPeejzv3U/pg89Hnfup/TDctNywoo5/BT0kEeb89Hnfup/TCJ2nqUlRmksHYJS/4Q3HT8sKKOfwU9LMQFApUAQQxBDgg5gg5iFQwMJM54+BPwg4pM54+BPwjtc5XH4IY4pM54+BPwg4pM54+BPwg4cfghjikznj4E/CDikznj4E/CDhx+O4b1vrH8oj8Umc8fAn4RJw0opDE1F3JYD7BADsEEEUoQQQQBEl3DknM7TvMee8tcPMUiWZSFLpUXALliM7x6GTl2n8TDkapkqGZAsK/c2wTYpcfuT7GcYSfi5b04ddyDcPySCLO2Y3OLw8nH4sf+sWpKQGUQAoqJI1s9Yh9zR7THSJylDg1pCGFSWUFKIUg2mpOqKQsNSeULxEXhsWyqZqHY0gsaSVKp1qXICKRcO4Lu7xyp6fLRGRV/36HSuvjVXVEPNS9J4t9bCqIdRLAhypJTe9xd2/AQ1iMbi1OOLLAcEZkhiSHL62d3DdAj1pwmIKZqVTEkKQsI2EKUTSSoJBDBhb8nIuRi2U01Dl6bAAHVF9QuOUQNjsSqMl0MKo3uXH9ETWxorsmf7PMS9KYwEE4ZTVAkAEZEKZyTu2u0NKx2MIbi6sgLAjkhgbKzbsO0R6tGGxAIAWAHc3qDKXNUwcPYGXuyYEQvReGnoKRNmBSBLCWzNQa5NIJsDt25FnJdDCv5L/AL9CJrYk/FDyY0ljHcYci9XJOdSl7Vf5KHUWhjE4jFrSEnDqYFwwvtDOSbdEaNBEX0+BUZYlYyTXxoroiGYcDieYmdwg4HE8xM7hGnwRq2qT3M90ndjMOBxPMTO4QcDieYmdwjT4IbVJ7jdJ3YzDgcTzEzuEHA4nmJncI0+CG1Se43Sd2Mw4HE8xM7hBwOJ5iZ3CNPghtUnuN0ndjMOBxPMTO4QcDieYmdwjT4IbVJ7jdJ3YzDgcTzEzuEImYTErBSJEx1W2AX3xqUEVPSpPcL6nO7CUpsM+8/GOt195+Mdgj0WQ891ON195+MDdfefjHYIMgdTjdfefjA3X3n4x2CDIHU43X3n4wrDGx6CY5HcN631j+UGD/A9BBBFIEEEEARJOXafxMOQ3Jy7T+JhyInQq9Su0tgitiZxloFLpIQUEiZLWFEqD1MkpF217gwyrRK1cmeqjWISKqWVyAKVCwDZWYBmuS/pLDSyUzFqWkpZKaVKNyuWU+jDpUawgOUkh22xXL0dhJgKjNBcEklUv/lIW9xtKbHrF2DUhPlaMmALeeslSQkEvqlySQHa9txDFiHYMnRMxw+JXsYGsEsVFVwsXKWFsqSWvaNMwGDSVKM0cpa1AKRnmtwkOWpOeV9rQsaOwoSgJmMlwAQUM4lmxU2q6NYiwcvmbgLl6PmKUWxKikG91O4K0qSyVBhbPenYzQ4dFzXtilu7nM2IUAGqYbLt6pZtkWbovChLqmk0pV60sqYhaiQyanpUrLZ1RKxOjsO6alhJlhCWrSP7QXQ+3JSj3HZAAnRiyVDjClBIpY1WUdZ1MpjZQs2TQrD6PWkrBnutaU3pIUEoWtR9YljWU5ggbd0U6Kwptwo3WVK9dICchmwcdZO2OjAYU5TgbuWWghyki5Atqg3zs7veAHPMcwPTiChys2SsXmEEOy703zzfZDnmubUVHEKuoFgCGSH1Q6jZyT3DJ3RoPRaJZKkrQsgUOlIDEXNRcubncwU14uYAIIIIAIIIIAIIIIAIIIIAIIIIAIIIIAIIIIAIIIIAI7hvW+sfyjkdw3rfWP5RC/YegggikCCCCAIknLtP4mHIbk5dp/Ew5EToVepUaYXhgtJmpCp1IoCbTqOFlDVIIVSJnBEsdgzyiIqbg6BqOlSUPymCa0JDl2YKSMieSWsbz9M40IFJlKmEgEOgmX/cloYqYip1BQTmaS2UQlaTkAFZkBgkkmlLkoKGCbOpyXBtYA9VILIwqg6kqA10l1TAw4RaLgFxUeEItYA5QsLw1CEqUpWvWlRExLzF1KBdIF2cjcACLAQhOLlUzQmQnUC1AEJoJlbtz1vl6yu1PnOUkOcOHTbVCMxQdV7sDMH3u0BMk4NaEBlABJUEgzWQFJZfJ1Qbt1neYcM/CK4RaQSqha1AVpKkCqpjYMSgt0h4cOLkhIIkpbhDKalAyS4I2NqpHYN0CsdJSkESbLlgsEJcpWkmkjbYENk5A2wAgpwbqN7OVf3SLJCSTsIKSz5Kc5l4aKcGEgqSoJNTOZqh/TEywbE5C47zeFq0nJOeHfW3S7lSeEJz3Adrbo75xkGlPABtUNShkicCs23WvvfbAD2Dx+Hl1hFSRWTktQUaErJTnanstbMQ8jTUk7VXy9HM3rAuzXKFMMy3SIjaPnyppSDh0gqBW9KTsFRNrG6OsLTmHayOCluDQAxBtZyl6am5TEkgF2N84AaXpWUFlBUak5gIWRuzAbNu8bxDY03JNkqJJpsELf0hASbiwuOpxvDyE4CWFKVQCV8p7u7vY5O+zo3CFnDI9hPhGylv+qfCN0AJwOLTNQlaXZQyIII3ggxIhEqUlIZKQkbgAB3CFwAQQQQAQQQQAQQQQAQQQQAQQQQAQQQQAR3Det9Y/lHI7hvW+sfyiF+w9BBBFIEEEEARJOXafxMORG9KLCWkhyx4Rnu+VMFc7mk+8+WIilVBjSeLmoYSpRU4BrN0DXQkpKUmt6FKU4BAovuLSNJzcjIVaq+uAQksC1Lhw6mvYM5LPMrnc0n3nywVzuaT7z5YOGIadJzXvh1CwJuo5pUogarEggJ61bMobwWmpkxdPAEcirWLoKg6qg1muOljltsK53NJ958sFc7mk+8+WDhiBO0rOFTYdRYrblmoILJ9W1WYzy2wpWk5zsMOc1ByVNqhweS5BLgdV2cPNrnc0n3nywVzuaT7z5YOGImG0lMUVgyroSpTBRcl1BCaSLFQAL9MKGPnFC1CRdKglKaiCsEgVXTYXB6A7sQ0Sa53NJ958sFc7mk+8+WDhiAvSE0EqGFLkZ3ekJK0gkJO0lLXYvvDqRpOaSHw6gCpAJdVgsCo8nJPS3ZE2udzSfefLBXO5pPvPlg4Ygz9JzgSE4dVjMAJKr0cgsE5KPT3wnEaYmoDnDlrBJqVcqmcGkNQ7kMpm2jriwrnc0n3nywVzuaT7z5YOGIMzSc4O2GUWDjWVfXKGsnOkVdRHXHV6Umh/6ZeawLquEAlJLJLVFgOvblE2udzSfefLBXO5pPvPlg4YgnSM+sjgCz0iyyLVaz0hwWA7Rm8StEY0zpSZhRTUARckEKSlTgkC1yMtm6HK53NJ958sFc7mk+8+WDhiTBEaudzSfefLBXO5pPvPlg4YkwRGrnc0n3nywVzuaT7z5YOGJMERq53NJ958sFc7mk+8+WDhiTBEaudzSfefLBXO5pPvPlg4YkwRGrnc0n3nywVzuaT7z5YOGJMdw3rfWP5RFrnc0n3nyxJwiVNrAAkuwLt22gPsPwQQRSATCETUnkqB6iDHVpcEbxFSvRKxLSiXMyQlJcqD0hV7F7uOphuEZIiL1IqqXEcUoDMs+UVyNGqqBM1RFRVTcWPDFnfL0ifdjsUjRpoSlUwqKVJUVEOTSUkZlg9IfpvYwZLkdbE6ZMCeUQOstHQYjYzB1paptdC3N2oUlTDoNLdsRF6NWSGXSKlGylOlJukBmfWJN7BwLgQREuFVS0SoG4LjojiVg5EG5Ft4sftivVo1bKHDEOGdja5Nr7iB2dkLl6PIp1zZalGzBQWSpiH3036CNsGS4dbEwTE2LjW5N87PbfZzC4qhopbNw68gHGbiWuWSCSWLkK2h09JMK82zAoKTOLj1SDT/AM1iAchwibf/AFJvurQ3DrYslFrmwEAMVs7RaioqE5Qcm2s1woZVN632QsaOU78KrlBTNa1iLnI/ZsbKIyXDrYnpUCAQXBuCMiI7FX5qUwBnLyA23YIByL+qdvrqzeFr0cslLzlWCQQxD0qlqJJB20Ef7ntMlw62J9YdnDkOBtYM5btHfCoqsPolSWqnKWRKMtyDVdMpJNTuLyyrrWbwuXosgvwhdwSWYkhARekgM4CmaK0Nw62LKOFQcB7nIb2iqGiFXPCmogAlrsFrW1i7a5HYN0CNGzHU8xnKiCKidYkgFzkLfaLMIe1Lh1sW0JUsBnIDlh0m5YdgPdFdMwEwretkskBir1SgmxLMaSD0E3uYSdEqs85RYAOQXshaHcEaxrd+iDJcOti0UWubARxEwHIg9RfO4itxOilLTSZyv7dBsGJpmJJIDC9YJG9Cd0OYjRxUsrEwpdiwdtVme9xbr6YjQ3DrYnqUBmWew647FZL0YoN6ZRYJFwb0ppJze+e7tJJ4jRSxYzlkMoet6wZwan3/AGZNBkuHWxZqUBmQNl+mw+2OxXo0eoO81Rfg9m2WUlWRtU2QYBza5duVotQznKI2i+1KUuL2LpfdrKteDJcOtiyqDs4dnba3VHSoBnIvYdJubdgPdFWNFLseGNQB1gDtKiPWyvkd2zODzSq5E0gl3UAyspoDF9lYb6g7K0Nw62LWCK6Xo1QmJXwqmSXKbsR6a2eXpEt/+Q7EYfRq7FUxXKJYFRHrUsSelOxtUWiMlw62LSCKabomYbCaWKSHdTpJStLpAOxwc7m9mEP4nRilFTTVJBDAB7WIzBc3Lxfalw62LKCGMFIKE0lRXrKLl31iSBcnJ27IfjBTIIIIo/LUtgpzkgMHILECpL3jKGH3RIhjFF7YVUvIIwnEplVKoxJAdgKz7Lu7m1W591zCVCU6mxS7GwCsxYuKiN9LPsfojtofLBwV/jk3iCMEJQFEHEKIpcELJ1gtI/6VEd9soclplVB8UqkKDus3S6ns7g2SP9ni0PlgV/jk3eCMHAlgOcSom1uEyuh33sCvLNgRuhqcZaWbErUX9oswUkd5SSroYguYUPlgLr/HJvsEYauXJUulGJUHWANcmygm+d9ZxY+s/qmI+oCpKp6wUqW3pMwAigE5B1FV/wDEg9ETReWCrrm/HJvUEYPOlotTiVMVWeYCaAtSSTlelILNetmsYSgylcrEqlkM4qUrla1i/qvSfqPthQ+WBX+OTeoIweTwNQCsQv1Sr0lhyqkhQsWYX22bOOFMosRilCyHTXd1ctiTsOw5Qou+BXeOTeYIwUJlOHxSsg7KLOxdiojIh7s7taEngwCTiVHVJAruSAkgBrAnWF8ulnhQ+WBX+OTfIIwVCZdV8USkFPrkVBRAU13S1+59ojhEoA/1SidZvSFhSQA42kvsPqvlaFF5YLXeOTe4IwGfwY5OKWda+t6oZyL3JBJHU2cOKRKH/uKUzOQoi7gFgTf1iDsYPnCh8sErvHJvUEYOUSqQeNKFkvruSVKU9n9lrbNsIKZdmxSrgEutrkKPSbEJez9ZaFF5YFd45N7gjApIQQKsUUmzkLdneqzuWIA6aqshCcQtIS6J6lEgWMxiksVL23IZKRvKi3RaHywSv+H9uTf4IwaWJRofFKA1RMFZd2UVlJOx6AM9pgRwRZ8SpHJCtepiUgqI9oVarDryDRKHywWv8cm8wRgmHXLUgPPWlbkl1EshNZO25pSMtqhvs40qw4yoG1XpHBep2OVmHW4yMKHywK/xybvBGDjgqbYlVVjdZD2U4c2F6bnKp9kN1ywsDjK1JIJqqIakixD5kJWB9ZB3xaHywSv8cm+QRhEsSgUlWJJBKahwhYAm7EXy3szgXLt67/xeWxE9ImGYBKQXJ9ov3sQD0gxrmaT2QrE/TsbJes98aQt17mkwQQRxnaEcUkGxDiOwQA1xdHsJ7hBxdHsJ7hDsEHDDXF0ewnuEHF0ewnuEOwQcMNcXR7Ce4QcXR7Ce4Q7BBww1xdHsJ7hBxdHsJ7hDsEHDDXF0ewnuEHF0ewnuEOwQcMNcXR7Ce4QcXR7Ce4Q7BBww1xdHsJ7hBxdHsJ7hDsEHDDXF0ewnuEHF0ewnuEOwQcDXF0ewnuEHF0ewnuEOwQcMNcXR7Ce4QcXR7Ce4Q7BBww1xdHsJ7hBxdHsJ7hDsEHDDXF0ewnuEHF0ewnuEOwQcMNcXR7Ce4QcXR7Ce4Q7BBww1xdHsJ7hBxdHsJ7hDsEHDDXF0ewnuEKRKSMgB1BoXBBwEEEEAf//Z" id="113" name="Google Shape;113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data:image/jpeg;base64,/9j/4AAQSkZJRgABAQAAAQABAAD/2wCEAAkGBxMTEhUUERMVFRUVFxwYFRcYFxkYGBgYFR4XGBYdGBcYKCggGx4mHBwXIzEkKCkrLi4zFyEzODMsNygvLisBCgoKDg0OGxAQGzckHSQ0LCwsLCw2MSwsLCwsNCwsLCwsLCw3LCwsLCwsLCwsLCw0LCw0LCwsLCwsLCwsLCwsNP/AABEIAL4BCQMBIgACEQEDEQH/xAAbAAABBQEBAAAAAAAAAAAAAAAAAgMEBQcBBv/EAEUQAAECBAIECQgJBAICAwAAAAECEQADEiEEMQUiQVETFDJTYXGBkZIGFSNCUpPR4hZyoaKxwdLh8CQzYoJDsgdEVGNz/8QAGQEBAQADAQAAAAAAAAAAAAAAAAECAwQF/8QALREAAQIFAwMDAwUBAAAAAAAAAAERAgMUUaEEFVIxYWIFEiETQUKBgrHR8DL/2gAMAwEAAhEDEQA/ANxggggAiDpXSiJATX65YbrAm5/mcLlXDknM+sredxjy3/kGUvg5RQlamWXapTODsvGyWkKxIkXQ0z4o0lqsHX7F2jyhlkOA43hyMid24E9hjh8opbkWdPKD5NYvbfGcYfFzkpWkSZmuAHoU4Zw4tnSVD/aJytOTXP8ASquVFihRGssTGZrhw17sc46llSvt/J5kM/UqnyrftPb/AEnk70+L9oPpNK3jxftHhJ2l5ykKRxaZrBnpU9uDYm1zqZ/5GK15vNTfAr4RUlSV6/yYxajVp/z8/tNN+k0rePF+0H0mlbx4v2jMnm81N8CvhA83mpvgV8Iv0ZF8mFTrbYNN+k0rePF+0H0mlbx4v2jMnm81N8CvhA83mpvgV8IfRkXyKnW2wab9JpW8eL9oPpNK3jxftGZPN5qb4FfCB5vNTfAr4Q+jIvkVOttg036TSt48X7QfSaVvHi/aMyebzU3wK+EDzeam+BXwh9GRfIqdbbBpv0mlbx4v2g+k0rePF+0Zk83mpvgV8IHm81N8CvhD6Mi+RU622DTfpNK3jxftB9JpW8eL9ozJ5vNTfAr4QPN5qb4FfCH0ZF8ip1tsGm/SaVvHi/aD6TSt48X7RmTzeam+BXwgebzU3wK+EPoyL5FTrbYNN+k0rePF+0Im+VclIKibC5YuewNGavN5qb4FfCEzJc5YKRJmuqw1FC5tmRD6Mi+Spqda/TBtYgiKlFhn4lfGO09fiV8Y889z5JMERqevxK+MFPX4lfGA+STBEanr8SvjBT1+JXxgPkkwRGp6/Er4wvDKsehREAPQQQQKEEEEARMPl2n8TCyIRh8u0/iYcgpE6EDHy5xUkSqAi1RL1uFyyWFhTwfCPd3ZohoGLShIJlVAIBqIuaTVcbSQkdalG4AEWOk5KVyylSqQVJD9NSaR2lh2xAkaNQSlQnVB6hlcKIWkja7MAdx6YFF4qVia3l0kBJAdmJZFJI31hT/4m14VOVPrITQE1hKagxIFJUb5hqwGfkg5PDfmyUFFXCWJdn1dZZmmwLFypnN2btNF4SUACmbWNVntcAkFjtPCJPYmACenElCaQkLFZULM7+jB3hs+kCOzRig9IQbqY2yY8Hba5pJyYhWxotBNT7Q35jK3xHfHFTkgOVJbrG24gCsnSsSZZAIC3NxSHSZZA6mmkGzFhC0pxDKcJzRQzOwKeEc5Ode3VE5GKQclpLWLKGd7deqq3QYJmLlpapaRVlcXuBbocgP0iAK1Ixe0I5P+OdViP9G7XhUxGKsBRyi5FPID0sFDlG3Rc9cWS5yQzqSHLByA5AJIHSwJ7I4vEoFytIHSoQBWBOKtZFmfJyAkvf6+fQzbYXiOM1K4NKGvQ7MbpAfazVHe8WPDp9pPeNrEfYR3iDhku1QcsRcXCnZutjAFcJeIASA2aqiaSpis09D0U5biNxhEpGKa9D2zCSAS9TM1hq5m4qvlFkjFyySAtJKeVcWuUl+ogg7mhwzA7OH3OOk/gD3QBTyDilJdkhwlgUhw/KcdB2WtuMLQMU9whgRsDkatQ3Au7HoL7CLJOIQclJ7x0fEd4jvDJcJcOXIHUz/iO+AKtKcUySQkktUNUAB7tv1fxjsxOISmWAxNCAokA+kcBZJvZnL2y2vaxmYpCUlRWkJSHJfIb7R1eIQDSVAHc+65fdaAK0IxVXq0uHDJskFdTAbT6MZmwO2FYMYmpHCBDeuQE/5ZdHJ784nKxaAlSioMmqrooeq2dmPdDhmpvrC2dxZs3gComysWU3KXdPILOAUFRL7xWGhxSMUDqlLEB6rsaUDVH1gokbja8WPGUOU1JcByHyd/ge6CXiUKLJUkm+RfklldxsdzwBCWnEVLAICSFUE0uCa6T2ej2b4Thk4kKAU1FRJKmKrqUQLWaluokbA0WkEAEEEEAEGE9b6x/KCDCet9Y/lAg/BBBAoQQQQBWysXLAYzEAglwVAHM7IXx6Vzsvxp+MPkIPqg/wCsUXlTihLEugNUovZnYb41Tp0MuBY1+xpmzElwLFYl4uVhpigta0FSQwPCBmC0TGKXpOshOx7dMRvNuEpCeESwCQPSgEUBQTcHYVE9bHYIrtHYgTHqVSxSB01EuB0tlDxSo5EAWzfaWfstvjjT1B4UiSBfnuhypr/cnuSEsp0jDKWVlaAopptMSLEMWGWQA7Buho4PDUhHCoKA7grDnUEsBwRYAAtvAOyK9dYGYsC9zmDMGzLkHe5I32j47EqlKpJBs7h9hUk59KTEi9SSFHWBWMV9Q9qOsKlxMweHKVhM5IMxC0k1oN5rFamyckC2VsoFYHC84nMH+4nMBvt/bIkHz/nQ/wAJg86H+Exq3eXxUw3WCynoTgsKS5mp94n2zM/737Nzg9XhMMUBHCppFX/In11CYfvAR53zof4TB50P8Jhu8vio3WCx6M4XDUlPCJYqKy0xL1KBSb9R/CEnB4Vm4RDZWWgWdCmt9RMee86H+EwedD/CYbvL4qN1gsX8zBYfWackKUCmorSSApRUohiGLlRB2FW4AQ9Pk4ZRSTMQKKaQFpYcHVT/ANjHmvOh/hMHnQ/wmG7y+KjdYLHoZ2DwqiSZqbl/7idi1TB95RLflBi8Hhl1ekQCoEPUkgVJQjLa1CD2dMee86H+EwedD/CYbvL4qN1gsX8vA4bNU1JNiTWgB0pKE22MkqH+xd7MvDYXDILpnDkcGHmpskBg27OPO+dD/CYPOh/hMN3l8VG6wWUvTo7Cn/lF678Il/Shl94fqeFqwshUxa1T0GpSVABSBSUFxfbdi2We8x5/zof4TB50P8Jhu8vio3WCyl6rRuEIp4UANSwmp5OsW6WKlXN7w7PwmGUpSjNAKmJImJGVQ/BRjzvnQ/wmGsVpdQQogsQCQYqery+KjdILKejVo7CH/lTuPpE31zNuPrl+wDJ3nYeZIQ9M1F/802cqVbtUYmJShuQPDHaUewPDHrOh6jjHHpXOy/Gn4wcelc7L8afjD9KPYHhgpR7A8MHQOMcelc7L8afjBx6Vzsvxp+MP0o9geGClHsDwwdA4xx6Vzsvxp+MPYFYIJBBBUWILjZtjtKPYHhh2UQ2rYdTfZB0AuCCCBQggggCJJy7T+Jit8oNDcZSkVlBSXBHSGOcWUnLtP4mHIxWFIoWXoYrCkULL0PEYjyQCOXiVByByQTrKSgWAdqlJD5B7w0PJiUWIxqWVyTUi+YtvuD3GPWaWlykjhpkqtSWSFAa4BWhQAVYhNaUEh21Q8VQxeGQ44FbAqS1ThVAL2KruFEB7mpo0UknihqpZPFCq+i0u39Ym5YXRclwAO49xhEzyalpZ8XZWR1WYOCXyZw0XMpUg0vIUS6QWUaXIBS7qycgXzL7iY4cdh1IAMmYwRYVequpwSFZ2VmXzaFJI4oSlk8UKtfkqgBzjAACQSShnFyOwQHyWR/8AMHeiLheIkcGsmSaEKVq1XLhQUQHb1SkXbc0KnzMOlIeWpphUFa9nJ4JVRKsjtORAHRFpJPFC0snihQzPJuUkEnGjVDliklmfIdEKR5LoLtisgCTqsHZnOQN0+IRbifh1B+BmBweUoo5ICSGKrFlW6CTvheAnylJWoyiCECYpllskrSElRFxSnJmYZPCkk8UJSyeKFHL8m5ZAPHAHSFMSkGktcg5Zjvjo8mpd/wCsAYtcpD2CrbwxEXCZ2GoITh1NQoso0gikpUHUXcpUesGqOT5mHIU0qYN6kqAOrQkM6s2W2TjWyJupJPFBSyeKFSnyZlnLGpyB5SMjcHtjsvyWQo0pxgJ1rApPIYKy3OIt5xw6ZikLk2SQBrk3QFlBIewZ2tt6oclYmQmWJvBKFaiilySRMU5qBLAGqptg7IUknihaWTxQoh5NS7/1gYM6nTTeq1WT6p7oV9F5btxwO4DOh3LsG32PcYu1T8PwU2qVMCUgFYJLqKwo2IVcso321Z7mpOMkBSfQ6yVmkpIYWQp9Y72DdG54UknihKWTxQp0+TMsv/WAMVAglIIoNKnB3H8RHU+TMs/+4N+acjkerpi3GJkLKaZS3WpN1KUm01SKslO+sFAZZkbY5OXIy4uvVUEmpRA9GmZSQXLtSsP0PuJUknigpZPFCp+jMu/9am2esizZwo+SiGfjdgaSdVgRcgnYwi4lHDqQCuUXVNSgiokVr4NQIvYB0Hop6ITiMVISFpMqa11FLgpXrLlWJO0vk1gl2hSSeKClk8UKeX5LoVU2L5OfJ3JL9WsL7y0A8l5Rd8YCkPUykZAspzs2iLnjshNTyVu5qIL8kJWSCTmaUlxdRQfZheKTIommZKJo1JjKN3KlkBTuRUpWftbMoUknihaWTxQtE6Rk39KgM4LqA5NjnuhfHZboTWCZj0NcGlgq4sLkC+0tFDPxeGdVUlZHpAdb2CFFtZgCbjK4TkWiVInSFTEjg1hSFKILmxA4VT3vdRDbCcmjoN5eQRUy9PIIehbVFLsGtnty29IBaFS9NoUlaglTIpfk3rJAu9mI2t9ogC0giNgMSZiKiG1lADayVFIfps/bEmACO4b1vrH8o5HcN631j+UQg9BBBFKEEEEARJOXafxMOQycGu7TSA9hSks/TFfpXEKkBNU0mssNVNmD7o1xzElw+6LohYIYolSGFPkn4xSwgmUAVWYHc4faNj7RFRxzFKUBwKCxmlLpIAMtYQnWKrOkkgs6rsALwmXpRauTMJu3JTmcgLXOdoSdMKGcw+EbP9Y5tw0/V8Kb6Wd09pLKsSVBSpcs0qLCkVMWFQJXYlJWGG21xeEjEYyzy0p5JLAH1vSBqySyRZva6IjK0soFjMIOTUB38MCtLqGc3Y/JTl02tDcNPfCikncf4LrR8xapaVTQAohyACAOw3h5aAQygCHBYh7guO4gHsihTpRZD8Ibmnkpzt0WzEIGmFZCYfCP0w3DT3wopJ3E9HBHnl6UWM5hH+o2OC+rbIwk6ZPOnwj9MF9R06dYsKKScv4no4I8356PO/dT+mDz0ed+6n9MTctNywpaOfwU9JBHm/PR537qf0weejzv3U/phuWm5YUUc/gp6SEKlJJCikFQyLBxnkdmZ748956PO/dT+mDz0ed+6n9MNy03LCijn8FPSQR5vz0ed+6n9MHno8791P6YblpuWFFHP4KekhE2UlQZSQobiAR3GPPeejzv3U/pg89Hnfup/TDctNywoo5/BT0kEeb89Hnfup/TCJ2nqUlRmksHYJS/4Q3HT8sKKOfwU9LMQFApUAQQxBDgg5gg5iFQwMJM54+BPwg4pM54+BPwjtc5XH4IY4pM54+BPwg4pM54+BPwg4cfghjikznj4E/CDikznj4E/CDhx+O4b1vrH8oj8Umc8fAn4RJw0opDE1F3JYD7BADsEEEUoQQQQBEl3DknM7TvMee8tcPMUiWZSFLpUXALliM7x6GTl2n8TDkapkqGZAsK/c2wTYpcfuT7GcYSfi5b04ddyDcPySCLO2Y3OLw8nH4sf+sWpKQGUQAoqJI1s9Yh9zR7THSJylDg1pCGFSWUFKIUg2mpOqKQsNSeULxEXhsWyqZqHY0gsaSVKp1qXICKRcO4Lu7xyp6fLRGRV/36HSuvjVXVEPNS9J4t9bCqIdRLAhypJTe9xd2/AQ1iMbi1OOLLAcEZkhiSHL62d3DdAj1pwmIKZqVTEkKQsI2EKUTSSoJBDBhb8nIuRi2U01Dl6bAAHVF9QuOUQNjsSqMl0MKo3uXH9ETWxorsmf7PMS9KYwEE4ZTVAkAEZEKZyTu2u0NKx2MIbi6sgLAjkhgbKzbsO0R6tGGxAIAWAHc3qDKXNUwcPYGXuyYEQvReGnoKRNmBSBLCWzNQa5NIJsDt25FnJdDCv5L/AL9CJrYk/FDyY0ljHcYci9XJOdSl7Vf5KHUWhjE4jFrSEnDqYFwwvtDOSbdEaNBEX0+BUZYlYyTXxoroiGYcDieYmdwg4HE8xM7hGnwRq2qT3M90ndjMOBxPMTO4QcDieYmdwjT4IbVJ7jdJ3YzDgcTzEzuEHA4nmJncI0+CG1Se43Sd2Mw4HE8xM7hBwOJ5iZ3CNPghtUnuN0ndjMOBxPMTO4QcDieYmdwjT4IbVJ7jdJ3YzDgcTzEzuEImYTErBSJEx1W2AX3xqUEVPSpPcL6nO7CUpsM+8/GOt195+Mdgj0WQ891ON195+MDdfefjHYIMgdTjdfefjA3X3n4x2CDIHU43X3n4wrDGx6CY5HcN631j+UGD/A9BBBFIEEEEARJOXafxMOQ3Jy7T+JhyInQq9Su0tgitiZxloFLpIQUEiZLWFEqD1MkpF217gwyrRK1cmeqjWISKqWVyAKVCwDZWYBmuS/pLDSyUzFqWkpZKaVKNyuWU+jDpUawgOUkh22xXL0dhJgKjNBcEklUv/lIW9xtKbHrF2DUhPlaMmALeeslSQkEvqlySQHa9txDFiHYMnRMxw+JXsYGsEsVFVwsXKWFsqSWvaNMwGDSVKM0cpa1AKRnmtwkOWpOeV9rQsaOwoSgJmMlwAQUM4lmxU2q6NYiwcvmbgLl6PmKUWxKikG91O4K0qSyVBhbPenYzQ4dFzXtilu7nM2IUAGqYbLt6pZtkWbovChLqmk0pV60sqYhaiQyanpUrLZ1RKxOjsO6alhJlhCWrSP7QXQ+3JSj3HZAAnRiyVDjClBIpY1WUdZ1MpjZQs2TQrD6PWkrBnutaU3pIUEoWtR9YljWU5ggbd0U6Kwptwo3WVK9dICchmwcdZO2OjAYU5TgbuWWghyki5Atqg3zs7veAHPMcwPTiChys2SsXmEEOy703zzfZDnmubUVHEKuoFgCGSH1Q6jZyT3DJ3RoPRaJZKkrQsgUOlIDEXNRcubncwU14uYAIIIIAIIIIAIIIIAIIIIAIIIIAIIIIAIIIIAIIIIAI7hvW+sfyjkdw3rfWP5RC/YegggikCCCCAIknLtP4mHIbk5dp/Ew5EToVepUaYXhgtJmpCp1IoCbTqOFlDVIIVSJnBEsdgzyiIqbg6BqOlSUPymCa0JDl2YKSMieSWsbz9M40IFJlKmEgEOgmX/cloYqYip1BQTmaS2UQlaTkAFZkBgkkmlLkoKGCbOpyXBtYA9VILIwqg6kqA10l1TAw4RaLgFxUeEItYA5QsLw1CEqUpWvWlRExLzF1KBdIF2cjcACLAQhOLlUzQmQnUC1AEJoJlbtz1vl6yu1PnOUkOcOHTbVCMxQdV7sDMH3u0BMk4NaEBlABJUEgzWQFJZfJ1Qbt1neYcM/CK4RaQSqha1AVpKkCqpjYMSgt0h4cOLkhIIkpbhDKalAyS4I2NqpHYN0CsdJSkESbLlgsEJcpWkmkjbYENk5A2wAgpwbqN7OVf3SLJCSTsIKSz5Kc5l4aKcGEgqSoJNTOZqh/TEywbE5C47zeFq0nJOeHfW3S7lSeEJz3Adrbo75xkGlPABtUNShkicCs23WvvfbAD2Dx+Hl1hFSRWTktQUaErJTnanstbMQ8jTUk7VXy9HM3rAuzXKFMMy3SIjaPnyppSDh0gqBW9KTsFRNrG6OsLTmHayOCluDQAxBtZyl6am5TEkgF2N84AaXpWUFlBUak5gIWRuzAbNu8bxDY03JNkqJJpsELf0hASbiwuOpxvDyE4CWFKVQCV8p7u7vY5O+zo3CFnDI9hPhGylv+qfCN0AJwOLTNQlaXZQyIII3ggxIhEqUlIZKQkbgAB3CFwAQQQQAQQQQAQQQQAQQQQAQQQQAQQQQAR3Det9Y/lHI7hvW+sfyiF+w9BBBFIEEEEARJOXafxMORG9KLCWkhyx4Rnu+VMFc7mk+8+WIilVBjSeLmoYSpRU4BrN0DXQkpKUmt6FKU4BAovuLSNJzcjIVaq+uAQksC1Lhw6mvYM5LPMrnc0n3nywVzuaT7z5YOGIadJzXvh1CwJuo5pUogarEggJ61bMobwWmpkxdPAEcirWLoKg6qg1muOljltsK53NJ958sFc7mk+8+WDhiBO0rOFTYdRYrblmoILJ9W1WYzy2wpWk5zsMOc1ByVNqhweS5BLgdV2cPNrnc0n3nywVzuaT7z5YOGImG0lMUVgyroSpTBRcl1BCaSLFQAL9MKGPnFC1CRdKglKaiCsEgVXTYXB6A7sQ0Sa53NJ958sFc7mk+8+WDhiAvSE0EqGFLkZ3ekJK0gkJO0lLXYvvDqRpOaSHw6gCpAJdVgsCo8nJPS3ZE2udzSfefLBXO5pPvPlg4Ygz9JzgSE4dVjMAJKr0cgsE5KPT3wnEaYmoDnDlrBJqVcqmcGkNQ7kMpm2jriwrnc0n3nywVzuaT7z5YOGIMzSc4O2GUWDjWVfXKGsnOkVdRHXHV6Umh/6ZeawLquEAlJLJLVFgOvblE2udzSfefLBXO5pPvPlg4YgnSM+sjgCz0iyyLVaz0hwWA7Rm8StEY0zpSZhRTUARckEKSlTgkC1yMtm6HK53NJ958sFc7mk+8+WDhiTBEaudzSfefLBXO5pPvPlg4YkwRGrnc0n3nywVzuaT7z5YOGJMERq53NJ958sFc7mk+8+WDhiTBEaudzSfefLBXO5pPvPlg4YkwRGrnc0n3nywVzuaT7z5YOGJMdw3rfWP5RFrnc0n3nyxJwiVNrAAkuwLt22gPsPwQQRSATCETUnkqB6iDHVpcEbxFSvRKxLSiXMyQlJcqD0hV7F7uOphuEZIiL1IqqXEcUoDMs+UVyNGqqBM1RFRVTcWPDFnfL0ifdjsUjRpoSlUwqKVJUVEOTSUkZlg9IfpvYwZLkdbE6ZMCeUQOstHQYjYzB1paptdC3N2oUlTDoNLdsRF6NWSGXSKlGylOlJukBmfWJN7BwLgQREuFVS0SoG4LjojiVg5EG5Ft4sftivVo1bKHDEOGdja5Nr7iB2dkLl6PIp1zZalGzBQWSpiH3036CNsGS4dbEwTE2LjW5N87PbfZzC4qhopbNw68gHGbiWuWSCSWLkK2h09JMK82zAoKTOLj1SDT/AM1iAchwibf/AFJvurQ3DrYslFrmwEAMVs7RaioqE5Qcm2s1woZVN632QsaOU78KrlBTNa1iLnI/ZsbKIyXDrYnpUCAQXBuCMiI7FX5qUwBnLyA23YIByL+qdvrqzeFr0cslLzlWCQQxD0qlqJJB20Ef7ntMlw62J9YdnDkOBtYM5btHfCoqsPolSWqnKWRKMtyDVdMpJNTuLyyrrWbwuXosgvwhdwSWYkhARekgM4CmaK0Nw62LKOFQcB7nIb2iqGiFXPCmogAlrsFrW1i7a5HYN0CNGzHU8xnKiCKidYkgFzkLfaLMIe1Lh1sW0JUsBnIDlh0m5YdgPdFdMwEwretkskBir1SgmxLMaSD0E3uYSdEqs85RYAOQXshaHcEaxrd+iDJcOti0UWubARxEwHIg9RfO4itxOilLTSZyv7dBsGJpmJJIDC9YJG9Cd0OYjRxUsrEwpdiwdtVme9xbr6YjQ3DrYnqUBmWew647FZL0YoN6ZRYJFwb0ppJze+e7tJJ4jRSxYzlkMoet6wZwan3/AGZNBkuHWxZqUBmQNl+mw+2OxXo0eoO81Rfg9m2WUlWRtU2QYBza5duVotQznKI2i+1KUuL2LpfdrKteDJcOtiyqDs4dnba3VHSoBnIvYdJubdgPdFWNFLseGNQB1gDtKiPWyvkd2zODzSq5E0gl3UAyspoDF9lYb6g7K0Nw62LWCK6Xo1QmJXwqmSXKbsR6a2eXpEt/+Q7EYfRq7FUxXKJYFRHrUsSelOxtUWiMlw62LSCKabomYbCaWKSHdTpJStLpAOxwc7m9mEP4nRilFTTVJBDAB7WIzBc3Lxfalw62LKCGMFIKE0lRXrKLl31iSBcnJ27IfjBTIIIIo/LUtgpzkgMHILECpL3jKGH3RIhjFF7YVUvIIwnEplVKoxJAdgKz7Lu7m1W591zCVCU6mxS7GwCsxYuKiN9LPsfojtofLBwV/jk3iCMEJQFEHEKIpcELJ1gtI/6VEd9soclplVB8UqkKDus3S6ns7g2SP9ni0PlgV/jk3eCMHAlgOcSom1uEyuh33sCvLNgRuhqcZaWbErUX9oswUkd5SSroYguYUPlgLr/HJvsEYauXJUulGJUHWANcmygm+d9ZxY+s/qmI+oCpKp6wUqW3pMwAigE5B1FV/wDEg9ETReWCrrm/HJvUEYPOlotTiVMVWeYCaAtSSTlelILNetmsYSgylcrEqlkM4qUrla1i/qvSfqPthQ+WBX+OTeoIweTwNQCsQv1Sr0lhyqkhQsWYX22bOOFMosRilCyHTXd1ctiTsOw5Qou+BXeOTeYIwUJlOHxSsg7KLOxdiojIh7s7taEngwCTiVHVJAruSAkgBrAnWF8ulnhQ+WBX+OTfIIwVCZdV8USkFPrkVBRAU13S1+59ojhEoA/1SidZvSFhSQA42kvsPqvlaFF5YLXeOTe4IwGfwY5OKWda+t6oZyL3JBJHU2cOKRKH/uKUzOQoi7gFgTf1iDsYPnCh8sErvHJvUEYOUSqQeNKFkvruSVKU9n9lrbNsIKZdmxSrgEutrkKPSbEJez9ZaFF5YFd45N7gjApIQQKsUUmzkLdneqzuWIA6aqshCcQtIS6J6lEgWMxiksVL23IZKRvKi3RaHywSv+H9uTf4IwaWJRofFKA1RMFZd2UVlJOx6AM9pgRwRZ8SpHJCtepiUgqI9oVarDryDRKHywWv8cm8wRgmHXLUgPPWlbkl1EshNZO25pSMtqhvs40qw4yoG1XpHBep2OVmHW4yMKHywK/xybvBGDjgqbYlVVjdZD2U4c2F6bnKp9kN1ywsDjK1JIJqqIakixD5kJWB9ZB3xaHywSv8cm+QRhEsSgUlWJJBKahwhYAm7EXy3szgXLt67/xeWxE9ImGYBKQXJ9ov3sQD0gxrmaT2QrE/TsbJes98aQt17mkwQQRxnaEcUkGxDiOwQA1xdHsJ7hBxdHsJ7hDsEHDDXF0ewnuEHF0ewnuEOwQcMNcXR7Ce4QcXR7Ce4Q7BBww1xdHsJ7hBxdHsJ7hDsEHDDXF0ewnuEHF0ewnuEOwQcMNcXR7Ce4QcXR7Ce4Q7BBww1xdHsJ7hBxdHsJ7hDsEHDDXF0ewnuEHF0ewnuEOwQcDXF0ewnuEHF0ewnuEOwQcMNcXR7Ce4QcXR7Ce4Q7BBww1xdHsJ7hBxdHsJ7hDsEHDDXF0ewnuEHF0ewnuEOwQcMNcXR7Ce4QcXR7Ce4Q7BBww1xdHsJ7hBxdHsJ7hDsEHDDXF0ewnuEKRKSMgB1BoXBBwEEEEAf//Z" id="114" name="Google Shape;114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toolboxes.flexiblelearning.net.au/demosites/series9/906/msd_respak/images/stratplan.jpg" id="115" name="Google Shape;11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00" y="381000"/>
            <a:ext cx="4694583" cy="5631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2012books.lardbucket.org/books/modern-management-of-small-businesses/section_11/67d4686f6ed8f3a972b3157bf8c277b5.jpg" id="120" name="Google Shape;12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381000"/>
            <a:ext cx="4419600" cy="59888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encrypted-tbn3.gstatic.com/images?q=tbn:ANd9GcTxP-iPm4f1vvo_a5GOKgAMVqCgykg1-VvljeGV7YnOxgyUy5nG" id="121" name="Google Shape;12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81600" y="1752600"/>
            <a:ext cx="3352800" cy="2465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127" name="Google Shape;127;p8"/>
          <p:cNvSpPr txBox="1"/>
          <p:nvPr>
            <p:ph idx="1" type="body"/>
          </p:nvPr>
        </p:nvSpPr>
        <p:spPr>
          <a:xfrm>
            <a:off x="457200" y="1600201"/>
            <a:ext cx="8229600" cy="24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Strategy is about: 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b="1" lang="en-US" sz="2400"/>
              <a:t>What? and Why? of marketing activities</a:t>
            </a:r>
            <a:endParaRPr sz="2400"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Implementation is about: 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b="1" lang="en-US" sz="2400"/>
              <a:t>Who? Where? When? and How?</a:t>
            </a:r>
            <a:r>
              <a:rPr lang="en-US" sz="2400"/>
              <a:t> 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descr="https://encrypted-tbn3.gstatic.com/images?q=tbn:ANd9GcSZq8Kv_xZU__Km-S5q7F2QEG7d3DZikcLc-zUtjIrKkOeuQMme" id="128" name="Google Shape;12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3581400"/>
            <a:ext cx="3124200" cy="2842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Strategic Marketing</a:t>
            </a:r>
            <a:br>
              <a:rPr b="1" lang="en-US"/>
            </a:br>
            <a:br>
              <a:rPr b="1" lang="en-US"/>
            </a:br>
            <a:r>
              <a:rPr lang="en-US"/>
              <a:t>Contemporary Marketing Philosophies</a:t>
            </a:r>
            <a:br>
              <a:rPr lang="en-US"/>
            </a:br>
            <a:br>
              <a:rPr lang="en-US"/>
            </a:br>
            <a:endParaRPr/>
          </a:p>
        </p:txBody>
      </p:sp>
      <p:sp>
        <p:nvSpPr>
          <p:cNvPr id="134" name="Google Shape;134;p9"/>
          <p:cNvSpPr txBox="1"/>
          <p:nvPr>
            <p:ph idx="1" type="subTitle"/>
          </p:nvPr>
        </p:nvSpPr>
        <p:spPr>
          <a:xfrm>
            <a:off x="1143000" y="3733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/>
              <a:t>Unit II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2014-02-08T01:18:02Z</dcterms:created>
  <dc:creator>Vasen</dc:creator>
</cp:coreProperties>
</file>