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0"/>
  </p:notesMasterIdLst>
  <p:handoutMasterIdLst>
    <p:handoutMasterId r:id="rId21"/>
  </p:handoutMasterIdLst>
  <p:sldIdLst>
    <p:sldId id="387" r:id="rId2"/>
    <p:sldId id="405" r:id="rId3"/>
    <p:sldId id="430" r:id="rId4"/>
    <p:sldId id="404" r:id="rId5"/>
    <p:sldId id="389" r:id="rId6"/>
    <p:sldId id="396" r:id="rId7"/>
    <p:sldId id="427" r:id="rId8"/>
    <p:sldId id="422" r:id="rId9"/>
    <p:sldId id="431" r:id="rId10"/>
    <p:sldId id="432" r:id="rId11"/>
    <p:sldId id="413" r:id="rId12"/>
    <p:sldId id="433" r:id="rId13"/>
    <p:sldId id="434" r:id="rId14"/>
    <p:sldId id="435" r:id="rId15"/>
    <p:sldId id="423" r:id="rId16"/>
    <p:sldId id="400" r:id="rId17"/>
    <p:sldId id="402" r:id="rId18"/>
    <p:sldId id="403" r:id="rId19"/>
  </p:sldIdLst>
  <p:sldSz cx="9906000" cy="6858000" type="A4"/>
  <p:notesSz cx="10020300" cy="6888163"/>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0000"/>
    <a:srgbClr val="000000"/>
    <a:srgbClr val="0000CC"/>
    <a:srgbClr val="007DBE"/>
    <a:srgbClr val="636466"/>
    <a:srgbClr val="FFFFFF"/>
    <a:srgbClr val="F8F8F8"/>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66045A-8209-4B47-B6EC-E89879188CBD}" v="7" dt="2023-08-24T06:13:08.1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07" autoAdjust="0"/>
  </p:normalViewPr>
  <p:slideViewPr>
    <p:cSldViewPr>
      <p:cViewPr varScale="1">
        <p:scale>
          <a:sx n="88" d="100"/>
          <a:sy n="88" d="100"/>
        </p:scale>
        <p:origin x="1123" y="7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odheer Beeharry" userId="386717dc3c8971a3" providerId="Windows Live" clId="Web-{0266045A-8209-4B47-B6EC-E89879188CBD}"/>
    <pc:docChg chg="modSld">
      <pc:chgData name="Roodheer Beeharry" userId="386717dc3c8971a3" providerId="Windows Live" clId="Web-{0266045A-8209-4B47-B6EC-E89879188CBD}" dt="2023-08-24T06:13:07.285" v="4" actId="20577"/>
      <pc:docMkLst>
        <pc:docMk/>
      </pc:docMkLst>
      <pc:sldChg chg="modSp">
        <pc:chgData name="Roodheer Beeharry" userId="386717dc3c8971a3" providerId="Windows Live" clId="Web-{0266045A-8209-4B47-B6EC-E89879188CBD}" dt="2023-08-24T06:13:07.285" v="4" actId="20577"/>
        <pc:sldMkLst>
          <pc:docMk/>
          <pc:sldMk cId="0" sldId="400"/>
        </pc:sldMkLst>
        <pc:spChg chg="mod">
          <ac:chgData name="Roodheer Beeharry" userId="386717dc3c8971a3" providerId="Windows Live" clId="Web-{0266045A-8209-4B47-B6EC-E89879188CBD}" dt="2023-08-24T06:13:07.285" v="4" actId="20577"/>
          <ac:spMkLst>
            <pc:docMk/>
            <pc:sldMk cId="0" sldId="400"/>
            <ac:spMk id="27651" creationId="{19C0AD3F-B447-43AD-1720-CB9E5BE55278}"/>
          </ac:spMkLst>
        </pc:spChg>
      </pc:sldChg>
      <pc:sldChg chg="modSp">
        <pc:chgData name="Roodheer Beeharry" userId="386717dc3c8971a3" providerId="Windows Live" clId="Web-{0266045A-8209-4B47-B6EC-E89879188CBD}" dt="2023-08-24T06:12:40.627" v="2" actId="20577"/>
        <pc:sldMkLst>
          <pc:docMk/>
          <pc:sldMk cId="0" sldId="432"/>
        </pc:sldMkLst>
        <pc:spChg chg="mod">
          <ac:chgData name="Roodheer Beeharry" userId="386717dc3c8971a3" providerId="Windows Live" clId="Web-{0266045A-8209-4B47-B6EC-E89879188CBD}" dt="2023-08-24T06:12:40.627" v="2" actId="20577"/>
          <ac:spMkLst>
            <pc:docMk/>
            <pc:sldMk cId="0" sldId="432"/>
            <ac:spMk id="2" creationId="{DF3EF2F2-4E37-DC03-10A4-3CC71664FA7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C7E67F-C03B-A009-30B1-2F62FF3903D5}"/>
              </a:ext>
            </a:extLst>
          </p:cNvPr>
          <p:cNvSpPr>
            <a:spLocks noGrp="1"/>
          </p:cNvSpPr>
          <p:nvPr>
            <p:ph type="hdr" sz="quarter"/>
          </p:nvPr>
        </p:nvSpPr>
        <p:spPr>
          <a:xfrm>
            <a:off x="0" y="0"/>
            <a:ext cx="4341813"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Date Placeholder 2">
            <a:extLst>
              <a:ext uri="{FF2B5EF4-FFF2-40B4-BE49-F238E27FC236}">
                <a16:creationId xmlns:a16="http://schemas.microsoft.com/office/drawing/2014/main" id="{1E7CA47F-898D-E1F6-F820-3AA1DD83E78C}"/>
              </a:ext>
            </a:extLst>
          </p:cNvPr>
          <p:cNvSpPr>
            <a:spLocks noGrp="1"/>
          </p:cNvSpPr>
          <p:nvPr>
            <p:ph type="dt" sz="quarter" idx="1"/>
          </p:nvPr>
        </p:nvSpPr>
        <p:spPr>
          <a:xfrm>
            <a:off x="5675313" y="0"/>
            <a:ext cx="4343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A958ADE-8A01-4C0C-A288-BA7E7B1B8E1D}" type="datetimeFigureOut">
              <a:rPr lang="fr-FR"/>
              <a:pPr>
                <a:defRPr/>
              </a:pPr>
              <a:t>13/07/2025</a:t>
            </a:fld>
            <a:endParaRPr lang="fr-FR"/>
          </a:p>
        </p:txBody>
      </p:sp>
      <p:sp>
        <p:nvSpPr>
          <p:cNvPr id="4" name="Footer Placeholder 3">
            <a:extLst>
              <a:ext uri="{FF2B5EF4-FFF2-40B4-BE49-F238E27FC236}">
                <a16:creationId xmlns:a16="http://schemas.microsoft.com/office/drawing/2014/main" id="{4F1EB6AC-8720-2C8D-9703-4A77F8D31244}"/>
              </a:ext>
            </a:extLst>
          </p:cNvPr>
          <p:cNvSpPr>
            <a:spLocks noGrp="1"/>
          </p:cNvSpPr>
          <p:nvPr>
            <p:ph type="ftr" sz="quarter" idx="2"/>
          </p:nvPr>
        </p:nvSpPr>
        <p:spPr>
          <a:xfrm>
            <a:off x="0" y="6542088"/>
            <a:ext cx="4341813"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5" name="Slide Number Placeholder 4">
            <a:extLst>
              <a:ext uri="{FF2B5EF4-FFF2-40B4-BE49-F238E27FC236}">
                <a16:creationId xmlns:a16="http://schemas.microsoft.com/office/drawing/2014/main" id="{9B738504-97EA-8E1B-7AE9-3B94B3C2E864}"/>
              </a:ext>
            </a:extLst>
          </p:cNvPr>
          <p:cNvSpPr>
            <a:spLocks noGrp="1"/>
          </p:cNvSpPr>
          <p:nvPr>
            <p:ph type="sldNum" sz="quarter" idx="3"/>
          </p:nvPr>
        </p:nvSpPr>
        <p:spPr>
          <a:xfrm>
            <a:off x="5675313" y="6542088"/>
            <a:ext cx="4343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6120B51E-B570-41D6-9241-F9E0EC12A9FF}" type="slidenum">
              <a:rPr lang="fr-FR" altLang="fr-FR"/>
              <a:pPr/>
              <a:t>‹#›</a:t>
            </a:fld>
            <a:endParaRPr lang="fr-FR"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253E7E-A7A6-2497-136B-50836536BF79}"/>
              </a:ext>
            </a:extLst>
          </p:cNvPr>
          <p:cNvSpPr>
            <a:spLocks noGrp="1"/>
          </p:cNvSpPr>
          <p:nvPr>
            <p:ph type="hdr" sz="quarter"/>
          </p:nvPr>
        </p:nvSpPr>
        <p:spPr>
          <a:xfrm>
            <a:off x="0" y="0"/>
            <a:ext cx="4341813" cy="344488"/>
          </a:xfrm>
          <a:prstGeom prst="rect">
            <a:avLst/>
          </a:prstGeom>
        </p:spPr>
        <p:txBody>
          <a:bodyPr vert="horz" lIns="96616" tIns="48308" rIns="96616" bIns="48308"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84189C00-7A62-8778-DF31-86D5F9FEFF1C}"/>
              </a:ext>
            </a:extLst>
          </p:cNvPr>
          <p:cNvSpPr>
            <a:spLocks noGrp="1"/>
          </p:cNvSpPr>
          <p:nvPr>
            <p:ph type="dt" idx="1"/>
          </p:nvPr>
        </p:nvSpPr>
        <p:spPr>
          <a:xfrm>
            <a:off x="5676900" y="0"/>
            <a:ext cx="4341813" cy="344488"/>
          </a:xfrm>
          <a:prstGeom prst="rect">
            <a:avLst/>
          </a:prstGeom>
        </p:spPr>
        <p:txBody>
          <a:bodyPr vert="horz" lIns="96616" tIns="48308" rIns="96616" bIns="48308" rtlCol="0"/>
          <a:lstStyle>
            <a:lvl1pPr algn="r" eaLnBrk="1" fontAlgn="auto" hangingPunct="1">
              <a:spcBef>
                <a:spcPts val="0"/>
              </a:spcBef>
              <a:spcAft>
                <a:spcPts val="0"/>
              </a:spcAft>
              <a:defRPr sz="1300">
                <a:latin typeface="+mn-lt"/>
                <a:cs typeface="+mn-cs"/>
              </a:defRPr>
            </a:lvl1pPr>
          </a:lstStyle>
          <a:p>
            <a:pPr>
              <a:defRPr/>
            </a:pPr>
            <a:fld id="{8BBCAE58-3D54-4AD3-A038-1625463AADF8}" type="datetimeFigureOut">
              <a:rPr lang="en-US"/>
              <a:pPr>
                <a:defRPr/>
              </a:pPr>
              <a:t>7/13/2025</a:t>
            </a:fld>
            <a:endParaRPr lang="en-US"/>
          </a:p>
        </p:txBody>
      </p:sp>
      <p:sp>
        <p:nvSpPr>
          <p:cNvPr id="4" name="Slide Image Placeholder 3">
            <a:extLst>
              <a:ext uri="{FF2B5EF4-FFF2-40B4-BE49-F238E27FC236}">
                <a16:creationId xmlns:a16="http://schemas.microsoft.com/office/drawing/2014/main" id="{A9E43F47-1FC1-32DE-88C4-74AB6882CEF4}"/>
              </a:ext>
            </a:extLst>
          </p:cNvPr>
          <p:cNvSpPr>
            <a:spLocks noGrp="1" noRot="1" noChangeAspect="1"/>
          </p:cNvSpPr>
          <p:nvPr>
            <p:ph type="sldImg" idx="2"/>
          </p:nvPr>
        </p:nvSpPr>
        <p:spPr>
          <a:xfrm>
            <a:off x="3143250" y="515938"/>
            <a:ext cx="3733800" cy="2584450"/>
          </a:xfrm>
          <a:prstGeom prst="rect">
            <a:avLst/>
          </a:prstGeom>
          <a:noFill/>
          <a:ln w="12700">
            <a:solidFill>
              <a:prstClr val="black"/>
            </a:solidFill>
          </a:ln>
        </p:spPr>
        <p:txBody>
          <a:bodyPr vert="horz" lIns="96616" tIns="48308" rIns="96616" bIns="48308" rtlCol="0" anchor="ctr"/>
          <a:lstStyle/>
          <a:p>
            <a:pPr lvl="0"/>
            <a:endParaRPr lang="en-US" noProof="0"/>
          </a:p>
        </p:txBody>
      </p:sp>
      <p:sp>
        <p:nvSpPr>
          <p:cNvPr id="5" name="Notes Placeholder 4">
            <a:extLst>
              <a:ext uri="{FF2B5EF4-FFF2-40B4-BE49-F238E27FC236}">
                <a16:creationId xmlns:a16="http://schemas.microsoft.com/office/drawing/2014/main" id="{20D60E63-FA5F-FE1B-9966-BE3B4A45703D}"/>
              </a:ext>
            </a:extLst>
          </p:cNvPr>
          <p:cNvSpPr>
            <a:spLocks noGrp="1"/>
          </p:cNvSpPr>
          <p:nvPr>
            <p:ph type="body" sz="quarter" idx="3"/>
          </p:nvPr>
        </p:nvSpPr>
        <p:spPr>
          <a:xfrm>
            <a:off x="1001713" y="3271838"/>
            <a:ext cx="8016875" cy="3100387"/>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C507B19-7291-9D27-36A6-9D85A8469805}"/>
              </a:ext>
            </a:extLst>
          </p:cNvPr>
          <p:cNvSpPr>
            <a:spLocks noGrp="1"/>
          </p:cNvSpPr>
          <p:nvPr>
            <p:ph type="ftr" sz="quarter" idx="4"/>
          </p:nvPr>
        </p:nvSpPr>
        <p:spPr>
          <a:xfrm>
            <a:off x="0" y="6542088"/>
            <a:ext cx="4341813" cy="344487"/>
          </a:xfrm>
          <a:prstGeom prst="rect">
            <a:avLst/>
          </a:prstGeom>
        </p:spPr>
        <p:txBody>
          <a:bodyPr vert="horz" lIns="96616" tIns="48308" rIns="96616" bIns="48308"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01AFAE41-AD53-CA05-62CB-42B0E1D8C724}"/>
              </a:ext>
            </a:extLst>
          </p:cNvPr>
          <p:cNvSpPr>
            <a:spLocks noGrp="1"/>
          </p:cNvSpPr>
          <p:nvPr>
            <p:ph type="sldNum" sz="quarter" idx="5"/>
          </p:nvPr>
        </p:nvSpPr>
        <p:spPr>
          <a:xfrm>
            <a:off x="5676900" y="6542088"/>
            <a:ext cx="4341813" cy="344487"/>
          </a:xfrm>
          <a:prstGeom prst="rect">
            <a:avLst/>
          </a:prstGeom>
        </p:spPr>
        <p:txBody>
          <a:bodyPr vert="horz" wrap="square" lIns="96616" tIns="48308" rIns="96616" bIns="48308" numCol="1" anchor="b" anchorCtr="0" compatLnSpc="1">
            <a:prstTxWarp prst="textNoShape">
              <a:avLst/>
            </a:prstTxWarp>
          </a:bodyPr>
          <a:lstStyle>
            <a:lvl1pPr algn="r" eaLnBrk="1" hangingPunct="1">
              <a:defRPr sz="1300">
                <a:latin typeface="Calibri" panose="020F0502020204030204" pitchFamily="34" charset="0"/>
              </a:defRPr>
            </a:lvl1pPr>
          </a:lstStyle>
          <a:p>
            <a:fld id="{5F9B89BF-5390-4239-98B9-0CFAA3281A64}"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31A94A31-93BF-8D6C-8106-451A340D17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7492A478-79F9-8BC8-4F56-F6DAA50B0B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fr-FR"/>
          </a:p>
        </p:txBody>
      </p:sp>
      <p:sp>
        <p:nvSpPr>
          <p:cNvPr id="12292" name="Slide Number Placeholder 3">
            <a:extLst>
              <a:ext uri="{FF2B5EF4-FFF2-40B4-BE49-F238E27FC236}">
                <a16:creationId xmlns:a16="http://schemas.microsoft.com/office/drawing/2014/main" id="{555C440F-529B-9829-5588-EAB2E09134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90F4CF0-CFCE-4EF3-9311-658FBAB542A5}" type="slidenum">
              <a:rPr lang="en-US" altLang="fr-FR" sz="1300"/>
              <a:pPr>
                <a:spcBef>
                  <a:spcPct val="0"/>
                </a:spcBef>
              </a:pPr>
              <a:t>1</a:t>
            </a:fld>
            <a:endParaRPr lang="en-US" altLang="fr-FR"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F16FF4CC-698C-F66E-90F0-5CE02CD8325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ctrTitle"/>
          </p:nvPr>
        </p:nvSpPr>
        <p:spPr>
          <a:xfrm>
            <a:off x="1143000" y="457200"/>
            <a:ext cx="6448548" cy="805820"/>
          </a:xfrm>
        </p:spPr>
        <p:txBody>
          <a:bodyPr anchor="t"/>
          <a:lstStyle>
            <a:lvl1pPr marL="0" indent="0" algn="l">
              <a:tabLst/>
              <a:defRPr lang="en-US" sz="3200" b="1" kern="1200" dirty="0">
                <a:solidFill>
                  <a:srgbClr val="636466"/>
                </a:solidFill>
                <a:latin typeface="Century Gothic" panose="020B0502020202020204" pitchFamily="34" charset="0"/>
                <a:ea typeface="+mj-ea"/>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1511084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A9422C2D-0337-227B-340F-914DEAA42C9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9"/>
          <p:cNvSpPr>
            <a:spLocks noGrp="1"/>
          </p:cNvSpPr>
          <p:nvPr>
            <p:ph idx="1"/>
          </p:nvPr>
        </p:nvSpPr>
        <p:spPr bwMode="auto">
          <a:xfrm>
            <a:off x="1219200" y="1447800"/>
            <a:ext cx="7967722" cy="4648200"/>
          </a:xfrm>
          <a:prstGeom prst="rect">
            <a:avLst/>
          </a:prstGeom>
          <a:noFill/>
          <a:ln w="9525">
            <a:noFill/>
            <a:miter lim="800000"/>
            <a:headEnd/>
            <a:tailEnd/>
          </a:ln>
        </p:spPr>
        <p:txBody>
          <a:bodyPr/>
          <a:lstStyle>
            <a:lvl1pPr algn="l" rtl="0" eaLnBrk="0" fontAlgn="base" hangingPunct="0">
              <a:spcBef>
                <a:spcPct val="20000"/>
              </a:spcBef>
              <a:spcAft>
                <a:spcPct val="0"/>
              </a:spcAft>
              <a:buClr>
                <a:schemeClr val="tx2">
                  <a:lumMod val="25000"/>
                </a:schemeClr>
              </a:buClr>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algn="l" rtl="0" eaLnBrk="0" fontAlgn="base" hangingPunct="0">
              <a:spcBef>
                <a:spcPct val="20000"/>
              </a:spcBef>
              <a:spcAft>
                <a:spcPct val="0"/>
              </a:spcAft>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3pPr>
            <a:lvl4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4pPr>
            <a:lvl5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5pPr>
          </a:lstStyle>
          <a:p>
            <a:pPr lvl="0"/>
            <a:r>
              <a:rPr lang="en-US" noProof="0" dirty="0"/>
              <a:t>Click to edit Master text styles</a:t>
            </a:r>
          </a:p>
        </p:txBody>
      </p:sp>
      <p:sp>
        <p:nvSpPr>
          <p:cNvPr id="13" name="Title Placeholder 8"/>
          <p:cNvSpPr>
            <a:spLocks noGrp="1"/>
          </p:cNvSpPr>
          <p:nvPr>
            <p:ph type="title"/>
          </p:nvPr>
        </p:nvSpPr>
        <p:spPr bwMode="auto">
          <a:xfrm>
            <a:off x="1209628" y="152400"/>
            <a:ext cx="7977294" cy="1143000"/>
          </a:xfrm>
          <a:prstGeom prst="rect">
            <a:avLst/>
          </a:prstGeom>
          <a:noFill/>
          <a:ln w="9525">
            <a:noFill/>
            <a:miter lim="800000"/>
            <a:headEnd/>
            <a:tailEnd/>
          </a:ln>
        </p:spPr>
        <p:txBody>
          <a:bodyPr/>
          <a:lstStyle>
            <a:lvl1pPr>
              <a:defRPr>
                <a:solidFill>
                  <a:srgbClr val="636466"/>
                </a:solidFill>
              </a:defRPr>
            </a:lvl1pPr>
          </a:lstStyle>
          <a:p>
            <a:pPr lvl="0"/>
            <a:r>
              <a:rPr lang="en-US" dirty="0"/>
              <a:t>Click to edit Master title style</a:t>
            </a:r>
          </a:p>
        </p:txBody>
      </p:sp>
    </p:spTree>
    <p:extLst>
      <p:ext uri="{BB962C8B-B14F-4D97-AF65-F5344CB8AC3E}">
        <p14:creationId xmlns:p14="http://schemas.microsoft.com/office/powerpoint/2010/main" val="22360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77C57626-243A-B3F2-2509-059C46DED2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74455" y="5542306"/>
            <a:ext cx="6926745" cy="714380"/>
          </a:xfrm>
        </p:spPr>
        <p:txBody>
          <a:bodyPr tIns="0" bIns="0" anchor="b"/>
          <a:lstStyle>
            <a:lvl1pPr algn="r">
              <a:buNone/>
              <a:defRPr lang="en-US" sz="3000" b="1" kern="1200" cap="all" baseline="0" dirty="0">
                <a:solidFill>
                  <a:srgbClr val="000000"/>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2694333" y="6271591"/>
            <a:ext cx="6906867" cy="571504"/>
          </a:xfrm>
        </p:spPr>
        <p:txBody>
          <a:bodyPr lIns="45720" tIns="0" rIns="45720" bIns="0"/>
          <a:lstStyle>
            <a:lvl1pPr marL="0" indent="0" algn="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0000"/>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3909867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pic>
        <p:nvPicPr>
          <p:cNvPr id="4" name="fe2adf20-1617-47b3-8e02-3e59ba63d990" descr="A8663F11-5A68-463D-B35A-896B55D26E2C">
            <a:extLst>
              <a:ext uri="{FF2B5EF4-FFF2-40B4-BE49-F238E27FC236}">
                <a16:creationId xmlns:a16="http://schemas.microsoft.com/office/drawing/2014/main" id="{5D596BE7-0CAD-52D3-05F4-C5344DD0A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75"/>
            <a:ext cx="9906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81100" y="2643182"/>
            <a:ext cx="7181850" cy="714380"/>
          </a:xfrm>
        </p:spPr>
        <p:txBody>
          <a:bodyPr tIns="0" bIns="0" anchor="b"/>
          <a:lstStyle>
            <a:lvl1pPr algn="ctr">
              <a:buNone/>
              <a:defRPr lang="en-US" sz="3600" b="1" kern="1200" dirty="0">
                <a:solidFill>
                  <a:srgbClr val="007DBE"/>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1381100" y="3429000"/>
            <a:ext cx="7181850" cy="571504"/>
          </a:xfrm>
        </p:spPr>
        <p:txBody>
          <a:bodyPr lIns="45720" tIns="0" rIns="45720" bIns="0"/>
          <a:lstStyle>
            <a:lvl1pPr marL="0" indent="0" algn="ct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7DBE"/>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85204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000792" cy="762000"/>
          </a:xfrm>
        </p:spPr>
        <p:txBody>
          <a:bodyPr>
            <a:noAutofit/>
          </a:bodyPr>
          <a:lstStyle>
            <a:lvl1pPr algn="l" rtl="0" eaLnBrk="0" fontAlgn="base" hangingPunct="0">
              <a:spcBef>
                <a:spcPct val="0"/>
              </a:spcBef>
              <a:spcAft>
                <a:spcPct val="0"/>
              </a:spcAft>
              <a:defRPr lang="en-US" sz="3000" b="1" kern="1200" dirty="0">
                <a:solidFill>
                  <a:srgbClr val="636466"/>
                </a:solidFill>
                <a:latin typeface="Arial" pitchFamily="34" charset="0"/>
                <a:ea typeface="+mj-ea"/>
                <a:cs typeface="Arial" pitchFamily="34" charset="0"/>
              </a:defRPr>
            </a:lvl1pPr>
          </a:lstStyle>
          <a:p>
            <a:r>
              <a:rPr lang="en-US"/>
              <a:t>Click to edit Master title style</a:t>
            </a:r>
            <a:endParaRPr lang="en-US" dirty="0"/>
          </a:p>
        </p:txBody>
      </p:sp>
      <p:sp>
        <p:nvSpPr>
          <p:cNvPr id="3" name="Footer Placeholder 21">
            <a:extLst>
              <a:ext uri="{FF2B5EF4-FFF2-40B4-BE49-F238E27FC236}">
                <a16:creationId xmlns:a16="http://schemas.microsoft.com/office/drawing/2014/main" id="{5969280A-3076-9CB3-9B13-AF06D509766A}"/>
              </a:ext>
            </a:extLst>
          </p:cNvPr>
          <p:cNvSpPr>
            <a:spLocks noGrp="1"/>
          </p:cNvSpPr>
          <p:nvPr>
            <p:ph type="ftr" sz="quarter" idx="10"/>
          </p:nvPr>
        </p:nvSpPr>
        <p:spPr>
          <a:xfrm>
            <a:off x="6781800" y="6172200"/>
            <a:ext cx="3365500" cy="365125"/>
          </a:xfrm>
          <a:prstGeom prst="rect">
            <a:avLst/>
          </a:prstGeom>
        </p:spPr>
        <p:txBody>
          <a:bodyPr/>
          <a:lstStyle>
            <a:lvl1pPr eaLnBrk="1" hangingPunct="1">
              <a:defRPr>
                <a:latin typeface="Arial" charset="0"/>
                <a:cs typeface="Arial" charset="0"/>
              </a:defRPr>
            </a:lvl1pPr>
          </a:lstStyle>
          <a:p>
            <a:pPr>
              <a:defRPr/>
            </a:pPr>
            <a:r>
              <a:rPr lang="fr-FR"/>
              <a:t>Name of </a:t>
            </a:r>
            <a:r>
              <a:rPr lang="fr-FR" err="1"/>
              <a:t>presentation</a:t>
            </a:r>
            <a:endParaRPr lang="fr-FR"/>
          </a:p>
        </p:txBody>
      </p:sp>
    </p:spTree>
    <p:extLst>
      <p:ext uri="{BB962C8B-B14F-4D97-AF65-F5344CB8AC3E}">
        <p14:creationId xmlns:p14="http://schemas.microsoft.com/office/powerpoint/2010/main" val="354820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838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75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25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3645C87B-8ED8-6FB1-50EC-8862D55C268D}"/>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8">
            <a:extLst>
              <a:ext uri="{FF2B5EF4-FFF2-40B4-BE49-F238E27FC236}">
                <a16:creationId xmlns:a16="http://schemas.microsoft.com/office/drawing/2014/main" id="{8E70640B-15B5-C789-4CF8-5D9794BE8F43}"/>
              </a:ext>
            </a:extLst>
          </p:cNvPr>
          <p:cNvSpPr>
            <a:spLocks noGrp="1"/>
          </p:cNvSpPr>
          <p:nvPr>
            <p:ph type="title"/>
          </p:nvPr>
        </p:nvSpPr>
        <p:spPr bwMode="auto">
          <a:xfrm>
            <a:off x="10668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altLang="fr-FR"/>
              <a:t>Click to edit Master title style</a:t>
            </a:r>
          </a:p>
        </p:txBody>
      </p:sp>
      <p:sp>
        <p:nvSpPr>
          <p:cNvPr id="30" name="Text Placeholder 29">
            <a:extLst>
              <a:ext uri="{FF2B5EF4-FFF2-40B4-BE49-F238E27FC236}">
                <a16:creationId xmlns:a16="http://schemas.microsoft.com/office/drawing/2014/main" id="{4003BA66-520D-74F4-BB8D-F8A1A8608682}"/>
              </a:ext>
            </a:extLst>
          </p:cNvPr>
          <p:cNvSpPr>
            <a:spLocks noGrp="1"/>
          </p:cNvSpPr>
          <p:nvPr>
            <p:ph type="body" idx="1"/>
          </p:nvPr>
        </p:nvSpPr>
        <p:spPr bwMode="auto">
          <a:xfrm>
            <a:off x="1066800" y="1600200"/>
            <a:ext cx="8001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Tree>
  </p:cSld>
  <p:clrMap bg1="lt1" tx1="dk1" bg2="lt2" tx2="dk2" accent1="accent1" accent2="accent2" accent3="accent3" accent4="accent4" accent5="accent5" accent6="accent6" hlink="hlink" folHlink="folHlink"/>
  <p:sldLayoutIdLst>
    <p:sldLayoutId id="2147485210" r:id="rId1"/>
    <p:sldLayoutId id="2147485211" r:id="rId2"/>
    <p:sldLayoutId id="2147485212" r:id="rId3"/>
    <p:sldLayoutId id="2147485213" r:id="rId4"/>
    <p:sldLayoutId id="2147485214" r:id="rId5"/>
    <p:sldLayoutId id="2147485209" r:id="rId6"/>
    <p:sldLayoutId id="2147485215" r:id="rId7"/>
    <p:sldLayoutId id="2147485216" r:id="rId8"/>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 presetClass="entr" presetSubtype="3"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2">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3">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4">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5">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3200" b="1" kern="1200">
          <a:solidFill>
            <a:srgbClr val="636466"/>
          </a:solidFill>
          <a:latin typeface="Century Gothic" panose="020B0502020202020204" pitchFamily="34" charset="0"/>
          <a:ea typeface="+mj-ea"/>
          <a:cs typeface="Arial" pitchFamily="34" charset="0"/>
        </a:defRPr>
      </a:lvl1pPr>
      <a:lvl2pPr algn="l" rtl="0" eaLnBrk="0" fontAlgn="base" hangingPunct="0">
        <a:spcBef>
          <a:spcPct val="0"/>
        </a:spcBef>
        <a:spcAft>
          <a:spcPct val="0"/>
        </a:spcAft>
        <a:defRPr sz="3200" b="1">
          <a:solidFill>
            <a:srgbClr val="636466"/>
          </a:solidFill>
          <a:latin typeface="Century Gothic" pitchFamily="34" charset="0"/>
          <a:cs typeface="Arial" charset="0"/>
        </a:defRPr>
      </a:lvl2pPr>
      <a:lvl3pPr algn="l" rtl="0" eaLnBrk="0" fontAlgn="base" hangingPunct="0">
        <a:spcBef>
          <a:spcPct val="0"/>
        </a:spcBef>
        <a:spcAft>
          <a:spcPct val="0"/>
        </a:spcAft>
        <a:defRPr sz="3200" b="1">
          <a:solidFill>
            <a:srgbClr val="636466"/>
          </a:solidFill>
          <a:latin typeface="Century Gothic" pitchFamily="34" charset="0"/>
          <a:cs typeface="Arial" charset="0"/>
        </a:defRPr>
      </a:lvl3pPr>
      <a:lvl4pPr algn="l" rtl="0" eaLnBrk="0" fontAlgn="base" hangingPunct="0">
        <a:spcBef>
          <a:spcPct val="0"/>
        </a:spcBef>
        <a:spcAft>
          <a:spcPct val="0"/>
        </a:spcAft>
        <a:defRPr sz="3200" b="1">
          <a:solidFill>
            <a:srgbClr val="636466"/>
          </a:solidFill>
          <a:latin typeface="Century Gothic" pitchFamily="34" charset="0"/>
          <a:cs typeface="Arial" charset="0"/>
        </a:defRPr>
      </a:lvl4pPr>
      <a:lvl5pPr algn="l" rtl="0" eaLnBrk="0" fontAlgn="base" hangingPunct="0">
        <a:spcBef>
          <a:spcPct val="0"/>
        </a:spcBef>
        <a:spcAft>
          <a:spcPct val="0"/>
        </a:spcAft>
        <a:defRPr sz="3200" b="1">
          <a:solidFill>
            <a:srgbClr val="636466"/>
          </a:solidFill>
          <a:latin typeface="Century Gothic" pitchFamily="34" charset="0"/>
          <a:cs typeface="Arial" charset="0"/>
        </a:defRPr>
      </a:lvl5pPr>
      <a:lvl6pPr marL="457200" algn="l" rtl="0" eaLnBrk="1" fontAlgn="base" hangingPunct="1">
        <a:spcBef>
          <a:spcPct val="0"/>
        </a:spcBef>
        <a:spcAft>
          <a:spcPct val="0"/>
        </a:spcAft>
        <a:defRPr sz="3600">
          <a:solidFill>
            <a:srgbClr val="FFCC00"/>
          </a:solidFill>
          <a:latin typeface="Love LetterTW" pitchFamily="2" charset="0"/>
        </a:defRPr>
      </a:lvl6pPr>
      <a:lvl7pPr marL="914400" algn="l" rtl="0" eaLnBrk="1" fontAlgn="base" hangingPunct="1">
        <a:spcBef>
          <a:spcPct val="0"/>
        </a:spcBef>
        <a:spcAft>
          <a:spcPct val="0"/>
        </a:spcAft>
        <a:defRPr sz="3600">
          <a:solidFill>
            <a:srgbClr val="FFCC00"/>
          </a:solidFill>
          <a:latin typeface="Love LetterTW" pitchFamily="2" charset="0"/>
        </a:defRPr>
      </a:lvl7pPr>
      <a:lvl8pPr marL="1371600" algn="l" rtl="0" eaLnBrk="1" fontAlgn="base" hangingPunct="1">
        <a:spcBef>
          <a:spcPct val="0"/>
        </a:spcBef>
        <a:spcAft>
          <a:spcPct val="0"/>
        </a:spcAft>
        <a:defRPr sz="3600">
          <a:solidFill>
            <a:srgbClr val="FFCC00"/>
          </a:solidFill>
          <a:latin typeface="Love LetterTW" pitchFamily="2" charset="0"/>
        </a:defRPr>
      </a:lvl8pPr>
      <a:lvl9pPr marL="1828800" algn="l" rtl="0" eaLnBrk="1" fontAlgn="base" hangingPunct="1">
        <a:spcBef>
          <a:spcPct val="0"/>
        </a:spcBef>
        <a:spcAft>
          <a:spcPct val="0"/>
        </a:spcAft>
        <a:defRPr sz="3600">
          <a:solidFill>
            <a:srgbClr val="FFCC00"/>
          </a:solidFill>
          <a:latin typeface="Love LetterTW" pitchFamily="2" charset="0"/>
        </a:defRPr>
      </a:lvl9pPr>
    </p:titleStyle>
    <p:body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fd4153da-6507-4b49-8abc-c3b7f9097c08" descr="A32134B4-CA1E-4557-825A-5EB362DA7246">
            <a:extLst>
              <a:ext uri="{FF2B5EF4-FFF2-40B4-BE49-F238E27FC236}">
                <a16:creationId xmlns:a16="http://schemas.microsoft.com/office/drawing/2014/main" id="{5EE20B9F-A01B-678F-B1B1-718ECEBF9A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3175"/>
            <a:ext cx="9906000" cy="670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6">
            <a:extLst>
              <a:ext uri="{FF2B5EF4-FFF2-40B4-BE49-F238E27FC236}">
                <a16:creationId xmlns:a16="http://schemas.microsoft.com/office/drawing/2014/main" id="{5CB9F380-C77F-4616-F7F2-B991B40F7C0C}"/>
              </a:ext>
            </a:extLst>
          </p:cNvPr>
          <p:cNvSpPr txBox="1">
            <a:spLocks noChangeArrowheads="1"/>
          </p:cNvSpPr>
          <p:nvPr/>
        </p:nvSpPr>
        <p:spPr bwMode="auto">
          <a:xfrm>
            <a:off x="2498725" y="4668838"/>
            <a:ext cx="4267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a:t>Unit Tutor: </a:t>
            </a:r>
            <a:r>
              <a:rPr lang="en-US" altLang="en-US">
                <a:solidFill>
                  <a:srgbClr val="002060"/>
                </a:solidFill>
              </a:rPr>
              <a:t>Dr. Roodheer BEEHARRY </a:t>
            </a:r>
          </a:p>
        </p:txBody>
      </p:sp>
      <p:sp>
        <p:nvSpPr>
          <p:cNvPr id="11268" name="Rectangle 3">
            <a:extLst>
              <a:ext uri="{FF2B5EF4-FFF2-40B4-BE49-F238E27FC236}">
                <a16:creationId xmlns:a16="http://schemas.microsoft.com/office/drawing/2014/main" id="{7503061E-657D-A9A7-EFE2-5387B17B0FB3}"/>
              </a:ext>
            </a:extLst>
          </p:cNvPr>
          <p:cNvSpPr>
            <a:spLocks noChangeArrowheads="1"/>
          </p:cNvSpPr>
          <p:nvPr/>
        </p:nvSpPr>
        <p:spPr bwMode="auto">
          <a:xfrm>
            <a:off x="381000" y="3546475"/>
            <a:ext cx="883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600" b="1" dirty="0">
                <a:solidFill>
                  <a:srgbClr val="002060"/>
                </a:solidFill>
                <a:latin typeface="Cambria Math" panose="02040503050406030204" pitchFamily="18" charset="0"/>
              </a:rPr>
              <a:t>Unit 7 – Polymer Based Composites &amp;  Emerging Materials for Civil Engineering  </a:t>
            </a:r>
            <a:endParaRPr lang="en-US" altLang="en-US" sz="2600" b="1" dirty="0">
              <a:solidFill>
                <a:srgbClr val="002060"/>
              </a:solidFill>
              <a:latin typeface="Cambria Math" panose="02040503050406030204" pitchFamily="18" charset="0"/>
            </a:endParaRPr>
          </a:p>
        </p:txBody>
      </p:sp>
      <p:sp>
        <p:nvSpPr>
          <p:cNvPr id="11269" name="TextBox 6">
            <a:extLst>
              <a:ext uri="{FF2B5EF4-FFF2-40B4-BE49-F238E27FC236}">
                <a16:creationId xmlns:a16="http://schemas.microsoft.com/office/drawing/2014/main" id="{12D70977-AEA6-A126-FD59-6C9280AEC551}"/>
              </a:ext>
            </a:extLst>
          </p:cNvPr>
          <p:cNvSpPr txBox="1">
            <a:spLocks noChangeArrowheads="1"/>
          </p:cNvSpPr>
          <p:nvPr/>
        </p:nvSpPr>
        <p:spPr bwMode="auto">
          <a:xfrm>
            <a:off x="533400" y="25050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800" b="1">
                <a:solidFill>
                  <a:srgbClr val="0000CC"/>
                </a:solidFill>
                <a:latin typeface="Cambria Math" panose="02040503050406030204" pitchFamily="18" charset="0"/>
              </a:rPr>
              <a:t>Metallic and Polymeric Materials for Civil Engineering </a:t>
            </a:r>
            <a:endParaRPr lang="en-US" altLang="en-US" sz="2800" b="1">
              <a:solidFill>
                <a:srgbClr val="566347"/>
              </a:solidFill>
              <a:latin typeface="Cambria Math" panose="02040503050406030204" pitchFamily="18" charset="0"/>
            </a:endParaRPr>
          </a:p>
        </p:txBody>
      </p:sp>
      <p:sp>
        <p:nvSpPr>
          <p:cNvPr id="11270" name="Rectangle 2">
            <a:extLst>
              <a:ext uri="{FF2B5EF4-FFF2-40B4-BE49-F238E27FC236}">
                <a16:creationId xmlns:a16="http://schemas.microsoft.com/office/drawing/2014/main" id="{0BAD9824-FDA0-D16C-1DAA-21365733C939}"/>
              </a:ext>
            </a:extLst>
          </p:cNvPr>
          <p:cNvSpPr>
            <a:spLocks noChangeArrowheads="1"/>
          </p:cNvSpPr>
          <p:nvPr/>
        </p:nvSpPr>
        <p:spPr bwMode="auto">
          <a:xfrm>
            <a:off x="1390650" y="5164138"/>
            <a:ext cx="666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a:t>Civil &amp; Environmental Engineering Department</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3EF2F2-4E37-DC03-10A4-3CC71664FA70}"/>
              </a:ext>
            </a:extLst>
          </p:cNvPr>
          <p:cNvSpPr>
            <a:spLocks noGrp="1"/>
          </p:cNvSpPr>
          <p:nvPr>
            <p:ph idx="1"/>
          </p:nvPr>
        </p:nvSpPr>
        <p:spPr>
          <a:xfrm>
            <a:off x="228600" y="762000"/>
            <a:ext cx="9448800" cy="5867400"/>
          </a:xfrm>
        </p:spPr>
        <p:txBody>
          <a:bodyPr/>
          <a:lstStyle/>
          <a:p>
            <a:pPr indent="-382270">
              <a:defRPr/>
            </a:pPr>
            <a:r>
              <a:rPr lang="en-GB" altLang="en-US" sz="2200" b="1" i="1" dirty="0">
                <a:solidFill>
                  <a:srgbClr val="1D2018"/>
                </a:solidFill>
                <a:latin typeface="Cambria"/>
                <a:ea typeface="Cambria"/>
                <a:cs typeface="Times New Roman"/>
              </a:rPr>
              <a:t>Requirements for Fibres</a:t>
            </a:r>
            <a:r>
              <a:rPr lang="en-GB" altLang="en-US" sz="2200" dirty="0">
                <a:solidFill>
                  <a:srgbClr val="1D2018"/>
                </a:solidFill>
                <a:latin typeface="Cambria"/>
                <a:ea typeface="Cambria"/>
                <a:cs typeface="Times New Roman"/>
              </a:rPr>
              <a:t>; - Uniform diameter </a:t>
            </a:r>
            <a:endParaRPr lang="en-US"/>
          </a:p>
          <a:p>
            <a:pPr marL="36195" indent="0">
              <a:buNone/>
              <a:defRPr/>
            </a:pPr>
            <a:r>
              <a:rPr lang="en-GB" altLang="en-US" sz="2200" dirty="0">
                <a:solidFill>
                  <a:srgbClr val="1D2018"/>
                </a:solidFill>
                <a:latin typeface="Cambria"/>
                <a:ea typeface="Cambria"/>
                <a:cs typeface="Times New Roman"/>
              </a:rPr>
              <a:t>       - High modulus of elasticity to give stiffness</a:t>
            </a:r>
          </a:p>
          <a:p>
            <a:pPr marL="36195" indent="0">
              <a:buNone/>
              <a:defRPr/>
            </a:pPr>
            <a:r>
              <a:rPr lang="en-GB" altLang="en-US" sz="2200" dirty="0">
                <a:solidFill>
                  <a:srgbClr val="1D2018"/>
                </a:solidFill>
                <a:latin typeface="Cambria"/>
                <a:ea typeface="Cambria"/>
                <a:cs typeface="Times New Roman"/>
              </a:rPr>
              <a:t>       - High ultimate strength</a:t>
            </a:r>
          </a:p>
          <a:p>
            <a:pPr marL="36195" indent="0">
              <a:buNone/>
              <a:defRPr/>
            </a:pPr>
            <a:r>
              <a:rPr lang="en-GB" altLang="en-US" sz="2200" dirty="0">
                <a:solidFill>
                  <a:srgbClr val="1D2018"/>
                </a:solidFill>
                <a:latin typeface="Cambria"/>
                <a:ea typeface="Cambria"/>
                <a:cs typeface="Times New Roman"/>
              </a:rPr>
              <a:t>       - Low variation of strength between individual fibres</a:t>
            </a:r>
            <a:endParaRPr lang="en-GB" altLang="en-US" sz="2200" dirty="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marL="36195" indent="0">
              <a:buNone/>
              <a:defRPr/>
            </a:pPr>
            <a:r>
              <a:rPr lang="en-GB" altLang="en-US" sz="2200" dirty="0">
                <a:solidFill>
                  <a:srgbClr val="1D2018"/>
                </a:solidFill>
                <a:latin typeface="Cambria"/>
                <a:ea typeface="Cambria"/>
                <a:cs typeface="Times New Roman"/>
              </a:rPr>
              <a:t>       - Stability during handling</a:t>
            </a:r>
          </a:p>
          <a:p>
            <a:pPr indent="-382270">
              <a:buClr>
                <a:srgbClr val="39412F">
                  <a:lumMod val="25000"/>
                </a:srgbClr>
              </a:buClr>
              <a:defRPr/>
            </a:pPr>
            <a:r>
              <a:rPr lang="en-GB" altLang="en-US" sz="2200" b="1" i="1" dirty="0">
                <a:solidFill>
                  <a:srgbClr val="1D2018"/>
                </a:solidFill>
                <a:latin typeface="Cambria"/>
                <a:ea typeface="Cambria"/>
                <a:cs typeface="Times New Roman"/>
              </a:rPr>
              <a:t>Requirements for Matrices</a:t>
            </a:r>
            <a:r>
              <a:rPr lang="en-GB" altLang="en-US" sz="2200" dirty="0">
                <a:solidFill>
                  <a:srgbClr val="1D2018"/>
                </a:solidFill>
                <a:latin typeface="Cambria"/>
                <a:ea typeface="Cambria"/>
                <a:cs typeface="Times New Roman"/>
              </a:rPr>
              <a:t>;</a:t>
            </a:r>
          </a:p>
          <a:p>
            <a:pPr indent="-382270">
              <a:defRPr/>
            </a:pPr>
            <a:r>
              <a:rPr lang="en-GB" altLang="en-US" sz="2200" dirty="0">
                <a:solidFill>
                  <a:srgbClr val="1D2018"/>
                </a:solidFill>
                <a:latin typeface="Cambria"/>
                <a:ea typeface="Cambria"/>
                <a:cs typeface="Times New Roman"/>
              </a:rPr>
              <a:t>Wet out the fibre and cure satisfactory in the required conditions</a:t>
            </a:r>
          </a:p>
          <a:p>
            <a:pPr indent="-382270">
              <a:defRPr/>
            </a:pPr>
            <a:r>
              <a:rPr lang="en-GB" altLang="en-US" sz="2200" dirty="0">
                <a:solidFill>
                  <a:srgbClr val="1D2018"/>
                </a:solidFill>
                <a:latin typeface="Cambria"/>
                <a:ea typeface="Cambria"/>
                <a:cs typeface="Times New Roman"/>
              </a:rPr>
              <a:t>Bind together the fibres and protect their surface from abrasion and environmental ageing</a:t>
            </a:r>
          </a:p>
          <a:p>
            <a:pPr indent="-382270">
              <a:defRPr/>
            </a:pPr>
            <a:r>
              <a:rPr lang="en-GB" altLang="en-US" sz="2200" dirty="0">
                <a:solidFill>
                  <a:srgbClr val="1D2018"/>
                </a:solidFill>
                <a:latin typeface="Cambria"/>
                <a:ea typeface="Cambria"/>
                <a:cs typeface="Times New Roman"/>
              </a:rPr>
              <a:t>Disperse the fibres and separate them in order to avoid any catastrophic propagation of cracks</a:t>
            </a:r>
          </a:p>
          <a:p>
            <a:pPr indent="-382270">
              <a:defRPr/>
            </a:pPr>
            <a:r>
              <a:rPr lang="en-GB" altLang="en-US" sz="2200" dirty="0">
                <a:solidFill>
                  <a:srgbClr val="1D2018"/>
                </a:solidFill>
                <a:latin typeface="Cambria"/>
                <a:ea typeface="Cambria"/>
                <a:cs typeface="Times New Roman"/>
              </a:rPr>
              <a:t>Transfer stresses to the fibres efficiently</a:t>
            </a:r>
          </a:p>
          <a:p>
            <a:pPr indent="-382270">
              <a:defRPr/>
            </a:pPr>
            <a:r>
              <a:rPr lang="en-GB" altLang="en-US" sz="2200" dirty="0">
                <a:solidFill>
                  <a:srgbClr val="1D2018"/>
                </a:solidFill>
                <a:latin typeface="Cambria"/>
                <a:ea typeface="Cambria"/>
                <a:cs typeface="Times New Roman"/>
              </a:rPr>
              <a:t>Be chemically and thermally compatible with fibres</a:t>
            </a:r>
          </a:p>
          <a:p>
            <a:pPr indent="-382270">
              <a:defRPr/>
            </a:pPr>
            <a:r>
              <a:rPr lang="en-GB" altLang="en-US" sz="2200" dirty="0">
                <a:solidFill>
                  <a:srgbClr val="1D2018"/>
                </a:solidFill>
                <a:latin typeface="Cambria"/>
                <a:ea typeface="Cambria"/>
                <a:cs typeface="Times New Roman"/>
              </a:rPr>
              <a:t>Have appropriate fire resistance and limit smoke propagation</a:t>
            </a:r>
          </a:p>
          <a:p>
            <a:pPr indent="-382270">
              <a:defRPr/>
            </a:pPr>
            <a:r>
              <a:rPr lang="en-GB" altLang="en-US" sz="2200" dirty="0">
                <a:solidFill>
                  <a:srgbClr val="1D2018"/>
                </a:solidFill>
                <a:latin typeface="Cambria"/>
                <a:ea typeface="Cambria"/>
                <a:cs typeface="Times New Roman"/>
              </a:rPr>
              <a:t>Provide good aesthetic finish (colour and surface). </a:t>
            </a:r>
            <a:endParaRPr/>
          </a:p>
        </p:txBody>
      </p:sp>
      <p:sp>
        <p:nvSpPr>
          <p:cNvPr id="21507" name="Title 2">
            <a:extLst>
              <a:ext uri="{FF2B5EF4-FFF2-40B4-BE49-F238E27FC236}">
                <a16:creationId xmlns:a16="http://schemas.microsoft.com/office/drawing/2014/main" id="{A6544B43-F3BF-14C2-93AA-954428EFD491}"/>
              </a:ext>
            </a:extLst>
          </p:cNvPr>
          <p:cNvSpPr>
            <a:spLocks noGrp="1"/>
          </p:cNvSpPr>
          <p:nvPr>
            <p:ph type="title"/>
          </p:nvPr>
        </p:nvSpPr>
        <p:spPr>
          <a:xfrm>
            <a:off x="1209675" y="152400"/>
            <a:ext cx="7977188" cy="457200"/>
          </a:xfrm>
          <a:ln/>
        </p:spPr>
        <p:txBody>
          <a:bodyPr/>
          <a:lstStyle/>
          <a:p>
            <a:r>
              <a:rPr lang="en-GB" altLang="fr-FR" sz="2800" b="0">
                <a:solidFill>
                  <a:srgbClr val="7030A0"/>
                </a:solidFill>
                <a:latin typeface="Cambria" panose="02040503050406030204" pitchFamily="18" charset="0"/>
              </a:rPr>
              <a:t>Functional Requirements for Fibres &amp; Matrix </a:t>
            </a:r>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a:extLst>
              <a:ext uri="{FF2B5EF4-FFF2-40B4-BE49-F238E27FC236}">
                <a16:creationId xmlns:a16="http://schemas.microsoft.com/office/drawing/2014/main" id="{37DA169A-B77F-81CD-C98B-F2104ED19EA2}"/>
              </a:ext>
            </a:extLst>
          </p:cNvPr>
          <p:cNvSpPr>
            <a:spLocks noGrp="1"/>
          </p:cNvSpPr>
          <p:nvPr>
            <p:ph idx="1"/>
          </p:nvPr>
        </p:nvSpPr>
        <p:spPr>
          <a:xfrm>
            <a:off x="152400" y="685800"/>
            <a:ext cx="9677400" cy="6096000"/>
          </a:xfrm>
        </p:spPr>
        <p:txBody>
          <a:bodyPr/>
          <a:lstStyle/>
          <a:p>
            <a:pPr algn="just">
              <a:buClr>
                <a:srgbClr val="0E100C"/>
              </a:buCl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fibre-matrix interface is where the very important function of load transfer from matrix to the fibres occurs and, therefore, it has a major influence on the properties of composite materials. The strength of adhesion between the fibres and matrix depends on;</a:t>
            </a:r>
          </a:p>
          <a:p>
            <a:pPr algn="just">
              <a:buClr>
                <a:srgbClr val="0E100C"/>
              </a:buClr>
              <a:buFont typeface="Wingdings" panose="05000000000000000000" pitchFamily="2" charset="2"/>
              <a:buChar cha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Molecular entanglement (interdiffusion):</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Entanglement of molecules at the interface.</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Especially important in fibres that are precoated with polymers.</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Molecular conformation/structural and chemical aspects.</a:t>
            </a:r>
          </a:p>
          <a:p>
            <a:pPr algn="just">
              <a:buClr>
                <a:srgbClr val="0E100C"/>
              </a:buClr>
              <a:buFont typeface="Wingdings" panose="05000000000000000000" pitchFamily="2" charset="2"/>
              <a:buChar cha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Electrostatic attraction - depends on surface charge density (e.g. glass fibres, polymers groups with charges.</a:t>
            </a:r>
          </a:p>
          <a:p>
            <a:pPr algn="just">
              <a:buClr>
                <a:srgbClr val="0E100C"/>
              </a:buClr>
              <a:buFont typeface="Wingdings" panose="05000000000000000000" pitchFamily="2" charset="2"/>
              <a:buChar cha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Covalent bonding</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Usually the strongest fibre matrix fibre-interaction.</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The most important in many composites.</a:t>
            </a:r>
          </a:p>
          <a:p>
            <a:pPr algn="just">
              <a:buClr>
                <a:srgbClr val="0E100C"/>
              </a:buClr>
              <a:buFont typeface="Wingdings" panose="05000000000000000000" pitchFamily="2" charset="2"/>
              <a:buChar cha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Mechanical adhesion</a:t>
            </a:r>
          </a:p>
          <a:p>
            <a:pPr marL="36512" indent="0" algn="just">
              <a:buClr>
                <a:srgbClr val="0E100C"/>
              </a:buClr>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Interlocking of 2 rough surfaces (e.g. thermosetting resins)</a:t>
            </a:r>
          </a:p>
          <a:p>
            <a:pPr marL="36512" indent="0" algn="just">
              <a:buClr>
                <a:srgbClr val="0E100C"/>
              </a:buClr>
              <a:buFont typeface="Wingdings 2" pitchFamily="18" charset="2"/>
              <a:buNone/>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2531" name="Title 2">
            <a:extLst>
              <a:ext uri="{FF2B5EF4-FFF2-40B4-BE49-F238E27FC236}">
                <a16:creationId xmlns:a16="http://schemas.microsoft.com/office/drawing/2014/main" id="{29743A51-48E6-95CB-8CC0-27169B218A8A}"/>
              </a:ext>
            </a:extLst>
          </p:cNvPr>
          <p:cNvSpPr>
            <a:spLocks noGrp="1"/>
          </p:cNvSpPr>
          <p:nvPr>
            <p:ph type="title"/>
          </p:nvPr>
        </p:nvSpPr>
        <p:spPr>
          <a:xfrm>
            <a:off x="917575" y="122238"/>
            <a:ext cx="5864225" cy="533400"/>
          </a:xfrm>
          <a:ln/>
        </p:spPr>
        <p:txBody>
          <a:bodyPr/>
          <a:lstStyle/>
          <a:p>
            <a:r>
              <a:rPr lang="en-GB" altLang="fr-FR" sz="2800" b="0">
                <a:solidFill>
                  <a:srgbClr val="7030A0"/>
                </a:solidFill>
                <a:latin typeface="Cambria" panose="02040503050406030204" pitchFamily="18" charset="0"/>
              </a:rPr>
              <a:t> Fibre-Matrix Interface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32D17A-D124-9FDD-FFC3-4237BD9AA0E4}"/>
              </a:ext>
            </a:extLst>
          </p:cNvPr>
          <p:cNvSpPr>
            <a:spLocks noGrp="1"/>
          </p:cNvSpPr>
          <p:nvPr>
            <p:ph idx="1"/>
          </p:nvPr>
        </p:nvSpPr>
        <p:spPr>
          <a:xfrm>
            <a:off x="152400" y="838200"/>
            <a:ext cx="9601200" cy="5867400"/>
          </a:xfrm>
        </p:spPr>
        <p:txBody>
          <a:bodyPr/>
          <a:lstStyle/>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Pultrusion</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Tightly packed tows of fibres, impregnated with polymer, are pulled through a shaped heated die to form aligned, continuous sections such as reinforcing bars and tendons, I-beams and hollow sections.</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Filament winding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involves winding fibres over a mandrel which rotates while a moving carriage lay down the reinforcement in the desired pattern.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Compression and Transfer Moulding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-shape resins with short glass fibres.</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Matched-die moulding and autoclave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laminates and retrofit sheets.</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Continuous sheet production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Chopped strand mat or chopped strands are impregnated with resin and sandwiched between two layers of film on a moving belt to form corrugated or other desired profile.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Resin transfer moulding and vacuum assisted resin transfer moulding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produce claddings, roofing panels, shell structures and bridge decks.</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Contact moulding by hand lay-up or spray-up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Open mould methods, where fibre continuous strand mat and/or other fabrics such as woven roving are placed manually in the mould and each ply is impregnated with brushes and rollers. </a:t>
            </a:r>
          </a:p>
          <a:p>
            <a:pPr>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a:p>
        </p:txBody>
      </p:sp>
      <p:sp>
        <p:nvSpPr>
          <p:cNvPr id="23555" name="Title 2">
            <a:extLst>
              <a:ext uri="{FF2B5EF4-FFF2-40B4-BE49-F238E27FC236}">
                <a16:creationId xmlns:a16="http://schemas.microsoft.com/office/drawing/2014/main" id="{B73BE592-A17D-8446-15A9-BE0EB72A2FC4}"/>
              </a:ext>
            </a:extLst>
          </p:cNvPr>
          <p:cNvSpPr>
            <a:spLocks noGrp="1"/>
          </p:cNvSpPr>
          <p:nvPr>
            <p:ph type="title"/>
          </p:nvPr>
        </p:nvSpPr>
        <p:spPr>
          <a:xfrm>
            <a:off x="1209675" y="152400"/>
            <a:ext cx="7977188" cy="533400"/>
          </a:xfrm>
          <a:ln/>
        </p:spPr>
        <p:txBody>
          <a:bodyPr/>
          <a:lstStyle/>
          <a:p>
            <a:r>
              <a:rPr lang="en-GB" altLang="fr-FR" sz="2800" b="0">
                <a:solidFill>
                  <a:srgbClr val="7030A0"/>
                </a:solidFill>
                <a:latin typeface="Cambria" panose="02040503050406030204" pitchFamily="18" charset="0"/>
              </a:rPr>
              <a:t>Fabrication of FRP Composites</a:t>
            </a:r>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CD8100-F612-729D-FF7D-C23A080DD4CD}"/>
              </a:ext>
            </a:extLst>
          </p:cNvPr>
          <p:cNvSpPr>
            <a:spLocks noGrp="1"/>
          </p:cNvSpPr>
          <p:nvPr>
            <p:ph idx="1"/>
          </p:nvPr>
        </p:nvSpPr>
        <p:spPr>
          <a:xfrm>
            <a:off x="152400" y="762000"/>
            <a:ext cx="9601200" cy="6019800"/>
          </a:xfrm>
        </p:spPr>
        <p:txBody>
          <a:bodyPr/>
          <a:lstStyle/>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mechanical properties of FRPs depend on a number of factors:</a:t>
            </a:r>
          </a:p>
          <a:p>
            <a:pPr marL="36512" indent="0">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The relative proportions of fibre and matrix.</a:t>
            </a:r>
          </a:p>
          <a:p>
            <a:pPr marL="36512" indent="0">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The mechanical properties of the constituent materials. </a:t>
            </a:r>
          </a:p>
          <a:p>
            <a:pPr marL="36512" indent="0">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The orientation of the fibre within the matrix.</a:t>
            </a:r>
          </a:p>
          <a:p>
            <a:pPr marL="36512" indent="0">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The method of manufacture. </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Young’s modulus and tensile strength of composites are lower than that of fibres alone. Elastic modulus Glass fibres &lt; Carbon fibres.</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Regardless of the type of fibres employed, FRP materials have similar stress-strain behaviour: linear elastic up to final brittle rupture when subject to tension, they do not possess the ductility that steels have.</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This brittleness limit the ductile behaviour of RC members strengthened with FRP composites. When used to provide confinement for concrete, these materials can greatly enhance the strength and ductility of columns.</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FRPs have ultimate strengths that can be many times greater than steel.</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Both glass and aramid FRPs have moduli that are considerably less than steel, but carbon FRPs have moduli that are lower but comparable to steel.</a:t>
            </a:r>
          </a:p>
          <a:p>
            <a:pPr marL="36512" indent="0">
              <a:buFont typeface="Wingdings 2" pitchFamily="18" charset="2"/>
              <a:buNone/>
              <a:defRPr/>
            </a:pPr>
            <a:endParaRPr/>
          </a:p>
        </p:txBody>
      </p:sp>
      <p:sp>
        <p:nvSpPr>
          <p:cNvPr id="24579" name="Title 2">
            <a:extLst>
              <a:ext uri="{FF2B5EF4-FFF2-40B4-BE49-F238E27FC236}">
                <a16:creationId xmlns:a16="http://schemas.microsoft.com/office/drawing/2014/main" id="{EDA4B064-AEE4-79D3-F963-2880A3AD3644}"/>
              </a:ext>
            </a:extLst>
          </p:cNvPr>
          <p:cNvSpPr>
            <a:spLocks noGrp="1"/>
          </p:cNvSpPr>
          <p:nvPr>
            <p:ph type="title"/>
          </p:nvPr>
        </p:nvSpPr>
        <p:spPr>
          <a:xfrm>
            <a:off x="838200" y="228600"/>
            <a:ext cx="6553200" cy="457200"/>
          </a:xfrm>
          <a:ln/>
        </p:spPr>
        <p:txBody>
          <a:bodyPr/>
          <a:lstStyle/>
          <a:p>
            <a:r>
              <a:rPr lang="en-GB" altLang="fr-FR" sz="2800" b="0">
                <a:solidFill>
                  <a:srgbClr val="7030A0"/>
                </a:solidFill>
                <a:latin typeface="Cambria" panose="02040503050406030204" pitchFamily="18" charset="0"/>
              </a:rPr>
              <a:t>Mechanical Properties of FRP Composites</a:t>
            </a:r>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6D2A7C-D50D-E476-879B-309748B12EDA}"/>
              </a:ext>
            </a:extLst>
          </p:cNvPr>
          <p:cNvSpPr>
            <a:spLocks noGrp="1"/>
          </p:cNvSpPr>
          <p:nvPr>
            <p:ph idx="1"/>
          </p:nvPr>
        </p:nvSpPr>
        <p:spPr>
          <a:xfrm>
            <a:off x="228600" y="990600"/>
            <a:ext cx="9372600" cy="5715000"/>
          </a:xfrm>
        </p:spPr>
        <p:txBody>
          <a:bodyPr/>
          <a:lstStyle/>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High Specific Strength and Stiffness;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Fibre reinforced composites have high strength-to-weight and stiffness-to-weight  ratios. </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Corrosion resistance</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FRPs possess  a substantially higher resistance to  corrosion,  aggressive media and chemical reagents,  making them attractive in application where corrosion is a concern. This allows  long   service   life   without   additional maintenance  costs. </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Enhanced Fatigue Resistance</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Most composites are considered to be highly resistant to fatigue to the extent that  it can be  neglected  at  the  materials  level  in  a  number  of  structures,  leading  to  design flexibility.</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Rapid construction;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FRPs can be fabricated off-site and shipped to  the construction site easily and  installed  using light equipment.</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Dimensional stability &amp; Aesthetics;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prefabrication  and  assembly ensure  dimensional  accuracy. Pigments can be used to improve colour.</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Resistance to frost and de-icing salt;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FRPs composites  show good resistance during freeze-thaw  cycles and are resistant to de-icing  salts.</a:t>
            </a:r>
          </a:p>
          <a:p>
            <a:pPr>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a:p>
        </p:txBody>
      </p:sp>
      <p:sp>
        <p:nvSpPr>
          <p:cNvPr id="25603" name="Title 2">
            <a:extLst>
              <a:ext uri="{FF2B5EF4-FFF2-40B4-BE49-F238E27FC236}">
                <a16:creationId xmlns:a16="http://schemas.microsoft.com/office/drawing/2014/main" id="{B1DC9694-E15E-FA5D-BEAD-4A0A87FB0F7C}"/>
              </a:ext>
            </a:extLst>
          </p:cNvPr>
          <p:cNvSpPr>
            <a:spLocks noGrp="1"/>
          </p:cNvSpPr>
          <p:nvPr>
            <p:ph type="title"/>
          </p:nvPr>
        </p:nvSpPr>
        <p:spPr>
          <a:xfrm>
            <a:off x="838200" y="304800"/>
            <a:ext cx="7977188" cy="533400"/>
          </a:xfrm>
          <a:ln/>
        </p:spPr>
        <p:txBody>
          <a:bodyPr/>
          <a:lstStyle/>
          <a:p>
            <a:r>
              <a:rPr lang="en-GB" altLang="fr-FR" sz="2800" b="0">
                <a:solidFill>
                  <a:srgbClr val="7030A0"/>
                </a:solidFill>
                <a:latin typeface="Cambria" panose="02040503050406030204" pitchFamily="18" charset="0"/>
              </a:rPr>
              <a:t>Advantages of FRP over traditional materials</a:t>
            </a:r>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a:extLst>
              <a:ext uri="{FF2B5EF4-FFF2-40B4-BE49-F238E27FC236}">
                <a16:creationId xmlns:a16="http://schemas.microsoft.com/office/drawing/2014/main" id="{76F9B7E8-203C-4CC4-27C1-8956761F1C48}"/>
              </a:ext>
            </a:extLst>
          </p:cNvPr>
          <p:cNvSpPr>
            <a:spLocks noGrp="1"/>
          </p:cNvSpPr>
          <p:nvPr>
            <p:ph idx="1"/>
          </p:nvPr>
        </p:nvSpPr>
        <p:spPr>
          <a:xfrm>
            <a:off x="76200" y="762000"/>
            <a:ext cx="9677400" cy="6019800"/>
          </a:xfrm>
          <a:ln/>
        </p:spPr>
        <p:txBody>
          <a:bodyPr/>
          <a:lstStyle/>
          <a:p>
            <a:pPr algn="just">
              <a:lnSpc>
                <a:spcPct val="115000"/>
              </a:lnSpc>
              <a:buClr>
                <a:srgbClr val="0E100C"/>
              </a:buClr>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High</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er short-term and uncertain long-term costs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material  and  fabrication  costs of FRP  composites  for civil engineering are still high compared to traditional materials. Long-term cost are still under study.</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Uncertain durability;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standardization  of lab  tests  and the calibration  based  on real environmental conditions still under study.</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Lack of ductility;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FRP  composites do  not show definite yield  like  steels</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Low fire resistance;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FRPs have   low   fire   resistance. Fire-retardant &amp; self-extinguishing types exist  but  loss  of  strength  in  fire is still studied. </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Lack of Design Standards;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mostly design guides available.</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Lack of Knowledge on Connections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the  design  of  connections  in  FRP  composite  structural systems  is  still not  well developed. </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Surface Preparation  and Bonding of FRP</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Structural strengthening is done on site,  surface  treatment  must adequate and  easily done under field  conditions which is key to a strong, effective and durable bond.  </a:t>
            </a:r>
            <a:endParaRPr altLang="en-US">
              <a:ea typeface="Cambria" panose="02040503050406030204" pitchFamily="18" charset="0"/>
              <a:cs typeface="Times New Roman" panose="02020603050405020304" pitchFamily="18" charset="0"/>
            </a:endParaRPr>
          </a:p>
        </p:txBody>
      </p:sp>
      <p:sp>
        <p:nvSpPr>
          <p:cNvPr id="26627" name="Title 2">
            <a:extLst>
              <a:ext uri="{FF2B5EF4-FFF2-40B4-BE49-F238E27FC236}">
                <a16:creationId xmlns:a16="http://schemas.microsoft.com/office/drawing/2014/main" id="{C081E423-B203-2965-B814-F33167977E2E}"/>
              </a:ext>
            </a:extLst>
          </p:cNvPr>
          <p:cNvSpPr>
            <a:spLocks noGrp="1"/>
          </p:cNvSpPr>
          <p:nvPr>
            <p:ph type="title"/>
          </p:nvPr>
        </p:nvSpPr>
        <p:spPr>
          <a:xfrm>
            <a:off x="838200" y="228600"/>
            <a:ext cx="7848600" cy="457200"/>
          </a:xfrm>
          <a:ln/>
        </p:spPr>
        <p:txBody>
          <a:bodyPr/>
          <a:lstStyle/>
          <a:p>
            <a:r>
              <a:rPr lang="en-GB" altLang="fr-FR" sz="2800" b="0">
                <a:solidFill>
                  <a:srgbClr val="7030A0"/>
                </a:solidFill>
                <a:latin typeface="Cambria" panose="02040503050406030204" pitchFamily="18" charset="0"/>
              </a:rPr>
              <a:t>Limitations of FRP over traditional materials</a:t>
            </a:r>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044985DC-5D47-2AEB-451E-BBEDB5050FC2}"/>
              </a:ext>
            </a:extLst>
          </p:cNvPr>
          <p:cNvSpPr>
            <a:spLocks noGrp="1"/>
          </p:cNvSpPr>
          <p:nvPr>
            <p:ph type="ctrTitle"/>
          </p:nvPr>
        </p:nvSpPr>
        <p:spPr>
          <a:xfrm>
            <a:off x="609600" y="152400"/>
            <a:ext cx="8991600" cy="457200"/>
          </a:xfrm>
        </p:spPr>
        <p:txBody>
          <a:bodyPr/>
          <a:lstStyle/>
          <a:p>
            <a:r>
              <a:rPr lang="en-GB" altLang="en-US" sz="2800" b="0">
                <a:solidFill>
                  <a:srgbClr val="7030A0"/>
                </a:solidFill>
                <a:latin typeface="Cambria" panose="02040503050406030204" pitchFamily="18" charset="0"/>
              </a:rPr>
              <a:t>Applications of FRPs in the Civil Engineering sector</a:t>
            </a:r>
            <a:endParaRPr altLang="en-US" sz="2800"/>
          </a:p>
        </p:txBody>
      </p:sp>
      <p:sp>
        <p:nvSpPr>
          <p:cNvPr id="27651" name="Content Placeholder 1">
            <a:extLst>
              <a:ext uri="{FF2B5EF4-FFF2-40B4-BE49-F238E27FC236}">
                <a16:creationId xmlns:a16="http://schemas.microsoft.com/office/drawing/2014/main" id="{19C0AD3F-B447-43AD-1720-CB9E5BE55278}"/>
              </a:ext>
            </a:extLst>
          </p:cNvPr>
          <p:cNvSpPr txBox="1">
            <a:spLocks/>
          </p:cNvSpPr>
          <p:nvPr/>
        </p:nvSpPr>
        <p:spPr bwMode="auto">
          <a:xfrm>
            <a:off x="228600" y="646113"/>
            <a:ext cx="9601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indent="-382270" algn="just">
              <a:lnSpc>
                <a:spcPct val="115000"/>
              </a:lnSpc>
              <a:buClr>
                <a:srgbClr val="0E100C"/>
              </a:buClr>
              <a:buFont typeface="Wingdings" panose="05000000000000000000" pitchFamily="2" charset="2"/>
              <a:buChar char="§"/>
            </a:pPr>
            <a:r>
              <a:rPr lang="en-GB" altLang="en-US" sz="2200" dirty="0">
                <a:solidFill>
                  <a:srgbClr val="1D2018"/>
                </a:solidFill>
                <a:latin typeface="Cambria"/>
                <a:ea typeface="Cambria"/>
                <a:cs typeface="Times New Roman"/>
              </a:rPr>
              <a:t>Commonly used FRPs in civil engineering include carbon FRPs (CFRP), glass FRPs (GFRP), aramid FRPs (AFRP), and basalts FRP (BFRP).</a:t>
            </a:r>
            <a:endParaRPr lang="en-US" dirty="0">
              <a:latin typeface="Cambria"/>
              <a:ea typeface="Cambria"/>
              <a:cs typeface="Times New Roman"/>
            </a:endParaRPr>
          </a:p>
          <a:p>
            <a:pPr indent="-382270" algn="just">
              <a:lnSpc>
                <a:spcPct val="115000"/>
              </a:lnSpc>
              <a:buClr>
                <a:srgbClr val="0E100C"/>
              </a:buClr>
              <a:buFont typeface="Wingdings" panose="05000000000000000000" pitchFamily="2" charset="2"/>
              <a:buChar char="§"/>
            </a:pPr>
            <a:r>
              <a:rPr lang="en-GB" altLang="en-US" sz="2200" b="1" i="1" dirty="0">
                <a:solidFill>
                  <a:srgbClr val="1D2018"/>
                </a:solidFill>
                <a:latin typeface="Cambria"/>
                <a:ea typeface="Cambria"/>
                <a:cs typeface="Times New Roman"/>
              </a:rPr>
              <a:t>FRP bars, rods and grids</a:t>
            </a:r>
            <a:r>
              <a:rPr lang="en-GB" altLang="en-US" sz="2200" dirty="0">
                <a:solidFill>
                  <a:srgbClr val="1D2018"/>
                </a:solidFill>
                <a:latin typeface="Cambria"/>
                <a:ea typeface="Cambria"/>
                <a:cs typeface="Times New Roman"/>
              </a:rPr>
              <a:t>; the use of FRP reinforcing bars and grids for concrete is a growing segment of the application in structural engineering.</a:t>
            </a:r>
          </a:p>
          <a:p>
            <a:pPr indent="-382270" algn="just">
              <a:lnSpc>
                <a:spcPct val="115000"/>
              </a:lnSpc>
              <a:buClr>
                <a:srgbClr val="0E100C"/>
              </a:buClr>
              <a:buFont typeface="Wingdings" panose="05000000000000000000" pitchFamily="2" charset="2"/>
              <a:buChar char="§"/>
            </a:pPr>
            <a:r>
              <a:rPr lang="en-GB" altLang="en-US" sz="2200" b="1" i="1" dirty="0">
                <a:solidFill>
                  <a:srgbClr val="1D2018"/>
                </a:solidFill>
                <a:latin typeface="Cambria"/>
                <a:ea typeface="Cambria"/>
                <a:cs typeface="Times New Roman"/>
              </a:rPr>
              <a:t>FRP cables for prestressing and post-stressing</a:t>
            </a:r>
            <a:r>
              <a:rPr lang="en-GB" altLang="en-US" sz="2200" dirty="0">
                <a:solidFill>
                  <a:srgbClr val="1D2018"/>
                </a:solidFill>
                <a:latin typeface="Cambria"/>
                <a:ea typeface="Cambria"/>
                <a:cs typeface="Times New Roman"/>
              </a:rPr>
              <a:t>; used in the construction of suspension and stay cables for bridges, pre-stressed tendons, etc. </a:t>
            </a:r>
            <a:endParaRPr lang="en-GB" altLang="en-US" sz="2200" dirty="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indent="-382270" algn="just">
              <a:lnSpc>
                <a:spcPct val="115000"/>
              </a:lnSpc>
              <a:buClr>
                <a:srgbClr val="0E100C"/>
              </a:buClr>
              <a:buFont typeface="Wingdings" panose="05000000000000000000" pitchFamily="2" charset="2"/>
              <a:buChar char="§"/>
            </a:pPr>
            <a:r>
              <a:rPr lang="en-GB" altLang="en-US" sz="2200" b="1" i="1" dirty="0">
                <a:solidFill>
                  <a:srgbClr val="1D2018"/>
                </a:solidFill>
                <a:latin typeface="Cambria"/>
                <a:ea typeface="Cambria"/>
                <a:cs typeface="Times New Roman"/>
              </a:rPr>
              <a:t>Repair and Strengthening for structural rehabilitation</a:t>
            </a:r>
            <a:r>
              <a:rPr lang="en-GB" altLang="en-US" sz="2200" dirty="0">
                <a:solidFill>
                  <a:srgbClr val="1D2018"/>
                </a:solidFill>
                <a:latin typeface="Cambria"/>
                <a:ea typeface="Cambria"/>
                <a:cs typeface="Times New Roman"/>
              </a:rPr>
              <a:t>; Repair with FRP composites has been used successfully on concrete (bridges), timber, metal and masonry structures.</a:t>
            </a:r>
          </a:p>
          <a:p>
            <a:pPr indent="-382270" algn="just">
              <a:lnSpc>
                <a:spcPct val="115000"/>
              </a:lnSpc>
              <a:buClr>
                <a:srgbClr val="0E100C"/>
              </a:buClr>
              <a:buFont typeface="Wingdings" panose="05000000000000000000" pitchFamily="2" charset="2"/>
              <a:buChar char="§"/>
            </a:pPr>
            <a:r>
              <a:rPr lang="en-GB" altLang="en-US" sz="2200" b="1" i="1" dirty="0">
                <a:solidFill>
                  <a:srgbClr val="1D2018"/>
                </a:solidFill>
                <a:latin typeface="Cambria"/>
                <a:ea typeface="Cambria"/>
                <a:cs typeface="Times New Roman"/>
              </a:rPr>
              <a:t>Seismic Retrofit</a:t>
            </a:r>
            <a:r>
              <a:rPr lang="en-GB" altLang="en-US" sz="2200" dirty="0">
                <a:solidFill>
                  <a:srgbClr val="1D2018"/>
                </a:solidFill>
                <a:latin typeface="Cambria"/>
                <a:ea typeface="Cambria"/>
                <a:cs typeface="Times New Roman"/>
              </a:rPr>
              <a:t>; for structurally deficient RC structures in seismic regions. It provides a means of confinement, without increasing the stiffness and  also enables the rapid fabrication of cost effective and durable jackets.</a:t>
            </a:r>
          </a:p>
          <a:p>
            <a:pPr indent="-382270" algn="just">
              <a:lnSpc>
                <a:spcPct val="115000"/>
              </a:lnSpc>
              <a:buClr>
                <a:srgbClr val="0E100C"/>
              </a:buClr>
              <a:buFont typeface="Wingdings" panose="05000000000000000000" pitchFamily="2" charset="2"/>
              <a:buChar char="§"/>
            </a:pPr>
            <a:r>
              <a:rPr lang="en-GB" altLang="en-US" sz="2200" dirty="0">
                <a:solidFill>
                  <a:srgbClr val="1D2018"/>
                </a:solidFill>
                <a:latin typeface="Cambria"/>
                <a:ea typeface="Cambria"/>
                <a:cs typeface="Times New Roman"/>
              </a:rPr>
              <a:t> </a:t>
            </a:r>
            <a:r>
              <a:rPr lang="en-GB" altLang="en-US" sz="2200" b="1" i="1" dirty="0">
                <a:solidFill>
                  <a:srgbClr val="1D2018"/>
                </a:solidFill>
                <a:latin typeface="Cambria"/>
                <a:ea typeface="Cambria"/>
                <a:cs typeface="Times New Roman"/>
              </a:rPr>
              <a:t>New FRP Civil Structures</a:t>
            </a:r>
            <a:r>
              <a:rPr lang="en-GB" altLang="en-US" sz="2200" dirty="0">
                <a:solidFill>
                  <a:srgbClr val="1D2018"/>
                </a:solidFill>
                <a:latin typeface="Cambria"/>
                <a:ea typeface="Cambria"/>
                <a:cs typeface="Times New Roman"/>
              </a:rPr>
              <a:t>; include compound curved roofs, bridges decks, energy absorbing roadside guardrails, building systems, rooftop cooling towers, offshore platforms, marine structures such as seawalls and fenders.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0BC276A6-B7EC-6B9F-3EBF-2C4E356AC84F}"/>
              </a:ext>
            </a:extLst>
          </p:cNvPr>
          <p:cNvSpPr>
            <a:spLocks noGrp="1"/>
          </p:cNvSpPr>
          <p:nvPr>
            <p:ph type="ctrTitle"/>
          </p:nvPr>
        </p:nvSpPr>
        <p:spPr>
          <a:xfrm>
            <a:off x="609600" y="304800"/>
            <a:ext cx="7620000" cy="533400"/>
          </a:xfrm>
        </p:spPr>
        <p:txBody>
          <a:bodyPr/>
          <a:lstStyle/>
          <a:p>
            <a:r>
              <a:rPr lang="en-GB" altLang="fr-FR" sz="2800" b="0">
                <a:solidFill>
                  <a:srgbClr val="7030A0"/>
                </a:solidFill>
                <a:latin typeface="Cambria" panose="02040503050406030204" pitchFamily="18" charset="0"/>
              </a:rPr>
              <a:t>FRPs -  Emerging Materials for Civil Engineering</a:t>
            </a:r>
          </a:p>
        </p:txBody>
      </p:sp>
      <p:sp>
        <p:nvSpPr>
          <p:cNvPr id="4" name="Content Placeholder 1">
            <a:extLst>
              <a:ext uri="{FF2B5EF4-FFF2-40B4-BE49-F238E27FC236}">
                <a16:creationId xmlns:a16="http://schemas.microsoft.com/office/drawing/2014/main" id="{E7ECBC49-1276-CFBB-9AAF-A85D64523A58}"/>
              </a:ext>
            </a:extLst>
          </p:cNvPr>
          <p:cNvSpPr txBox="1">
            <a:spLocks/>
          </p:cNvSpPr>
          <p:nvPr/>
        </p:nvSpPr>
        <p:spPr>
          <a:xfrm>
            <a:off x="228600" y="838200"/>
            <a:ext cx="9448800" cy="59436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FRP - widely used, in many European and North American countries for strengthening structures, repair of building, bridges and new structures.</a:t>
            </a:r>
          </a:p>
          <a:p>
            <a:pPr algn="just">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Looking at the trend it is clear that the volume of repair and retrofit works with FRPs will increase substantially in the future. </a:t>
            </a:r>
          </a:p>
          <a:p>
            <a:pPr algn="just">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If appropriately designed and fabricated, FRPs can grant longer lifetimes and lower maintenance costs than equivalent structures fabricated from conventional materials</a:t>
            </a:r>
          </a:p>
          <a:p>
            <a:pPr algn="just">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Recent advances in smart materials and smart structures, FRP materials have been developed which include fibre-optic sensors (FOS) as part of their internal structure which can be used to measure internal variations in strain and temperature, and monitor the short- and long-term behaviour and performance of the built infrastructure. </a:t>
            </a:r>
          </a:p>
          <a:p>
            <a:pPr algn="just">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Current research is focused on improving composites by using fibres roughly 1000 times smaller (nanocomposites) which use carbon nanotubes or nanoparticles as the reinforcement and are likely to be cheaper &amp; have better mechanical properties than traditional composites </a:t>
            </a:r>
          </a:p>
          <a:p>
            <a:pPr marL="36512" indent="0" algn="just">
              <a:spcBef>
                <a:spcPts val="0"/>
              </a:spcBef>
              <a:spcAft>
                <a:spcPts val="0"/>
              </a:spcAft>
              <a:buFont typeface="Wingdings 2" panose="05020102010507070707" pitchFamily="18" charset="2"/>
              <a:buNone/>
              <a:defRPr/>
            </a:pPr>
            <a:r>
              <a:rPr lang="en-GB" sz="18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p>
          <a:p>
            <a:pPr marL="36512" indent="0" algn="just">
              <a:spcBef>
                <a:spcPts val="0"/>
              </a:spcBef>
              <a:spcAft>
                <a:spcPts val="0"/>
              </a:spcAft>
              <a:buFont typeface="Wingdings 2" panose="05020102010507070707" pitchFamily="18" charset="2"/>
              <a:buNone/>
              <a:defRPr/>
            </a:pPr>
            <a:endParaRPr lang="en-GB" sz="18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5FFD0B9A-39C2-94B3-1536-F1D76125F5E3}"/>
              </a:ext>
            </a:extLst>
          </p:cNvPr>
          <p:cNvSpPr>
            <a:spLocks noGrp="1"/>
          </p:cNvSpPr>
          <p:nvPr>
            <p:ph type="title"/>
          </p:nvPr>
        </p:nvSpPr>
        <p:spPr>
          <a:xfrm>
            <a:off x="1371600" y="2819400"/>
            <a:ext cx="7181850" cy="1095375"/>
          </a:xfrm>
        </p:spPr>
        <p:txBody>
          <a:bodyPr/>
          <a:lstStyle/>
          <a:p>
            <a:r>
              <a:rPr lang="en-GB" altLang="en-US" sz="6600"/>
              <a:t>THANK YOU</a:t>
            </a:r>
            <a:endParaRPr altLang="en-US" sz="6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7B53C4-56B1-CE1F-5C4F-712232D6014E}"/>
              </a:ext>
            </a:extLst>
          </p:cNvPr>
          <p:cNvSpPr>
            <a:spLocks noGrp="1"/>
          </p:cNvSpPr>
          <p:nvPr>
            <p:ph idx="1"/>
          </p:nvPr>
        </p:nvSpPr>
        <p:spPr>
          <a:xfrm>
            <a:off x="381000" y="836613"/>
            <a:ext cx="9332913" cy="5640387"/>
          </a:xfrm>
        </p:spPr>
        <p:txBody>
          <a:bodyPr/>
          <a:lstStyle/>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Characteristics of Composite Materials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Classification of Composite Materials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Particle-Reinforced Composites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 Concretes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Fibre-Reinforced Concretes (FRCs)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Fibres for Fibre-Reinforced Composites </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Matrices for Polymer-Matrix Composites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Functional Requirements for Fibres &amp; Matrix</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Fibre-Matrix Interface</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Fabrication of FRP Composites </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Mechanical Properties of FRP Composites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Advantages of FRP over traditional materials </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Limitations of FRP over traditional materials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Applications of FRPs in the Civil Engineering sector</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FRPs -  Emerging Materials for Civil Engineering</a:t>
            </a:r>
          </a:p>
        </p:txBody>
      </p:sp>
      <p:sp>
        <p:nvSpPr>
          <p:cNvPr id="13315" name="Title 2">
            <a:extLst>
              <a:ext uri="{FF2B5EF4-FFF2-40B4-BE49-F238E27FC236}">
                <a16:creationId xmlns:a16="http://schemas.microsoft.com/office/drawing/2014/main" id="{78D151BD-071B-8E3F-8BE5-10936F01938C}"/>
              </a:ext>
            </a:extLst>
          </p:cNvPr>
          <p:cNvSpPr>
            <a:spLocks noGrp="1"/>
          </p:cNvSpPr>
          <p:nvPr>
            <p:ph type="title"/>
          </p:nvPr>
        </p:nvSpPr>
        <p:spPr>
          <a:xfrm>
            <a:off x="1219200" y="228600"/>
            <a:ext cx="1685925" cy="457200"/>
          </a:xfrm>
          <a:ln/>
        </p:spPr>
        <p:txBody>
          <a:bodyPr/>
          <a:lstStyle/>
          <a:p>
            <a:r>
              <a:rPr lang="en-GB" altLang="en-US" sz="2800" b="0">
                <a:solidFill>
                  <a:srgbClr val="7030A0"/>
                </a:solidFill>
                <a:latin typeface="Cambria" panose="02040503050406030204" pitchFamily="18" charset="0"/>
              </a:rPr>
              <a:t>Content</a:t>
            </a:r>
            <a:endParaRPr lang="en-US" altLang="en-US" sz="2800" b="0">
              <a:solidFill>
                <a:srgbClr val="7030A0"/>
              </a:solidFill>
              <a:latin typeface="Cambria" panose="020405030504060302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8B8B90-EED5-9D5C-5402-07C303747947}"/>
              </a:ext>
            </a:extLst>
          </p:cNvPr>
          <p:cNvSpPr>
            <a:spLocks noGrp="1"/>
          </p:cNvSpPr>
          <p:nvPr>
            <p:ph idx="1"/>
          </p:nvPr>
        </p:nvSpPr>
        <p:spPr>
          <a:xfrm>
            <a:off x="152400" y="762000"/>
            <a:ext cx="9601200" cy="5943600"/>
          </a:xfrm>
        </p:spPr>
        <p:txBody>
          <a:bodyPr/>
          <a:lstStyle/>
          <a:p>
            <a:pPr algn="just">
              <a:defRPr/>
            </a:pPr>
            <a:r>
              <a:rPr lang="en-GB" sz="2200">
                <a:solidFill>
                  <a:schemeClr val="tx2">
                    <a:lumMod val="50000"/>
                  </a:schemeClr>
                </a:solidFill>
                <a:latin typeface="Cambria" panose="02040503050406030204" pitchFamily="18" charset="0"/>
                <a:ea typeface="Cambria" panose="02040503050406030204" pitchFamily="18" charset="0"/>
              </a:rPr>
              <a:t>A typical composite material is a system of materials composing of two or more materials (mixed and bonded) on a macroscopic scale. </a:t>
            </a:r>
          </a:p>
          <a:p>
            <a:pPr algn="just">
              <a:defRPr/>
            </a:pPr>
            <a:r>
              <a:rPr lang="en-GB" sz="2200">
                <a:solidFill>
                  <a:schemeClr val="tx2">
                    <a:lumMod val="50000"/>
                  </a:schemeClr>
                </a:solidFill>
                <a:latin typeface="Cambria" panose="02040503050406030204" pitchFamily="18" charset="0"/>
                <a:ea typeface="Cambria" panose="02040503050406030204" pitchFamily="18" charset="0"/>
              </a:rPr>
              <a:t>Composites consist of one or more discontinuous phases embedded in a continuous phase. The discontinuous phase is usually harder and stronger than the continuous phase and is called the ‘reinforcement‘ or ‘reinforcing material’, whereas the continuous phase is termed as the ‘ matrix’.</a:t>
            </a:r>
          </a:p>
          <a:p>
            <a:pPr algn="just">
              <a:defRPr/>
            </a:pPr>
            <a:r>
              <a:rPr lang="en-GB" sz="2200">
                <a:solidFill>
                  <a:schemeClr val="tx2">
                    <a:lumMod val="50000"/>
                  </a:schemeClr>
                </a:solidFill>
                <a:latin typeface="Cambria" panose="02040503050406030204" pitchFamily="18" charset="0"/>
                <a:ea typeface="Cambria" panose="02040503050406030204" pitchFamily="18" charset="0"/>
              </a:rPr>
              <a:t>The reinforcement (fibres, particles, flakes, and/or fillers) is embedded in the matrix (polymers, metals, or ceramics) which holds the reinforcement to form the desired shape while the reinforcement improves the overall mechanical properties of the matrix. Designed properly, the new combined material exhibits better strength than would each individual material.</a:t>
            </a:r>
          </a:p>
          <a:p>
            <a:pPr algn="just">
              <a:defRPr/>
            </a:pPr>
            <a:r>
              <a:rPr lang="en-GB" sz="2200">
                <a:solidFill>
                  <a:schemeClr val="tx2">
                    <a:lumMod val="50000"/>
                  </a:schemeClr>
                </a:solidFill>
                <a:latin typeface="Cambria" panose="02040503050406030204" pitchFamily="18" charset="0"/>
                <a:ea typeface="Cambria" panose="02040503050406030204" pitchFamily="18" charset="0"/>
              </a:rPr>
              <a:t>The nature of the constituent materials, the geometry of the reinforcement (shape, size and size distribution) influences the properties of the composite to a great extent. The concentration, distribution and orientation of the reinforcement also affect the properties. </a:t>
            </a:r>
          </a:p>
          <a:p>
            <a:pPr algn="just">
              <a:defRPr/>
            </a:pPr>
            <a:r>
              <a:rPr lang="en-GB" sz="2200">
                <a:solidFill>
                  <a:schemeClr val="tx2">
                    <a:lumMod val="50000"/>
                  </a:schemeClr>
                </a:solidFill>
                <a:latin typeface="Cambria" panose="02040503050406030204" pitchFamily="18" charset="0"/>
                <a:ea typeface="Cambria" panose="02040503050406030204" pitchFamily="18" charset="0"/>
              </a:rPr>
              <a:t>Two broad classes :Fibrous composites &amp; Particulate composites 	 </a:t>
            </a:r>
          </a:p>
        </p:txBody>
      </p:sp>
      <p:sp>
        <p:nvSpPr>
          <p:cNvPr id="14339" name="Title 2">
            <a:extLst>
              <a:ext uri="{FF2B5EF4-FFF2-40B4-BE49-F238E27FC236}">
                <a16:creationId xmlns:a16="http://schemas.microsoft.com/office/drawing/2014/main" id="{EA3CBBED-CCAC-3B86-00EF-D8BD8E075513}"/>
              </a:ext>
            </a:extLst>
          </p:cNvPr>
          <p:cNvSpPr>
            <a:spLocks noGrp="1"/>
          </p:cNvSpPr>
          <p:nvPr>
            <p:ph type="title"/>
          </p:nvPr>
        </p:nvSpPr>
        <p:spPr>
          <a:xfrm>
            <a:off x="914400" y="228600"/>
            <a:ext cx="5943600" cy="457200"/>
          </a:xfrm>
          <a:ln/>
        </p:spPr>
        <p:txBody>
          <a:bodyPr/>
          <a:lstStyle/>
          <a:p>
            <a:r>
              <a:rPr lang="en-GB" altLang="en-US" sz="2800" b="0">
                <a:solidFill>
                  <a:srgbClr val="7030A0"/>
                </a:solidFill>
                <a:latin typeface="Cambria" panose="02040503050406030204" pitchFamily="18" charset="0"/>
              </a:rPr>
              <a:t>Characteristics of Composite Materials</a:t>
            </a:r>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6D16B8-C126-04B9-4982-938C7AFD61FB}"/>
              </a:ext>
            </a:extLst>
          </p:cNvPr>
          <p:cNvSpPr>
            <a:spLocks noGrp="1"/>
          </p:cNvSpPr>
          <p:nvPr>
            <p:ph idx="1"/>
          </p:nvPr>
        </p:nvSpPr>
        <p:spPr>
          <a:xfrm>
            <a:off x="152400" y="871538"/>
            <a:ext cx="9612313" cy="5834062"/>
          </a:xfrm>
        </p:spPr>
        <p:txBody>
          <a:bodyPr/>
          <a:lstStyle/>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 A composite material is a multiphase material, a mixture or combination of two or more micro or macro-constituents (matrix and reinforcement) that differ in form and composition and do not form a solution.</a:t>
            </a:r>
          </a:p>
          <a:p>
            <a:pPr algn="just">
              <a:buClr>
                <a:srgbClr val="39412F">
                  <a:lumMod val="25000"/>
                </a:srgbClr>
              </a:buClr>
              <a:defRPr/>
            </a:pPr>
            <a:r>
              <a:rPr lang="en-GB" sz="2200" b="1" i="1">
                <a:solidFill>
                  <a:schemeClr val="bg2">
                    <a:lumMod val="10000"/>
                  </a:schemeClr>
                </a:solidFill>
                <a:latin typeface="Cambria" panose="02040503050406030204" pitchFamily="18" charset="0"/>
                <a:ea typeface="Cambria" panose="02040503050406030204" pitchFamily="18" charset="0"/>
              </a:rPr>
              <a:t>The Matrix phase (continuous)</a:t>
            </a:r>
            <a:r>
              <a:rPr lang="en-GB" sz="2200">
                <a:solidFill>
                  <a:schemeClr val="bg2">
                    <a:lumMod val="10000"/>
                  </a:schemeClr>
                </a:solidFill>
                <a:latin typeface="Cambria" panose="02040503050406030204" pitchFamily="18" charset="0"/>
                <a:ea typeface="Cambria" panose="02040503050406030204" pitchFamily="18" charset="0"/>
              </a:rPr>
              <a:t>: continuous part that surrounds the other phase. It transmit and distribute external stresses to the dispersed phase and protect the latter from the environment.</a:t>
            </a:r>
            <a:r>
              <a:rPr lang="fr-FR" sz="2200">
                <a:solidFill>
                  <a:schemeClr val="bg2">
                    <a:lumMod val="10000"/>
                  </a:schemeClr>
                </a:solidFill>
                <a:latin typeface="Cambria" panose="02040503050406030204" pitchFamily="18" charset="0"/>
                <a:ea typeface="Cambria" panose="02040503050406030204" pitchFamily="18" charset="0"/>
              </a:rPr>
              <a:t> </a:t>
            </a:r>
          </a:p>
          <a:p>
            <a:pPr algn="just">
              <a:buClr>
                <a:srgbClr val="39412F">
                  <a:lumMod val="25000"/>
                </a:srgbClr>
              </a:buClr>
              <a:defRPr/>
            </a:pPr>
            <a:r>
              <a:rPr lang="fr-FR" sz="2200" b="1" i="1">
                <a:solidFill>
                  <a:schemeClr val="bg2">
                    <a:lumMod val="10000"/>
                  </a:schemeClr>
                </a:solidFill>
                <a:latin typeface="Cambria" panose="02040503050406030204" pitchFamily="18" charset="0"/>
                <a:ea typeface="Cambria" panose="02040503050406030204" pitchFamily="18" charset="0"/>
              </a:rPr>
              <a:t>Matrix-based classification</a:t>
            </a:r>
            <a:r>
              <a:rPr lang="fr-FR" sz="2200">
                <a:solidFill>
                  <a:schemeClr val="bg2">
                    <a:lumMod val="10000"/>
                  </a:schemeClr>
                </a:solidFill>
                <a:latin typeface="Cambria" panose="02040503050406030204" pitchFamily="18" charset="0"/>
                <a:ea typeface="Cambria" panose="02040503050406030204" pitchFamily="18" charset="0"/>
              </a:rPr>
              <a:t>: </a:t>
            </a:r>
            <a:r>
              <a:rPr lang="fr-FR" sz="2200" i="1">
                <a:solidFill>
                  <a:schemeClr val="bg2">
                    <a:lumMod val="10000"/>
                  </a:schemeClr>
                </a:solidFill>
                <a:latin typeface="Cambria" panose="02040503050406030204" pitchFamily="18" charset="0"/>
                <a:ea typeface="Cambria" panose="02040503050406030204" pitchFamily="18" charset="0"/>
              </a:rPr>
              <a:t>Metal Matrix Composites </a:t>
            </a:r>
            <a:r>
              <a:rPr lang="fr-FR" sz="2200">
                <a:solidFill>
                  <a:schemeClr val="bg2">
                    <a:lumMod val="10000"/>
                  </a:schemeClr>
                </a:solidFill>
                <a:latin typeface="Cambria" panose="02040503050406030204" pitchFamily="18" charset="0"/>
                <a:ea typeface="Cambria" panose="02040503050406030204" pitchFamily="18" charset="0"/>
              </a:rPr>
              <a:t>(MMC), </a:t>
            </a:r>
            <a:r>
              <a:rPr lang="fr-FR" sz="2200" i="1">
                <a:solidFill>
                  <a:schemeClr val="bg2">
                    <a:lumMod val="10000"/>
                  </a:schemeClr>
                </a:solidFill>
                <a:latin typeface="Cambria" panose="02040503050406030204" pitchFamily="18" charset="0"/>
                <a:ea typeface="Cambria" panose="02040503050406030204" pitchFamily="18" charset="0"/>
              </a:rPr>
              <a:t>Ceramic Matrix Composites</a:t>
            </a:r>
            <a:r>
              <a:rPr lang="fr-FR" sz="2200">
                <a:solidFill>
                  <a:schemeClr val="bg2">
                    <a:lumMod val="10000"/>
                  </a:schemeClr>
                </a:solidFill>
                <a:latin typeface="Cambria" panose="02040503050406030204" pitchFamily="18" charset="0"/>
                <a:ea typeface="Cambria" panose="02040503050406030204" pitchFamily="18" charset="0"/>
              </a:rPr>
              <a:t> (CMC) &amp; </a:t>
            </a:r>
            <a:r>
              <a:rPr lang="fr-FR" sz="2200" i="1">
                <a:solidFill>
                  <a:schemeClr val="bg2">
                    <a:lumMod val="10000"/>
                  </a:schemeClr>
                </a:solidFill>
                <a:latin typeface="Cambria" panose="02040503050406030204" pitchFamily="18" charset="0"/>
                <a:ea typeface="Cambria" panose="02040503050406030204" pitchFamily="18" charset="0"/>
              </a:rPr>
              <a:t>Polymer Matrix Composites </a:t>
            </a:r>
            <a:r>
              <a:rPr lang="fr-FR" sz="2200">
                <a:solidFill>
                  <a:schemeClr val="bg2">
                    <a:lumMod val="10000"/>
                  </a:schemeClr>
                </a:solidFill>
                <a:latin typeface="Cambria" panose="02040503050406030204" pitchFamily="18" charset="0"/>
                <a:ea typeface="Cambria" panose="02040503050406030204" pitchFamily="18" charset="0"/>
              </a:rPr>
              <a:t>(PMC)</a:t>
            </a:r>
            <a:endParaRPr lang="en-GB" sz="2200">
              <a:solidFill>
                <a:schemeClr val="bg2">
                  <a:lumMod val="10000"/>
                </a:schemeClr>
              </a:solidFill>
              <a:latin typeface="Cambria" panose="02040503050406030204" pitchFamily="18" charset="0"/>
              <a:ea typeface="Cambria" panose="02040503050406030204" pitchFamily="18" charset="0"/>
            </a:endParaRPr>
          </a:p>
          <a:p>
            <a:pPr algn="just">
              <a:buClr>
                <a:srgbClr val="39412F">
                  <a:lumMod val="25000"/>
                </a:srgbClr>
              </a:buClr>
              <a:defRPr/>
            </a:pPr>
            <a:r>
              <a:rPr lang="en-GB" sz="2200" b="1" i="1">
                <a:solidFill>
                  <a:schemeClr val="bg2">
                    <a:lumMod val="10000"/>
                  </a:schemeClr>
                </a:solidFill>
                <a:latin typeface="Cambria" panose="02040503050406030204" pitchFamily="18" charset="0"/>
                <a:ea typeface="Cambria" panose="02040503050406030204" pitchFamily="18" charset="0"/>
              </a:rPr>
              <a:t>The Reinforcement (discontinuous or dispersed phase</a:t>
            </a:r>
            <a:r>
              <a:rPr lang="en-GB" sz="2200">
                <a:solidFill>
                  <a:schemeClr val="bg2">
                    <a:lumMod val="10000"/>
                  </a:schemeClr>
                </a:solidFill>
                <a:latin typeface="Cambria" panose="02040503050406030204" pitchFamily="18" charset="0"/>
                <a:ea typeface="Cambria" panose="02040503050406030204" pitchFamily="18" charset="0"/>
              </a:rPr>
              <a:t>): stiffer, high strength part, it enhances matrix properties.</a:t>
            </a:r>
          </a:p>
          <a:p>
            <a:pPr algn="just">
              <a:buClr>
                <a:srgbClr val="39412F">
                  <a:lumMod val="25000"/>
                </a:srgbClr>
              </a:buClr>
              <a:defRPr/>
            </a:pPr>
            <a:r>
              <a:rPr lang="en-GB" sz="2200" b="1" i="1">
                <a:solidFill>
                  <a:schemeClr val="bg2">
                    <a:lumMod val="10000"/>
                  </a:schemeClr>
                </a:solidFill>
                <a:latin typeface="Cambria" panose="02040503050406030204" pitchFamily="18" charset="0"/>
                <a:ea typeface="Cambria" panose="02040503050406030204" pitchFamily="18" charset="0"/>
              </a:rPr>
              <a:t>Reinforcement-based classification</a:t>
            </a:r>
            <a:r>
              <a:rPr lang="en-GB" sz="2200">
                <a:solidFill>
                  <a:schemeClr val="bg2">
                    <a:lumMod val="10000"/>
                  </a:schemeClr>
                </a:solidFill>
                <a:latin typeface="Cambria" panose="02040503050406030204" pitchFamily="18" charset="0"/>
                <a:ea typeface="Cambria" panose="02040503050406030204" pitchFamily="18" charset="0"/>
              </a:rPr>
              <a:t>: </a:t>
            </a:r>
          </a:p>
          <a:p>
            <a:pPr algn="just">
              <a:buClr>
                <a:srgbClr val="39412F">
                  <a:lumMod val="25000"/>
                </a:srgbClr>
              </a:buClr>
              <a:buFontTx/>
              <a:buChar char="-"/>
              <a:defRPr/>
            </a:pPr>
            <a:r>
              <a:rPr lang="en-GB" sz="2200" i="1">
                <a:solidFill>
                  <a:schemeClr val="bg2">
                    <a:lumMod val="10000"/>
                  </a:schemeClr>
                </a:solidFill>
                <a:latin typeface="Cambria" panose="02040503050406030204" pitchFamily="18" charset="0"/>
                <a:ea typeface="Cambria" panose="02040503050406030204" pitchFamily="18" charset="0"/>
              </a:rPr>
              <a:t>Particle-reinforced</a:t>
            </a:r>
            <a:r>
              <a:rPr lang="en-GB" sz="2200">
                <a:solidFill>
                  <a:schemeClr val="bg2">
                    <a:lumMod val="10000"/>
                  </a:schemeClr>
                </a:solidFill>
                <a:latin typeface="Cambria" panose="02040503050406030204" pitchFamily="18" charset="0"/>
                <a:ea typeface="Cambria" panose="02040503050406030204" pitchFamily="18" charset="0"/>
              </a:rPr>
              <a:t>; can be large particles or dispersion-strengthened </a:t>
            </a:r>
            <a:r>
              <a:rPr lang="en-GB" sz="1400">
                <a:solidFill>
                  <a:schemeClr val="bg2">
                    <a:lumMod val="10000"/>
                  </a:schemeClr>
                </a:solidFill>
                <a:latin typeface="Cambria" panose="02040503050406030204" pitchFamily="18" charset="0"/>
                <a:ea typeface="Cambria" panose="02040503050406030204" pitchFamily="18" charset="0"/>
              </a:rPr>
              <a:t>(&lt;10nm)</a:t>
            </a:r>
          </a:p>
          <a:p>
            <a:pPr algn="just">
              <a:buClr>
                <a:srgbClr val="39412F">
                  <a:lumMod val="25000"/>
                </a:srgbClr>
              </a:buClr>
              <a:buFontTx/>
              <a:buChar char="-"/>
              <a:defRPr/>
            </a:pPr>
            <a:r>
              <a:rPr lang="en-GB" sz="2200" i="1">
                <a:solidFill>
                  <a:schemeClr val="bg2">
                    <a:lumMod val="10000"/>
                  </a:schemeClr>
                </a:solidFill>
                <a:latin typeface="Cambria" panose="02040503050406030204" pitchFamily="18" charset="0"/>
                <a:ea typeface="Cambria" panose="02040503050406030204" pitchFamily="18" charset="0"/>
              </a:rPr>
              <a:t>Fibre-reinforced</a:t>
            </a:r>
            <a:r>
              <a:rPr lang="en-GB" sz="2200">
                <a:solidFill>
                  <a:schemeClr val="bg2">
                    <a:lumMod val="10000"/>
                  </a:schemeClr>
                </a:solidFill>
                <a:latin typeface="Cambria" panose="02040503050406030204" pitchFamily="18" charset="0"/>
                <a:ea typeface="Cambria" panose="02040503050406030204" pitchFamily="18" charset="0"/>
              </a:rPr>
              <a:t>; can be continuous aligned or short discontinuous  (aligned or randomly oriented)</a:t>
            </a:r>
          </a:p>
          <a:p>
            <a:pPr algn="just">
              <a:buClr>
                <a:srgbClr val="39412F">
                  <a:lumMod val="25000"/>
                </a:srgbClr>
              </a:buClr>
              <a:buFontTx/>
              <a:buChar char="-"/>
              <a:defRPr/>
            </a:pPr>
            <a:r>
              <a:rPr lang="en-GB" sz="2200" i="1">
                <a:solidFill>
                  <a:schemeClr val="bg2">
                    <a:lumMod val="10000"/>
                  </a:schemeClr>
                </a:solidFill>
                <a:latin typeface="Cambria" panose="02040503050406030204" pitchFamily="18" charset="0"/>
                <a:ea typeface="Cambria" panose="02040503050406030204" pitchFamily="18" charset="0"/>
              </a:rPr>
              <a:t>Structural</a:t>
            </a:r>
            <a:r>
              <a:rPr lang="en-GB" sz="2200">
                <a:solidFill>
                  <a:schemeClr val="bg2">
                    <a:lumMod val="10000"/>
                  </a:schemeClr>
                </a:solidFill>
                <a:latin typeface="Cambria" panose="02040503050406030204" pitchFamily="18" charset="0"/>
                <a:ea typeface="Cambria" panose="02040503050406030204" pitchFamily="18" charset="0"/>
              </a:rPr>
              <a:t>; can be laminates or sandwich panels.</a:t>
            </a:r>
          </a:p>
          <a:p>
            <a:pPr algn="just">
              <a:buClr>
                <a:srgbClr val="39412F">
                  <a:lumMod val="25000"/>
                </a:srgbClr>
              </a:buClr>
              <a:buFontTx/>
              <a:buChar char="-"/>
              <a:defRPr/>
            </a:pPr>
            <a:endParaRPr lang="en-GB" sz="2200">
              <a:solidFill>
                <a:schemeClr val="bg2">
                  <a:lumMod val="10000"/>
                </a:schemeClr>
              </a:solidFill>
              <a:latin typeface="Cambria" panose="02040503050406030204" pitchFamily="18" charset="0"/>
              <a:ea typeface="Cambria" panose="02040503050406030204" pitchFamily="18" charset="0"/>
            </a:endParaRPr>
          </a:p>
        </p:txBody>
      </p:sp>
      <p:sp>
        <p:nvSpPr>
          <p:cNvPr id="15363" name="Title 2">
            <a:extLst>
              <a:ext uri="{FF2B5EF4-FFF2-40B4-BE49-F238E27FC236}">
                <a16:creationId xmlns:a16="http://schemas.microsoft.com/office/drawing/2014/main" id="{FB21DB59-FA80-ABB1-BC28-DD648F65E6D3}"/>
              </a:ext>
            </a:extLst>
          </p:cNvPr>
          <p:cNvSpPr>
            <a:spLocks noGrp="1"/>
          </p:cNvSpPr>
          <p:nvPr>
            <p:ph type="title"/>
          </p:nvPr>
        </p:nvSpPr>
        <p:spPr>
          <a:xfrm>
            <a:off x="609600" y="261938"/>
            <a:ext cx="7696200" cy="576262"/>
          </a:xfrm>
          <a:ln/>
        </p:spPr>
        <p:txBody>
          <a:bodyPr/>
          <a:lstStyle/>
          <a:p>
            <a:r>
              <a:rPr lang="en-GB" altLang="en-US" sz="2800" b="0">
                <a:solidFill>
                  <a:srgbClr val="7030A0"/>
                </a:solidFill>
                <a:latin typeface="Cambria" panose="02040503050406030204" pitchFamily="18" charset="0"/>
              </a:rPr>
              <a:t>Classification of Composite Materials</a:t>
            </a:r>
            <a:endParaRPr lang="en-GB" altLang="en-US" sz="2400">
              <a:solidFill>
                <a:srgbClr val="7030A0"/>
              </a:solidFill>
              <a:latin typeface="Cambria" panose="020405030504060302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43D82907-9AAC-146B-9682-20466BA24BE3}"/>
              </a:ext>
            </a:extLst>
          </p:cNvPr>
          <p:cNvSpPr>
            <a:spLocks noGrp="1"/>
          </p:cNvSpPr>
          <p:nvPr>
            <p:ph type="title"/>
          </p:nvPr>
        </p:nvSpPr>
        <p:spPr>
          <a:xfrm>
            <a:off x="914400" y="381000"/>
            <a:ext cx="5867400" cy="381000"/>
          </a:xfrm>
          <a:ln/>
        </p:spPr>
        <p:txBody>
          <a:bodyPr/>
          <a:lstStyle/>
          <a:p>
            <a:r>
              <a:rPr lang="en-GB" altLang="en-US" sz="2800" b="0">
                <a:solidFill>
                  <a:srgbClr val="7030A0"/>
                </a:solidFill>
                <a:latin typeface="Cambria" panose="02040503050406030204" pitchFamily="18" charset="0"/>
              </a:rPr>
              <a:t>Particle-Reinforced Composites</a:t>
            </a:r>
            <a:endParaRPr lang="en-US" altLang="fr-FR" sz="2400">
              <a:solidFill>
                <a:srgbClr val="7030A0"/>
              </a:solidFill>
            </a:endParaRPr>
          </a:p>
        </p:txBody>
      </p:sp>
      <p:sp>
        <p:nvSpPr>
          <p:cNvPr id="2" name="Content Placeholder 1">
            <a:extLst>
              <a:ext uri="{FF2B5EF4-FFF2-40B4-BE49-F238E27FC236}">
                <a16:creationId xmlns:a16="http://schemas.microsoft.com/office/drawing/2014/main" id="{2DB3D049-2C1C-FC62-F3D2-2E9EEC04EBA7}"/>
              </a:ext>
            </a:extLst>
          </p:cNvPr>
          <p:cNvSpPr>
            <a:spLocks noGrp="1"/>
          </p:cNvSpPr>
          <p:nvPr>
            <p:ph idx="1"/>
          </p:nvPr>
        </p:nvSpPr>
        <p:spPr>
          <a:xfrm>
            <a:off x="152400" y="769938"/>
            <a:ext cx="9601200" cy="5935662"/>
          </a:xfrm>
        </p:spPr>
        <p:txBody>
          <a:bodyPr/>
          <a:lstStyle/>
          <a:p>
            <a:pPr algn="just">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Concrete (an ancient composite)</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 composite material on many levels. At the macroscopic level concrete consists of coarse aggregate embedded in a cement matrix; on a finer scale the mortar itself consists of sand embedded in a matrix of hydrated cement paste. On a microscopic level, the hydrated cement contains a network of crystallized particles, grains of unhydrated cement in a system of gel.</a:t>
            </a:r>
          </a:p>
          <a:p>
            <a:pPr algn="just">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Reinforced concrete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adding reinforcement bars or wire mesh to the concrete to improve/ increase its tensile strength and reduce cracking.</a:t>
            </a:r>
          </a:p>
          <a:p>
            <a:pPr algn="just">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Prestressed concrete;</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 Rebar/wire-mesh (grid) placed under tension during setting of concrete</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 Release of tension after setting places concrete in a state of compression</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To fracture concrete, applied tensile stress must exceed this compressive    stress.</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Posttensioning – tighten nuts to place hardened concrete under compression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52A92317-60CE-697D-9FE7-8A350C616A8F}"/>
              </a:ext>
            </a:extLst>
          </p:cNvPr>
          <p:cNvSpPr>
            <a:spLocks noGrp="1"/>
          </p:cNvSpPr>
          <p:nvPr>
            <p:ph type="ctrTitle"/>
          </p:nvPr>
        </p:nvSpPr>
        <p:spPr>
          <a:xfrm>
            <a:off x="685800" y="192088"/>
            <a:ext cx="3200400" cy="457200"/>
          </a:xfrm>
        </p:spPr>
        <p:txBody>
          <a:bodyPr/>
          <a:lstStyle/>
          <a:p>
            <a:r>
              <a:rPr lang="en-GB" altLang="fr-FR" sz="2800" b="0">
                <a:solidFill>
                  <a:srgbClr val="7030A0"/>
                </a:solidFill>
                <a:latin typeface="Cambria" panose="02040503050406030204" pitchFamily="18" charset="0"/>
              </a:rPr>
              <a:t>Polymer Concretes</a:t>
            </a:r>
            <a:endParaRPr altLang="fr-FR" sz="2800" b="0">
              <a:solidFill>
                <a:srgbClr val="7030A0"/>
              </a:solidFill>
            </a:endParaRPr>
          </a:p>
        </p:txBody>
      </p:sp>
      <p:sp>
        <p:nvSpPr>
          <p:cNvPr id="17411" name="Content Placeholder 1">
            <a:extLst>
              <a:ext uri="{FF2B5EF4-FFF2-40B4-BE49-F238E27FC236}">
                <a16:creationId xmlns:a16="http://schemas.microsoft.com/office/drawing/2014/main" id="{8E90C610-FD8F-3801-2E4F-9E9B4634BB7F}"/>
              </a:ext>
            </a:extLst>
          </p:cNvPr>
          <p:cNvSpPr txBox="1">
            <a:spLocks/>
          </p:cNvSpPr>
          <p:nvPr/>
        </p:nvSpPr>
        <p:spPr bwMode="auto">
          <a:xfrm>
            <a:off x="0" y="649288"/>
            <a:ext cx="96774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buFont typeface="Wingdings" panose="05000000000000000000" pitchFamily="2" charset="2"/>
              <a:buChar char="§"/>
            </a:pPr>
            <a:endParaRPr lang="en-GB" altLang="en-US" sz="2400">
              <a:solidFill>
                <a:srgbClr val="0070C0"/>
              </a:solidFill>
            </a:endParaRPr>
          </a:p>
        </p:txBody>
      </p:sp>
      <p:sp>
        <p:nvSpPr>
          <p:cNvPr id="6" name="Content Placeholder 1">
            <a:extLst>
              <a:ext uri="{FF2B5EF4-FFF2-40B4-BE49-F238E27FC236}">
                <a16:creationId xmlns:a16="http://schemas.microsoft.com/office/drawing/2014/main" id="{465141B8-DDA6-B5C3-C7BB-2F04C049ABC5}"/>
              </a:ext>
            </a:extLst>
          </p:cNvPr>
          <p:cNvSpPr txBox="1">
            <a:spLocks/>
          </p:cNvSpPr>
          <p:nvPr/>
        </p:nvSpPr>
        <p:spPr>
          <a:xfrm>
            <a:off x="109538" y="649288"/>
            <a:ext cx="9720262" cy="6062662"/>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Clr>
                <a:srgbClr val="39412F">
                  <a:lumMod val="25000"/>
                </a:srgbClr>
              </a:buClr>
              <a:defRPr/>
            </a:pPr>
            <a:r>
              <a:rPr lang="en-GB" sz="2200" dirty="0">
                <a:solidFill>
                  <a:schemeClr val="bg2">
                    <a:lumMod val="10000"/>
                  </a:schemeClr>
                </a:solidFill>
                <a:latin typeface="Cambria" panose="02040503050406030204" pitchFamily="18" charset="0"/>
                <a:ea typeface="Cambria" panose="02040503050406030204" pitchFamily="18" charset="0"/>
              </a:rPr>
              <a:t>Polymer concrete mixes are very common as concrete patching materials, impermeable toppings over bridge decks, grout for installing tile, additives for plaster, stucco and EIFS.</a:t>
            </a:r>
          </a:p>
          <a:p>
            <a:pPr algn="just">
              <a:buClr>
                <a:srgbClr val="39412F">
                  <a:lumMod val="25000"/>
                </a:srgbClr>
              </a:buClr>
              <a:defRPr/>
            </a:pPr>
            <a:r>
              <a:rPr lang="en-GB" sz="2200" b="1" i="1" dirty="0">
                <a:solidFill>
                  <a:schemeClr val="bg2">
                    <a:lumMod val="10000"/>
                  </a:schemeClr>
                </a:solidFill>
                <a:latin typeface="Cambria" panose="02040503050406030204" pitchFamily="18" charset="0"/>
                <a:ea typeface="Cambria" panose="02040503050406030204" pitchFamily="18" charset="0"/>
              </a:rPr>
              <a:t>Polymer Impregnated Concrete (PIC); </a:t>
            </a:r>
            <a:r>
              <a:rPr lang="en-GB" sz="2200" dirty="0">
                <a:solidFill>
                  <a:schemeClr val="bg2">
                    <a:lumMod val="10000"/>
                  </a:schemeClr>
                </a:solidFill>
                <a:latin typeface="Cambria" panose="02040503050406030204" pitchFamily="18" charset="0"/>
                <a:ea typeface="Cambria" panose="02040503050406030204" pitchFamily="18" charset="0"/>
              </a:rPr>
              <a:t>ordinary concrete is cured and dried in the oven, then air is removed from it by vacuum in an open cell. Polymerization is done by radiation or heat, using a low viscosity monomer.</a:t>
            </a:r>
          </a:p>
          <a:p>
            <a:pPr algn="just">
              <a:buClr>
                <a:srgbClr val="39412F">
                  <a:lumMod val="25000"/>
                </a:srgbClr>
              </a:buClr>
              <a:defRPr/>
            </a:pPr>
            <a:r>
              <a:rPr lang="en-GB" sz="2200" b="1" i="1" dirty="0">
                <a:solidFill>
                  <a:schemeClr val="bg2">
                    <a:lumMod val="10000"/>
                  </a:schemeClr>
                </a:solidFill>
                <a:latin typeface="Cambria" panose="02040503050406030204" pitchFamily="18" charset="0"/>
                <a:ea typeface="Cambria" panose="02040503050406030204" pitchFamily="18" charset="0"/>
              </a:rPr>
              <a:t>Polymer-modified concrete</a:t>
            </a:r>
            <a:r>
              <a:rPr lang="en-GB" sz="2200" dirty="0">
                <a:solidFill>
                  <a:schemeClr val="bg2">
                    <a:lumMod val="10000"/>
                  </a:schemeClr>
                </a:solidFill>
                <a:latin typeface="Cambria" panose="02040503050406030204" pitchFamily="18" charset="0"/>
                <a:ea typeface="Cambria" panose="02040503050406030204" pitchFamily="18" charset="0"/>
              </a:rPr>
              <a:t>; so-called when polymers are added to the concrete. There are several benefits of using polymer-modified concrete, namely: Increased strength and durability; Improved workability (use of latex admixtures); Lower water permeability; Increased freeze-thaw stability; Better resistance to chemicals</a:t>
            </a:r>
          </a:p>
          <a:p>
            <a:pPr algn="just">
              <a:buClr>
                <a:srgbClr val="39412F">
                  <a:lumMod val="25000"/>
                </a:srgbClr>
              </a:buClr>
              <a:defRPr/>
            </a:pPr>
            <a:r>
              <a:rPr lang="en-GB" altLang="en-US" sz="2200" b="1" i="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Polymer Cement Concrete (PCC): </a:t>
            </a:r>
            <a:r>
              <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is prepared from a mixture of cement, aggregate, water, and monomer. The mixture is cast in place then cured, dry, and polymerized. </a:t>
            </a:r>
          </a:p>
          <a:p>
            <a:pPr algn="just">
              <a:buClr>
                <a:srgbClr val="39412F">
                  <a:lumMod val="25000"/>
                </a:srgbClr>
              </a:buClr>
              <a:defRPr/>
            </a:pPr>
            <a:r>
              <a:rPr lang="en-GB" altLang="en-US" sz="2200" b="1" i="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Polymer Concrete (Resin Concrete): </a:t>
            </a:r>
            <a:r>
              <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Polymer is used instead of cement as the binder in concrete. Polymer or Monomer is mixed with dry aggregate and cast in place. It hardens through polymerization. 	</a:t>
            </a:r>
          </a:p>
          <a:p>
            <a:pPr marL="36512" indent="0" algn="just">
              <a:buClr>
                <a:srgbClr val="39412F">
                  <a:lumMod val="25000"/>
                </a:srgbClr>
              </a:buClr>
              <a:buFont typeface="Wingdings 2" panose="05020102010507070707" pitchFamily="18" charset="2"/>
              <a:buNone/>
              <a:defRPr/>
            </a:pPr>
            <a:endPar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08FEA3-0899-555D-EB11-BAF3E2DC321C}"/>
              </a:ext>
            </a:extLst>
          </p:cNvPr>
          <p:cNvSpPr>
            <a:spLocks noGrp="1"/>
          </p:cNvSpPr>
          <p:nvPr>
            <p:ph idx="1"/>
          </p:nvPr>
        </p:nvSpPr>
        <p:spPr>
          <a:xfrm>
            <a:off x="152400" y="838200"/>
            <a:ext cx="9525000" cy="5791200"/>
          </a:xfrm>
        </p:spPr>
        <p:txBody>
          <a:bodyPr/>
          <a:lstStyle/>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Short fibres used in concrete can be characterized in different ways according to the fibre material: natural organic (cellulose, sisal, jute, bamboo, etc.); natural mineral (such as asbestos and rock-wool); or man-made (e.g. steel, titanium, glass, carbon, polymers or synthetic)</a:t>
            </a:r>
          </a:p>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Synthetic fibres that have been used in Portland-cement-concrete based matrices include: acrylic, aramid, carbon, nylon, polyester, polyethylene, Polyvinyl alcohol fibres (PVA) and polypropylene.</a:t>
            </a:r>
          </a:p>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Fibres are usually used in concrete to control plastic shrinkage cracking and drying shrinkage cracking. They also lower the permeability of concrete and thus reduce bleeding. Some types of fibres can improve impact, abrasion and shatter resistance in concrete.</a:t>
            </a:r>
          </a:p>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Applications include overlays and over slabbing for roads, pavements of air fields, bridge decks,  industrial and other flooring subjected to wear and tear and chemical attack.</a:t>
            </a:r>
          </a:p>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Polymer fibres; beneficial in corrosive environment or structures submerged in water such as bridges and dams. </a:t>
            </a:r>
          </a:p>
        </p:txBody>
      </p:sp>
      <p:sp>
        <p:nvSpPr>
          <p:cNvPr id="18435" name="Title 2">
            <a:extLst>
              <a:ext uri="{FF2B5EF4-FFF2-40B4-BE49-F238E27FC236}">
                <a16:creationId xmlns:a16="http://schemas.microsoft.com/office/drawing/2014/main" id="{8E3B5717-A82D-AD92-4CB6-277480DBEF11}"/>
              </a:ext>
            </a:extLst>
          </p:cNvPr>
          <p:cNvSpPr>
            <a:spLocks noGrp="1"/>
          </p:cNvSpPr>
          <p:nvPr>
            <p:ph type="title"/>
          </p:nvPr>
        </p:nvSpPr>
        <p:spPr>
          <a:xfrm>
            <a:off x="1219200" y="304800"/>
            <a:ext cx="6172200" cy="457200"/>
          </a:xfrm>
          <a:ln/>
        </p:spPr>
        <p:txBody>
          <a:bodyPr/>
          <a:lstStyle/>
          <a:p>
            <a:r>
              <a:rPr lang="en-GB" altLang="fr-FR" sz="2800" b="0">
                <a:solidFill>
                  <a:srgbClr val="7030A0"/>
                </a:solidFill>
                <a:latin typeface="Cambria" panose="02040503050406030204" pitchFamily="18" charset="0"/>
              </a:rPr>
              <a:t>  Fibre-Reinforced Concretes (FRCs)</a:t>
            </a:r>
            <a:endParaRPr lang="en-US"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a:extLst>
              <a:ext uri="{FF2B5EF4-FFF2-40B4-BE49-F238E27FC236}">
                <a16:creationId xmlns:a16="http://schemas.microsoft.com/office/drawing/2014/main" id="{312A9435-89C7-1B5A-8A15-F041AC9CF9B7}"/>
              </a:ext>
            </a:extLst>
          </p:cNvPr>
          <p:cNvSpPr>
            <a:spLocks noGrp="1"/>
          </p:cNvSpPr>
          <p:nvPr>
            <p:ph type="title"/>
          </p:nvPr>
        </p:nvSpPr>
        <p:spPr>
          <a:xfrm>
            <a:off x="914400" y="304800"/>
            <a:ext cx="6629400" cy="457200"/>
          </a:xfrm>
          <a:ln/>
        </p:spPr>
        <p:txBody>
          <a:bodyPr/>
          <a:lstStyle/>
          <a:p>
            <a:r>
              <a:rPr lang="en-GB" altLang="fr-FR" sz="2800" b="0">
                <a:solidFill>
                  <a:srgbClr val="7030A0"/>
                </a:solidFill>
                <a:latin typeface="Cambria" panose="02040503050406030204" pitchFamily="18" charset="0"/>
              </a:rPr>
              <a:t>Fibres for Fibre-Reinforced Composites</a:t>
            </a:r>
            <a:endParaRPr lang="en-US" altLang="en-US"/>
          </a:p>
        </p:txBody>
      </p:sp>
      <p:sp>
        <p:nvSpPr>
          <p:cNvPr id="19459" name="Content Placeholder 1">
            <a:extLst>
              <a:ext uri="{FF2B5EF4-FFF2-40B4-BE49-F238E27FC236}">
                <a16:creationId xmlns:a16="http://schemas.microsoft.com/office/drawing/2014/main" id="{E6920DEC-15BD-64AD-3ABD-9D452BC5339C}"/>
              </a:ext>
            </a:extLst>
          </p:cNvPr>
          <p:cNvSpPr>
            <a:spLocks noGrp="1"/>
          </p:cNvSpPr>
          <p:nvPr>
            <p:ph idx="1"/>
          </p:nvPr>
        </p:nvSpPr>
        <p:spPr>
          <a:xfrm>
            <a:off x="76200" y="914400"/>
            <a:ext cx="9601200" cy="5867400"/>
          </a:xfrm>
          <a:ln/>
        </p:spPr>
        <p:txBody>
          <a:bodyPr/>
          <a:lstStyle/>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Glass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the oldest and very common as reinforcement in composites. Binders and coatings (lubricants) are required for fiberglass products. </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Carbon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its E-value ranges from regular to ultra-high modulus and provides exceptionally high properties in both tension &amp; compression.</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Aramid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have one of the highest strength to weight ratio compared to other fibres. Its properties depend on the manufacturing process.</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Basalt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has a high melting point, allowing it to be exposed to high temperatures for extended periods of time and is highly  anti-corrosive.</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Boron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five times as strong and twice as stiff as steel, has excellent compressive properties and buckling resistance.</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Polypropylene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extremely light weight, excellent chemical and moisture resistance, outstanding impact resistance, antiballistic properties. </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Polyester fibre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fairly low weight and has improved toughness &amp; stiffness.</a:t>
            </a:r>
          </a:p>
          <a:p>
            <a:pPr marL="342900" indent="-342900" algn="just">
              <a:lnSpc>
                <a:spcPct val="115000"/>
              </a:lnSpc>
              <a:spcBef>
                <a:spcPct val="0"/>
              </a:spcBef>
              <a:buClrTx/>
              <a:buSzTx/>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Hybrid fibres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such as Aramid/Glass, Carbon/Polypropylene, Basalt/ Polypropylene and Glass/ Polypropylene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3125D1-9A99-04CB-FE26-0F0675383877}"/>
              </a:ext>
            </a:extLst>
          </p:cNvPr>
          <p:cNvSpPr>
            <a:spLocks noGrp="1"/>
          </p:cNvSpPr>
          <p:nvPr>
            <p:ph idx="1"/>
          </p:nvPr>
        </p:nvSpPr>
        <p:spPr>
          <a:xfrm>
            <a:off x="152400" y="762000"/>
            <a:ext cx="9601200" cy="6019800"/>
          </a:xfrm>
        </p:spPr>
        <p:txBody>
          <a:bodyPr/>
          <a:lstStyle/>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Matrices for the production of polymer-matrix composites include a variety of thermoplastics and thermosets</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Thermoplastics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both amorphous and crystalline thermoplastics are used in the production of high performance composites.</a:t>
            </a:r>
          </a:p>
          <a:p>
            <a:pPr>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PEEK</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is a semi-crystalline aromatic polymer and many of its properties depend on the degree of crystallinity.</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Other crystalline aromatic TPs used as a composite matrix include aromatic polyamides, aromatic polyesters, polyphenylene sulphide (PPS), polyphenylene oxide (PPO) and polyimide. </a:t>
            </a:r>
          </a:p>
          <a:p>
            <a:pPr>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Thermosetting resins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such as polyesters and phenolics are used with glass fibre in producing economic-grade glass-fibre reinforced plastics (GRP).</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Epoxy resins and polyimides are employed with fibres such as carbon fibre and Kevlar in the manufacture of high-performance composites.</a:t>
            </a:r>
          </a:p>
          <a:p>
            <a:pPr>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Other TSs include aminoresins mainly Urea-formaldehyde (UF) &amp; Melamine formaldehyde (MF), Vinyl ester resins and  Bismaleimides.</a:t>
            </a:r>
            <a:endParaRPr/>
          </a:p>
        </p:txBody>
      </p:sp>
      <p:sp>
        <p:nvSpPr>
          <p:cNvPr id="20483" name="Title 2">
            <a:extLst>
              <a:ext uri="{FF2B5EF4-FFF2-40B4-BE49-F238E27FC236}">
                <a16:creationId xmlns:a16="http://schemas.microsoft.com/office/drawing/2014/main" id="{6F95F4CE-BEE1-301E-C0BE-810E1F963923}"/>
              </a:ext>
            </a:extLst>
          </p:cNvPr>
          <p:cNvSpPr>
            <a:spLocks noGrp="1"/>
          </p:cNvSpPr>
          <p:nvPr>
            <p:ph type="title"/>
          </p:nvPr>
        </p:nvSpPr>
        <p:spPr>
          <a:xfrm>
            <a:off x="914400" y="228600"/>
            <a:ext cx="8153400" cy="457200"/>
          </a:xfrm>
          <a:ln/>
        </p:spPr>
        <p:txBody>
          <a:bodyPr/>
          <a:lstStyle/>
          <a:p>
            <a:r>
              <a:rPr lang="en-GB" altLang="fr-FR" sz="2800" b="0">
                <a:solidFill>
                  <a:srgbClr val="7030A0"/>
                </a:solidFill>
                <a:latin typeface="Cambria" panose="02040503050406030204" pitchFamily="18" charset="0"/>
              </a:rPr>
              <a:t>Matrices for Polymer-Matrix Composites</a:t>
            </a:r>
            <a:endParaRPr lang="en-US" altLang="en-US"/>
          </a:p>
        </p:txBody>
      </p:sp>
    </p:spTree>
  </p:cSld>
  <p:clrMapOvr>
    <a:masterClrMapping/>
  </p:clrMapOvr>
</p:sld>
</file>

<file path=ppt/theme/theme1.xml><?xml version="1.0" encoding="utf-8"?>
<a:theme xmlns:a="http://schemas.openxmlformats.org/drawingml/2006/main" name="Presentation">
  <a:themeElements>
    <a:clrScheme name="Custom 24">
      <a:dk1>
        <a:srgbClr val="566347"/>
      </a:dk1>
      <a:lt1>
        <a:srgbClr val="B0BCA2"/>
      </a:lt1>
      <a:dk2>
        <a:srgbClr val="39412F"/>
      </a:dk2>
      <a:lt2>
        <a:srgbClr val="D4D2D0"/>
      </a:lt2>
      <a:accent1>
        <a:srgbClr val="566347"/>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lnDef>
      <a:spPr>
        <a:ln w="28575" cap="sq">
          <a:solidFill>
            <a:schemeClr val="tx1"/>
          </a:solidFill>
          <a:prstDash val="solid"/>
          <a:beve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95465</TotalTime>
  <Words>2408</Words>
  <Application>Microsoft Office PowerPoint</Application>
  <PresentationFormat>A4 Paper (210x297 mm)</PresentationFormat>
  <Paragraphs>149</Paragraphs>
  <Slides>18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Calibri</vt:lpstr>
      <vt:lpstr>Cambria</vt:lpstr>
      <vt:lpstr>Cambria Math</vt:lpstr>
      <vt:lpstr>Century Gothic</vt:lpstr>
      <vt:lpstr>Love LetterTW</vt:lpstr>
      <vt:lpstr>Times New Roman</vt:lpstr>
      <vt:lpstr>Wingdings</vt:lpstr>
      <vt:lpstr>Wingdings 2</vt:lpstr>
      <vt:lpstr>Presentation</vt:lpstr>
      <vt:lpstr>PowerPoint Presentation</vt:lpstr>
      <vt:lpstr>Content</vt:lpstr>
      <vt:lpstr>Characteristics of Composite Materials</vt:lpstr>
      <vt:lpstr>Classification of Composite Materials</vt:lpstr>
      <vt:lpstr>Particle-Reinforced Composites</vt:lpstr>
      <vt:lpstr>Polymer Concretes</vt:lpstr>
      <vt:lpstr>  Fibre-Reinforced Concretes (FRCs)</vt:lpstr>
      <vt:lpstr>Fibres for Fibre-Reinforced Composites</vt:lpstr>
      <vt:lpstr>Matrices for Polymer-Matrix Composites</vt:lpstr>
      <vt:lpstr>Functional Requirements for Fibres &amp; Matrix </vt:lpstr>
      <vt:lpstr> Fibre-Matrix Interface</vt:lpstr>
      <vt:lpstr>Fabrication of FRP Composites</vt:lpstr>
      <vt:lpstr>Mechanical Properties of FRP Composites</vt:lpstr>
      <vt:lpstr>Advantages of FRP over traditional materials</vt:lpstr>
      <vt:lpstr>Limitations of FRP over traditional materials</vt:lpstr>
      <vt:lpstr>Applications of FRPs in the Civil Engineering sector</vt:lpstr>
      <vt:lpstr>FRPs -  Emerging Materials for Civil Engineering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Christelle</dc:creator>
  <cp:lastModifiedBy>Dr. Roodheer Beeharry</cp:lastModifiedBy>
  <cp:revision>1046</cp:revision>
  <dcterms:created xsi:type="dcterms:W3CDTF">2012-05-16T13:06:51Z</dcterms:created>
  <dcterms:modified xsi:type="dcterms:W3CDTF">2025-07-13T04:00:25Z</dcterms:modified>
</cp:coreProperties>
</file>