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9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GB"/>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5/30/2024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5/30/2024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GB"/>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5/30/2024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GB"/>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5/30/2024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GB"/>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5/30/2024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GB"/>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5/30/2024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GB"/>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5/30/2024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5/30/2024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5/30/2024</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5/30/2024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GB"/>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5/30/2024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5/30/2024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GB"/>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5/30/2024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5/30/2024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5/30/2024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GB"/>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5/30/2024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GB"/>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5/30/2024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5/30/2024</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creativecommons.org/licenses/by/4.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5950F-7A09-415D-909C-0D75F451554E}"/>
              </a:ext>
            </a:extLst>
          </p:cNvPr>
          <p:cNvSpPr>
            <a:spLocks noGrp="1"/>
          </p:cNvSpPr>
          <p:nvPr>
            <p:ph type="ctrTitle"/>
          </p:nvPr>
        </p:nvSpPr>
        <p:spPr>
          <a:xfrm>
            <a:off x="850651" y="1111624"/>
            <a:ext cx="8144134" cy="3236259"/>
          </a:xfrm>
        </p:spPr>
        <p:txBody>
          <a:bodyPr/>
          <a:lstStyle/>
          <a:p>
            <a:pPr algn="ctr"/>
            <a:r>
              <a:rPr lang="en-GB" sz="4400" dirty="0">
                <a:latin typeface="Albertus Medium" panose="020E0602030304020304" pitchFamily="34" charset="0"/>
              </a:rPr>
              <a:t>Unit 6: An overview of specific corruption offences under the Prevention of Corruption Act 2002</a:t>
            </a:r>
            <a:endParaRPr lang="en-MU" sz="4400" dirty="0">
              <a:latin typeface="Albertus Medium" panose="020E0602030304020304" pitchFamily="34" charset="0"/>
            </a:endParaRPr>
          </a:p>
        </p:txBody>
      </p:sp>
      <p:sp>
        <p:nvSpPr>
          <p:cNvPr id="3" name="Subtitle 2">
            <a:extLst>
              <a:ext uri="{FF2B5EF4-FFF2-40B4-BE49-F238E27FC236}">
                <a16:creationId xmlns:a16="http://schemas.microsoft.com/office/drawing/2014/main" id="{153BAE0C-6C7A-4DD5-92AE-21F4E06F551B}"/>
              </a:ext>
            </a:extLst>
          </p:cNvPr>
          <p:cNvSpPr>
            <a:spLocks noGrp="1"/>
          </p:cNvSpPr>
          <p:nvPr>
            <p:ph type="subTitle" idx="1"/>
          </p:nvPr>
        </p:nvSpPr>
        <p:spPr>
          <a:xfrm>
            <a:off x="1263028" y="4679576"/>
            <a:ext cx="8144134" cy="859044"/>
          </a:xfrm>
        </p:spPr>
        <p:txBody>
          <a:bodyPr>
            <a:normAutofit fontScale="62500" lnSpcReduction="20000"/>
          </a:bodyPr>
          <a:lstStyle/>
          <a:p>
            <a:pPr algn="ctr"/>
            <a:r>
              <a:rPr lang="en-GB" sz="3600" dirty="0">
                <a:solidFill>
                  <a:srgbClr val="002060"/>
                </a:solidFill>
                <a:latin typeface="Albertus Medium" panose="020E0602030304020304" pitchFamily="34" charset="0"/>
              </a:rPr>
              <a:t>Ms Palveena Cheekoory</a:t>
            </a:r>
            <a:br>
              <a:rPr lang="en-GB" sz="3600" dirty="0">
                <a:solidFill>
                  <a:srgbClr val="002060"/>
                </a:solidFill>
                <a:latin typeface="Albertus Medium" panose="020E0602030304020304" pitchFamily="34" charset="0"/>
              </a:rPr>
            </a:br>
            <a:r>
              <a:rPr lang="en-GB" sz="3600" dirty="0">
                <a:solidFill>
                  <a:srgbClr val="002060"/>
                </a:solidFill>
                <a:latin typeface="Albertus Medium" panose="020E0602030304020304" pitchFamily="34" charset="0"/>
              </a:rPr>
              <a:t>Lecturer</a:t>
            </a:r>
            <a:br>
              <a:rPr lang="en-GB" sz="3600" dirty="0">
                <a:solidFill>
                  <a:srgbClr val="002060"/>
                </a:solidFill>
                <a:latin typeface="Albertus Medium" panose="020E0602030304020304" pitchFamily="34" charset="0"/>
              </a:rPr>
            </a:br>
            <a:r>
              <a:rPr lang="en-GB" sz="3600" dirty="0">
                <a:solidFill>
                  <a:srgbClr val="002060"/>
                </a:solidFill>
                <a:latin typeface="Albertus Medium" panose="020E0602030304020304" pitchFamily="34" charset="0"/>
              </a:rPr>
              <a:t>Open University of Mauritius</a:t>
            </a:r>
            <a:endParaRPr lang="en-MU" sz="3600" dirty="0">
              <a:solidFill>
                <a:srgbClr val="002060"/>
              </a:solidFill>
              <a:latin typeface="Albertus Medium" panose="020E0602030304020304" pitchFamily="34" charset="0"/>
            </a:endParaRPr>
          </a:p>
        </p:txBody>
      </p:sp>
      <p:sp>
        <p:nvSpPr>
          <p:cNvPr id="5" name="TextBox 4">
            <a:extLst>
              <a:ext uri="{FF2B5EF4-FFF2-40B4-BE49-F238E27FC236}">
                <a16:creationId xmlns:a16="http://schemas.microsoft.com/office/drawing/2014/main" id="{F431F6AA-DED7-4E96-991E-083CFB8A078E}"/>
              </a:ext>
            </a:extLst>
          </p:cNvPr>
          <p:cNvSpPr txBox="1"/>
          <p:nvPr/>
        </p:nvSpPr>
        <p:spPr>
          <a:xfrm>
            <a:off x="274518" y="5952565"/>
            <a:ext cx="10121153" cy="646331"/>
          </a:xfrm>
          <a:prstGeom prst="rect">
            <a:avLst/>
          </a:prstGeom>
          <a:noFill/>
        </p:spPr>
        <p:txBody>
          <a:bodyPr wrap="square">
            <a:spAutoFit/>
          </a:bodyPr>
          <a:lstStyle/>
          <a:p>
            <a:r>
              <a:rPr lang="en-GB" b="0" i="0" dirty="0">
                <a:solidFill>
                  <a:srgbClr val="0000FF"/>
                </a:solidFill>
                <a:effectLst/>
                <a:latin typeface="Open Sans" panose="020B0606030504020204" pitchFamily="34" charset="0"/>
              </a:rPr>
              <a:t>"An overview of specific corruption offences under the Prevention of Corruption Act 2002"</a:t>
            </a:r>
            <a:r>
              <a:rPr lang="en-GB" b="0" i="0" dirty="0">
                <a:solidFill>
                  <a:srgbClr val="000000"/>
                </a:solidFill>
                <a:effectLst/>
                <a:latin typeface="Open Sans" panose="020B0606030504020204" pitchFamily="34" charset="0"/>
              </a:rPr>
              <a:t> by </a:t>
            </a:r>
            <a:r>
              <a:rPr lang="en-GB" b="0" i="0" dirty="0">
                <a:solidFill>
                  <a:srgbClr val="0000FF"/>
                </a:solidFill>
                <a:effectLst/>
                <a:latin typeface="Open Sans" panose="020B0606030504020204" pitchFamily="34" charset="0"/>
              </a:rPr>
              <a:t>Palveena Cheekoory</a:t>
            </a:r>
            <a:r>
              <a:rPr lang="en-GB" b="0" i="0" dirty="0">
                <a:solidFill>
                  <a:srgbClr val="000000"/>
                </a:solidFill>
                <a:effectLst/>
                <a:latin typeface="Open Sans" panose="020B0606030504020204" pitchFamily="34" charset="0"/>
              </a:rPr>
              <a:t> is licensed under </a:t>
            </a:r>
            <a:r>
              <a:rPr lang="en-GB" b="0" i="0" dirty="0">
                <a:solidFill>
                  <a:srgbClr val="0000FF"/>
                </a:solidFill>
                <a:effectLst/>
                <a:latin typeface="Open Sans" panose="020B0606030504020204" pitchFamily="34" charset="0"/>
                <a:hlinkClick r:id="rId2"/>
              </a:rPr>
              <a:t>CC BY 4.0</a:t>
            </a:r>
            <a:endParaRPr lang="en-MU" dirty="0"/>
          </a:p>
        </p:txBody>
      </p:sp>
    </p:spTree>
    <p:extLst>
      <p:ext uri="{BB962C8B-B14F-4D97-AF65-F5344CB8AC3E}">
        <p14:creationId xmlns:p14="http://schemas.microsoft.com/office/powerpoint/2010/main" val="820068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Section 9: Influencing a Public Official</a:t>
            </a:r>
          </a:p>
          <a:p>
            <a:pPr marL="0" indent="0" algn="just">
              <a:buNone/>
            </a:pPr>
            <a:endParaRPr lang="en-GB" dirty="0"/>
          </a:p>
          <a:p>
            <a:pPr algn="just"/>
            <a:r>
              <a:rPr lang="en-GB" dirty="0"/>
              <a:t>This section outlines that any individual who uses force or intimidation to compel a public official to act within the scope of their duties commits an offense. </a:t>
            </a:r>
          </a:p>
          <a:p>
            <a:pPr algn="just"/>
            <a:r>
              <a:rPr lang="en-GB" dirty="0"/>
              <a:t>For instance, if an applicant threatens a government official to expedite the processing of their application, it constitutes a violation of this provision.</a:t>
            </a:r>
            <a:endParaRPr lang="en-MU" dirty="0"/>
          </a:p>
        </p:txBody>
      </p:sp>
    </p:spTree>
    <p:extLst>
      <p:ext uri="{BB962C8B-B14F-4D97-AF65-F5344CB8AC3E}">
        <p14:creationId xmlns:p14="http://schemas.microsoft.com/office/powerpoint/2010/main" val="898590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fontScale="85000" lnSpcReduction="20000"/>
          </a:bodyPr>
          <a:lstStyle/>
          <a:p>
            <a:pPr algn="just"/>
            <a:r>
              <a:rPr lang="en-GB" dirty="0"/>
              <a:t>Section 10(5) </a:t>
            </a:r>
            <a:r>
              <a:rPr lang="en-GB" dirty="0" err="1"/>
              <a:t>Trafic</a:t>
            </a:r>
            <a:r>
              <a:rPr lang="en-GB" dirty="0"/>
              <a:t> </a:t>
            </a:r>
            <a:r>
              <a:rPr lang="en-GB" dirty="0" err="1"/>
              <a:t>D’influence</a:t>
            </a:r>
            <a:endParaRPr lang="en-GB" dirty="0"/>
          </a:p>
          <a:p>
            <a:pPr algn="just"/>
            <a:endParaRPr lang="en-GB" dirty="0"/>
          </a:p>
          <a:p>
            <a:pPr algn="just"/>
            <a:r>
              <a:rPr lang="en-GB" dirty="0"/>
              <a:t>This section states that any public official who requests, accepts, or receives something of value, either for themselves or for someone else, in exchange for using their influence to secure a job, contract, or other advantage from a public body, violates the law. An example is provided where a National Transport Authority officer solicits a bribe from a vehicle owner to influence the issuance of a fitness certificate.</a:t>
            </a:r>
          </a:p>
          <a:p>
            <a:pPr algn="just"/>
            <a:endParaRPr lang="en-GB" dirty="0"/>
          </a:p>
          <a:p>
            <a:pPr algn="just"/>
            <a:r>
              <a:rPr lang="en-GB" dirty="0"/>
              <a:t>In the mentioned case of ICAC v Kunal </a:t>
            </a:r>
            <a:r>
              <a:rPr lang="en-GB" dirty="0" err="1"/>
              <a:t>Beegoo</a:t>
            </a:r>
            <a:r>
              <a:rPr lang="en-GB" dirty="0"/>
              <a:t> 2009 INT 166, the accused was charged with participating in proceedings regarding the renewal of his father's employment contract at MSPCA, Rose Hill, while holding public office and having a personal interest in the outcome. However, the court found the evidence insufficient to establish guilt beyond a reasonable doubt, emphasizing that merely being present at the meeting did not constitute "taking part" in the decision, especially considering the lack of active involvement from the accused. As a result, the charge was dismissed against the accused.</a:t>
            </a:r>
            <a:endParaRPr lang="en-MU" dirty="0"/>
          </a:p>
        </p:txBody>
      </p:sp>
    </p:spTree>
    <p:extLst>
      <p:ext uri="{BB962C8B-B14F-4D97-AF65-F5344CB8AC3E}">
        <p14:creationId xmlns:p14="http://schemas.microsoft.com/office/powerpoint/2010/main" val="118397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Section 11: Public Official taking gratification</a:t>
            </a:r>
          </a:p>
          <a:p>
            <a:pPr algn="just"/>
            <a:endParaRPr lang="en-GB" dirty="0"/>
          </a:p>
          <a:p>
            <a:pPr algn="just"/>
            <a:r>
              <a:rPr lang="en-GB" dirty="0"/>
              <a:t>This section outlines that if a public official solicits, accepts, or receives something valuable, either for themselves or for another person, to leverage their influence, real or perceived, to obtain a benefit from a public body, it constitutes a violation of the law. </a:t>
            </a:r>
          </a:p>
          <a:p>
            <a:pPr algn="just"/>
            <a:r>
              <a:rPr lang="en-GB" dirty="0"/>
              <a:t>An example provided is of a clerk at the Civil Status Office who unlawfully collects money from an individual by falsely claiming to have the authority to issue a marriage license, thereby exploiting their position for personal gain.</a:t>
            </a:r>
            <a:endParaRPr lang="en-MU" dirty="0"/>
          </a:p>
        </p:txBody>
      </p:sp>
    </p:spTree>
    <p:extLst>
      <p:ext uri="{BB962C8B-B14F-4D97-AF65-F5344CB8AC3E}">
        <p14:creationId xmlns:p14="http://schemas.microsoft.com/office/powerpoint/2010/main" val="559587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lnSpcReduction="10000"/>
          </a:bodyPr>
          <a:lstStyle/>
          <a:p>
            <a:pPr algn="just"/>
            <a:r>
              <a:rPr lang="en-GB" dirty="0"/>
              <a:t>Section 12 (1): Bribery for procuring contract</a:t>
            </a:r>
          </a:p>
          <a:p>
            <a:pPr algn="just"/>
            <a:endParaRPr lang="en-GB" dirty="0"/>
          </a:p>
          <a:p>
            <a:pPr algn="just"/>
            <a:r>
              <a:rPr lang="en-GB" dirty="0"/>
              <a:t>This section outlines that if a public official solicits, accepts, or receives something valuable, either for themselves or for another person, to leverage their influence, real or perceived, to obtain a benefit from a public body, it constitutes a violation of the law. </a:t>
            </a:r>
          </a:p>
          <a:p>
            <a:pPr algn="just"/>
            <a:endParaRPr lang="en-GB" dirty="0"/>
          </a:p>
          <a:p>
            <a:pPr algn="just"/>
            <a:r>
              <a:rPr lang="en-GB" dirty="0"/>
              <a:t>An example provided is of a clerk at the Civil Status Office who unlawfully collects money from an individual by falsely claiming to have the authority to issue a marriage license, thereby exploiting their position for personal gain.</a:t>
            </a:r>
            <a:endParaRPr lang="en-MU" dirty="0"/>
          </a:p>
        </p:txBody>
      </p:sp>
    </p:spTree>
    <p:extLst>
      <p:ext uri="{BB962C8B-B14F-4D97-AF65-F5344CB8AC3E}">
        <p14:creationId xmlns:p14="http://schemas.microsoft.com/office/powerpoint/2010/main" val="1148302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Section 12(2): Bribery for procuring contracts</a:t>
            </a:r>
          </a:p>
          <a:p>
            <a:pPr algn="just"/>
            <a:endParaRPr lang="en-GB" dirty="0"/>
          </a:p>
          <a:p>
            <a:pPr algn="just"/>
            <a:r>
              <a:rPr lang="en-GB" dirty="0"/>
              <a:t>This section outlines that if a public official solicits, accepts, or obtains a gratification for themselves or another person in exchange for providing assistance or using their influence, it constitutes a violation of the law. </a:t>
            </a:r>
          </a:p>
          <a:p>
            <a:pPr algn="just"/>
            <a:endParaRPr lang="en-GB" dirty="0"/>
          </a:p>
          <a:p>
            <a:pPr algn="just"/>
            <a:r>
              <a:rPr lang="en-GB" dirty="0"/>
              <a:t>An example provided is of an Accountant General who agrees to a contractor's offer to withhold 1% of a payment, illustrating the misuse of influence for personal or third-party gain.</a:t>
            </a:r>
            <a:endParaRPr lang="en-MU" dirty="0"/>
          </a:p>
        </p:txBody>
      </p:sp>
    </p:spTree>
    <p:extLst>
      <p:ext uri="{BB962C8B-B14F-4D97-AF65-F5344CB8AC3E}">
        <p14:creationId xmlns:p14="http://schemas.microsoft.com/office/powerpoint/2010/main" val="1560662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fontScale="92500" lnSpcReduction="10000"/>
          </a:bodyPr>
          <a:lstStyle/>
          <a:p>
            <a:pPr algn="just"/>
            <a:r>
              <a:rPr lang="en-GB" dirty="0"/>
              <a:t>Section 13: Conflict of interests</a:t>
            </a:r>
          </a:p>
          <a:p>
            <a:pPr algn="just"/>
            <a:endParaRPr lang="en-GB" dirty="0"/>
          </a:p>
          <a:p>
            <a:pPr algn="just"/>
            <a:r>
              <a:rPr lang="en-GB" dirty="0"/>
              <a:t>This section outlines the requirements for disclosure of interests by public officials and prohibits them from voting or participating in proceedings where they have a personal interest. </a:t>
            </a:r>
          </a:p>
          <a:p>
            <a:pPr algn="just"/>
            <a:r>
              <a:rPr lang="en-GB" dirty="0"/>
              <a:t>In the case cited, the Judicial Committee of the Privy Council emphasized that these provisions aim to prevent conflicts of interest and corruption, regardless of whether the decision benefits or harms the official or their associates. </a:t>
            </a:r>
          </a:p>
          <a:p>
            <a:pPr algn="just"/>
            <a:r>
              <a:rPr lang="en-GB" dirty="0"/>
              <a:t>In another case, the court clarified the elements of the offense, stating that the prosecution must prove the defendant's knowledge or recklessness regarding their status as a public official, the relevant decision of the public body, and the existence of facts giving rise to a personal interest.</a:t>
            </a:r>
            <a:endParaRPr lang="en-MU" dirty="0"/>
          </a:p>
        </p:txBody>
      </p:sp>
    </p:spTree>
    <p:extLst>
      <p:ext uri="{BB962C8B-B14F-4D97-AF65-F5344CB8AC3E}">
        <p14:creationId xmlns:p14="http://schemas.microsoft.com/office/powerpoint/2010/main" val="1235513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Section 16(1) Corruption of Agent</a:t>
            </a:r>
          </a:p>
          <a:p>
            <a:pPr algn="just"/>
            <a:endParaRPr lang="en-GB" dirty="0"/>
          </a:p>
          <a:p>
            <a:pPr algn="just"/>
            <a:r>
              <a:rPr lang="en-GB" dirty="0"/>
              <a:t>This section describes the offense committed by an agent who accepts remuneration without the principal's consent for performing or refraining from performing an act related to the principal's business. </a:t>
            </a:r>
          </a:p>
          <a:p>
            <a:pPr algn="just"/>
            <a:endParaRPr lang="en-GB" dirty="0"/>
          </a:p>
          <a:p>
            <a:pPr algn="just"/>
            <a:r>
              <a:rPr lang="en-GB" dirty="0"/>
              <a:t>In the cited case, the court outlined the elements of the offense, including the definition of an agent, principal, gratification, and the necessity of proving these elements beyond a reasonable doubt by the prosecution.</a:t>
            </a:r>
            <a:endParaRPr lang="en-MU" dirty="0"/>
          </a:p>
        </p:txBody>
      </p:sp>
    </p:spTree>
    <p:extLst>
      <p:ext uri="{BB962C8B-B14F-4D97-AF65-F5344CB8AC3E}">
        <p14:creationId xmlns:p14="http://schemas.microsoft.com/office/powerpoint/2010/main" val="1393273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49AB7-283A-4968-93CE-A4F5528C2074}"/>
              </a:ext>
            </a:extLst>
          </p:cNvPr>
          <p:cNvSpPr>
            <a:spLocks noGrp="1"/>
          </p:cNvSpPr>
          <p:nvPr>
            <p:ph type="title"/>
          </p:nvPr>
        </p:nvSpPr>
        <p:spPr>
          <a:xfrm>
            <a:off x="429310" y="3021298"/>
            <a:ext cx="9613861" cy="1080938"/>
          </a:xfrm>
        </p:spPr>
        <p:txBody>
          <a:bodyPr>
            <a:normAutofit/>
          </a:bodyPr>
          <a:lstStyle/>
          <a:p>
            <a:pPr algn="ctr"/>
            <a:r>
              <a:rPr lang="en-GB" sz="4800" dirty="0">
                <a:latin typeface="Albertus Medium" panose="020E0602030304020304" pitchFamily="34" charset="0"/>
              </a:rPr>
              <a:t>THANK YOU </a:t>
            </a:r>
            <a:endParaRPr lang="en-MU" sz="4800" dirty="0">
              <a:latin typeface="Albertus Medium" panose="020E0602030304020304" pitchFamily="34" charset="0"/>
            </a:endParaRPr>
          </a:p>
        </p:txBody>
      </p:sp>
      <p:sp>
        <p:nvSpPr>
          <p:cNvPr id="4" name="TextBox 3">
            <a:extLst>
              <a:ext uri="{FF2B5EF4-FFF2-40B4-BE49-F238E27FC236}">
                <a16:creationId xmlns:a16="http://schemas.microsoft.com/office/drawing/2014/main" id="{3147D0E9-32F0-483E-86A1-DAF7A29538D5}"/>
              </a:ext>
            </a:extLst>
          </p:cNvPr>
          <p:cNvSpPr txBox="1"/>
          <p:nvPr/>
        </p:nvSpPr>
        <p:spPr>
          <a:xfrm>
            <a:off x="1371599" y="4238538"/>
            <a:ext cx="9081249" cy="371192"/>
          </a:xfrm>
          <a:prstGeom prst="rect">
            <a:avLst/>
          </a:prstGeom>
          <a:noFill/>
        </p:spPr>
        <p:txBody>
          <a:bodyPr wrap="square">
            <a:spAutoFit/>
          </a:bodyPr>
          <a:lstStyle/>
          <a:p>
            <a:pPr marL="182880" marR="0" lvl="0" indent="-182880" algn="l" defTabSz="914400" rtl="0" eaLnBrk="1" fontAlgn="auto" latinLnBrk="0" hangingPunct="1">
              <a:lnSpc>
                <a:spcPct val="110000"/>
              </a:lnSpc>
              <a:spcBef>
                <a:spcPts val="900"/>
              </a:spcBef>
              <a:spcAft>
                <a:spcPts val="0"/>
              </a:spcAft>
              <a:buClr>
                <a:prstClr val="black">
                  <a:lumMod val="85000"/>
                  <a:lumOff val="15000"/>
                </a:prstClr>
              </a:buClr>
              <a:buSzTx/>
              <a:buFont typeface="Garamond" pitchFamily="18" charset="0"/>
              <a:buChar char="◦"/>
              <a:tabLst/>
              <a:defRPr/>
            </a:pPr>
            <a:r>
              <a:rPr kumimoji="0" lang="en-US" sz="1800" b="1" i="0" u="none" strike="noStrike" kern="1200" cap="none" spc="0" normalizeH="0" baseline="0" noProof="0" dirty="0">
                <a:ln>
                  <a:noFill/>
                </a:ln>
                <a:solidFill>
                  <a:srgbClr val="002060"/>
                </a:solidFill>
                <a:effectLst/>
                <a:uLnTx/>
                <a:uFillTx/>
                <a:latin typeface="Century Gothic" panose="020F0302020204030204"/>
                <a:ea typeface="+mn-ea"/>
                <a:cs typeface="+mn-cs"/>
              </a:rPr>
              <a:t>This presentation is made available to you with a                             </a:t>
            </a:r>
            <a:r>
              <a:rPr kumimoji="0" lang="en-US" sz="1800" b="1" i="0" u="none" strike="noStrike" kern="1200" cap="none" spc="0" normalizeH="0" baseline="0" noProof="0" dirty="0" err="1">
                <a:ln>
                  <a:noFill/>
                </a:ln>
                <a:solidFill>
                  <a:srgbClr val="002060"/>
                </a:solidFill>
                <a:effectLst/>
                <a:uLnTx/>
                <a:uFillTx/>
                <a:latin typeface="Century Gothic" panose="020F0302020204030204"/>
                <a:ea typeface="+mn-ea"/>
                <a:cs typeface="+mn-cs"/>
              </a:rPr>
              <a:t>licence</a:t>
            </a:r>
            <a:r>
              <a:rPr kumimoji="0" lang="en-US" sz="1800" b="1" i="0" u="none" strike="noStrike" kern="1200" cap="none" spc="0" normalizeH="0" baseline="0" noProof="0" dirty="0">
                <a:ln>
                  <a:noFill/>
                </a:ln>
                <a:solidFill>
                  <a:srgbClr val="002060"/>
                </a:solidFill>
                <a:effectLst/>
                <a:uLnTx/>
                <a:uFillTx/>
                <a:latin typeface="Century Gothic" panose="020F0302020204030204"/>
                <a:ea typeface="+mn-ea"/>
                <a:cs typeface="+mn-cs"/>
              </a:rPr>
              <a:t>. </a:t>
            </a:r>
          </a:p>
        </p:txBody>
      </p:sp>
      <p:pic>
        <p:nvPicPr>
          <p:cNvPr id="5" name="Picture 4">
            <a:extLst>
              <a:ext uri="{FF2B5EF4-FFF2-40B4-BE49-F238E27FC236}">
                <a16:creationId xmlns:a16="http://schemas.microsoft.com/office/drawing/2014/main" id="{30196176-BE24-40A0-963E-0375CBC54D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4114" y="4108156"/>
            <a:ext cx="1584960" cy="631956"/>
          </a:xfrm>
          <a:prstGeom prst="rect">
            <a:avLst/>
          </a:prstGeom>
        </p:spPr>
      </p:pic>
    </p:spTree>
    <p:extLst>
      <p:ext uri="{BB962C8B-B14F-4D97-AF65-F5344CB8AC3E}">
        <p14:creationId xmlns:p14="http://schemas.microsoft.com/office/powerpoint/2010/main" val="4282436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The case of ICAC v </a:t>
            </a:r>
            <a:r>
              <a:rPr lang="en-GB" dirty="0" err="1"/>
              <a:t>Soobrun</a:t>
            </a:r>
            <a:r>
              <a:rPr lang="en-GB" dirty="0"/>
              <a:t> 2007 SCJ 318 underscores the complex nature of corruption-related offenses, highlighting how multiple offenses can occur within a single act of corruption. </a:t>
            </a:r>
          </a:p>
          <a:p>
            <a:pPr algn="just"/>
            <a:r>
              <a:rPr lang="en-GB" dirty="0"/>
              <a:t>The Prevention of Corruption Act (POCA) aims to criminalize various forms of bribery and creates numerous offenses. </a:t>
            </a:r>
          </a:p>
          <a:p>
            <a:pPr algn="just"/>
            <a:r>
              <a:rPr lang="en-GB" dirty="0"/>
              <a:t>These offenses often overlap not only with each other within POCA but also with criminal offenses under the Criminal Code. </a:t>
            </a:r>
          </a:p>
          <a:p>
            <a:pPr algn="just"/>
            <a:r>
              <a:rPr lang="en-GB" dirty="0"/>
              <a:t>However, they are not mutually exclusive. </a:t>
            </a:r>
          </a:p>
          <a:p>
            <a:pPr algn="just"/>
            <a:r>
              <a:rPr lang="en-GB" dirty="0"/>
              <a:t>Determining which charge applies to which offender in a given situation is left to the discretion of the prosecution rather than the courts.</a:t>
            </a:r>
            <a:endParaRPr lang="en-MU" dirty="0"/>
          </a:p>
        </p:txBody>
      </p:sp>
    </p:spTree>
    <p:extLst>
      <p:ext uri="{BB962C8B-B14F-4D97-AF65-F5344CB8AC3E}">
        <p14:creationId xmlns:p14="http://schemas.microsoft.com/office/powerpoint/2010/main" val="3021157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Section 4: Bribery by Public Official</a:t>
            </a:r>
          </a:p>
          <a:p>
            <a:pPr algn="just"/>
            <a:endParaRPr lang="en-GB" dirty="0"/>
          </a:p>
          <a:p>
            <a:pPr algn="just"/>
            <a:r>
              <a:rPr lang="en-GB" dirty="0"/>
              <a:t>In the case of ICAC v </a:t>
            </a:r>
            <a:r>
              <a:rPr lang="en-GB" dirty="0" err="1"/>
              <a:t>Bhye</a:t>
            </a:r>
            <a:r>
              <a:rPr lang="en-GB" dirty="0"/>
              <a:t> </a:t>
            </a:r>
            <a:r>
              <a:rPr lang="en-GB" dirty="0" err="1"/>
              <a:t>Mamed</a:t>
            </a:r>
            <a:r>
              <a:rPr lang="en-GB" dirty="0"/>
              <a:t> </a:t>
            </a:r>
            <a:r>
              <a:rPr lang="en-GB" dirty="0" err="1"/>
              <a:t>Seedeer</a:t>
            </a:r>
            <a:r>
              <a:rPr lang="en-GB" dirty="0"/>
              <a:t> 2012 INT 92, </a:t>
            </a:r>
            <a:r>
              <a:rPr lang="en-GB" dirty="0" err="1"/>
              <a:t>Seedeer</a:t>
            </a:r>
            <a:r>
              <a:rPr lang="en-GB" dirty="0"/>
              <a:t>, a road traffic inspector, was accused of soliciting a bribe from Mr. </a:t>
            </a:r>
            <a:r>
              <a:rPr lang="en-GB" dirty="0" err="1"/>
              <a:t>Doongur</a:t>
            </a:r>
            <a:r>
              <a:rPr lang="en-GB" dirty="0"/>
              <a:t> to refrain from charging him with a traffic offense. </a:t>
            </a:r>
          </a:p>
          <a:p>
            <a:pPr algn="just"/>
            <a:r>
              <a:rPr lang="en-GB" dirty="0"/>
              <a:t>This action constituted an offense under sections 4(1)(a) and (2) of the Prevention of Corruption Act of 2002. However, the court found that the prosecution failed to prove beyond a reasonable doubt that </a:t>
            </a:r>
            <a:r>
              <a:rPr lang="en-GB" dirty="0" err="1"/>
              <a:t>Seedeer</a:t>
            </a:r>
            <a:r>
              <a:rPr lang="en-GB" dirty="0"/>
              <a:t> solicited the gratification, thus granting him the benefit of the doubt.</a:t>
            </a:r>
            <a:endParaRPr lang="en-MU" dirty="0"/>
          </a:p>
        </p:txBody>
      </p:sp>
    </p:spTree>
    <p:extLst>
      <p:ext uri="{BB962C8B-B14F-4D97-AF65-F5344CB8AC3E}">
        <p14:creationId xmlns:p14="http://schemas.microsoft.com/office/powerpoint/2010/main" val="1264665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Section 5: Bribery of Public Official</a:t>
            </a:r>
          </a:p>
          <a:p>
            <a:pPr algn="just"/>
            <a:endParaRPr lang="en-GB" dirty="0"/>
          </a:p>
          <a:p>
            <a:pPr algn="just"/>
            <a:r>
              <a:rPr lang="en-GB" dirty="0"/>
              <a:t>In the case of ICAC v </a:t>
            </a:r>
            <a:r>
              <a:rPr lang="en-GB" dirty="0" err="1"/>
              <a:t>Ameeth</a:t>
            </a:r>
            <a:r>
              <a:rPr lang="en-GB" dirty="0"/>
              <a:t> Kumar </a:t>
            </a:r>
            <a:r>
              <a:rPr lang="en-GB" dirty="0" err="1"/>
              <a:t>Chaundee</a:t>
            </a:r>
            <a:r>
              <a:rPr lang="en-GB" dirty="0"/>
              <a:t> 2012 INT 88, the accused was charged with the offense of "Bribery of Public Official" under sections 5(1)(b) and 2 of the Prevention of Corruption Act. However, the court stayed the proceedings due to an abuse of process. </a:t>
            </a:r>
          </a:p>
          <a:p>
            <a:pPr algn="just"/>
            <a:r>
              <a:rPr lang="en-GB" dirty="0"/>
              <a:t>The court found that denying the accused the benefit of applying section 49, which would allow him to be prosecuted only for false disclosure, was unfair. Therefore, the court intervened and ordered that the proceedings against the accused be stayed.</a:t>
            </a:r>
            <a:endParaRPr lang="en-MU" dirty="0"/>
          </a:p>
        </p:txBody>
      </p:sp>
    </p:spTree>
    <p:extLst>
      <p:ext uri="{BB962C8B-B14F-4D97-AF65-F5344CB8AC3E}">
        <p14:creationId xmlns:p14="http://schemas.microsoft.com/office/powerpoint/2010/main" val="240537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Section 6: Taking gratification to screen offender from punishment</a:t>
            </a:r>
          </a:p>
          <a:p>
            <a:pPr algn="just"/>
            <a:endParaRPr lang="en-GB" dirty="0"/>
          </a:p>
          <a:p>
            <a:pPr algn="just"/>
            <a:r>
              <a:rPr lang="en-GB" dirty="0"/>
              <a:t>Any person who accepts, obtains, agrees to accept, or attempts to obtain gratification in exchange for concealing an offence, shielding someone else from legal action for an offence, refraining from taking legal action against someone else for an alleged offence, abandoning or withdrawing a prosecution against someone else, or obtaining or attempting to obtain the withdrawal of a prosecution.</a:t>
            </a:r>
          </a:p>
          <a:p>
            <a:pPr algn="just"/>
            <a:r>
              <a:rPr lang="en-GB" dirty="0"/>
              <a:t>An example of this is a police officer who accepts bribes from suspects in exchange for covering up crimes.</a:t>
            </a:r>
            <a:endParaRPr lang="en-MU" dirty="0"/>
          </a:p>
        </p:txBody>
      </p:sp>
    </p:spTree>
    <p:extLst>
      <p:ext uri="{BB962C8B-B14F-4D97-AF65-F5344CB8AC3E}">
        <p14:creationId xmlns:p14="http://schemas.microsoft.com/office/powerpoint/2010/main" val="575594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fontScale="92500" lnSpcReduction="10000"/>
          </a:bodyPr>
          <a:lstStyle/>
          <a:p>
            <a:pPr algn="just"/>
            <a:r>
              <a:rPr lang="en-GB" dirty="0"/>
              <a:t>Section 7: Public Official using his office for gratification</a:t>
            </a:r>
          </a:p>
          <a:p>
            <a:pPr algn="just"/>
            <a:endParaRPr lang="en-GB" dirty="0"/>
          </a:p>
          <a:p>
            <a:pPr algn="just"/>
            <a:r>
              <a:rPr lang="en-GB" dirty="0"/>
              <a:t>In the case of ICAC v Prakash </a:t>
            </a:r>
            <a:r>
              <a:rPr lang="en-GB" dirty="0" err="1"/>
              <a:t>Baboolall</a:t>
            </a:r>
            <a:r>
              <a:rPr lang="en-GB" dirty="0"/>
              <a:t> 2012 INT 77, the accused was charged with using his position as a public official for gratification. However, the court found that the prosecution failed to prove the case beyond a reasonable doubt due to inconsistencies in the complainant's testimony, thus dismissing the charge against the accused.</a:t>
            </a:r>
          </a:p>
          <a:p>
            <a:pPr algn="just"/>
            <a:endParaRPr lang="en-GB" dirty="0"/>
          </a:p>
          <a:p>
            <a:pPr algn="just"/>
            <a:r>
              <a:rPr lang="en-GB" dirty="0"/>
              <a:t>Additionally, in the case of ICAC v </a:t>
            </a:r>
            <a:r>
              <a:rPr lang="en-GB" dirty="0" err="1"/>
              <a:t>Bidianand</a:t>
            </a:r>
            <a:r>
              <a:rPr lang="en-GB" dirty="0"/>
              <a:t> </a:t>
            </a:r>
            <a:r>
              <a:rPr lang="en-GB" dirty="0" err="1"/>
              <a:t>Jhurry</a:t>
            </a:r>
            <a:r>
              <a:rPr lang="en-GB" dirty="0"/>
              <a:t> 2010 INT 145, the court explained that "gratification" under the Prevention of Corruption Act includes the offer of employment. The court also mentioned a statutory presumption where a public official is deemed to have used his office for gratification if he makes a decision in which he or his linear descendants have an interest.</a:t>
            </a:r>
            <a:endParaRPr lang="en-MU" dirty="0"/>
          </a:p>
        </p:txBody>
      </p:sp>
    </p:spTree>
    <p:extLst>
      <p:ext uri="{BB962C8B-B14F-4D97-AF65-F5344CB8AC3E}">
        <p14:creationId xmlns:p14="http://schemas.microsoft.com/office/powerpoint/2010/main" val="4054409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lnSpcReduction="10000"/>
          </a:bodyPr>
          <a:lstStyle/>
          <a:p>
            <a:pPr algn="just"/>
            <a:r>
              <a:rPr lang="en-GB" dirty="0"/>
              <a:t>Section 7: Public Official using his office for gratification</a:t>
            </a:r>
          </a:p>
          <a:p>
            <a:pPr algn="just"/>
            <a:endParaRPr lang="en-GB" dirty="0"/>
          </a:p>
          <a:p>
            <a:pPr algn="just"/>
            <a:r>
              <a:rPr lang="en-GB" dirty="0"/>
              <a:t>Moreover, in the case of ICAC v </a:t>
            </a:r>
            <a:r>
              <a:rPr lang="en-GB" dirty="0" err="1"/>
              <a:t>Leckram</a:t>
            </a:r>
            <a:r>
              <a:rPr lang="en-GB" dirty="0"/>
              <a:t> </a:t>
            </a:r>
            <a:r>
              <a:rPr lang="en-GB" dirty="0" err="1"/>
              <a:t>Seeruttun</a:t>
            </a:r>
            <a:r>
              <a:rPr lang="en-GB" dirty="0"/>
              <a:t> 2009 INT 200, the court emphasized that gratification implies that corruption leads to gain, and it is not sufficient to presume that an agreement constitutes gratification without evidence of actual gain.</a:t>
            </a:r>
          </a:p>
          <a:p>
            <a:pPr algn="just"/>
            <a:endParaRPr lang="en-GB" dirty="0"/>
          </a:p>
          <a:p>
            <a:pPr algn="just"/>
            <a:r>
              <a:rPr lang="en-GB" dirty="0"/>
              <a:t>Finally, in the case of ICAC v </a:t>
            </a:r>
            <a:r>
              <a:rPr lang="en-GB" dirty="0" err="1"/>
              <a:t>Harishchandrah</a:t>
            </a:r>
            <a:r>
              <a:rPr lang="en-GB" dirty="0"/>
              <a:t> </a:t>
            </a:r>
            <a:r>
              <a:rPr lang="en-GB" dirty="0" err="1"/>
              <a:t>Lutchmeenaraidoo</a:t>
            </a:r>
            <a:r>
              <a:rPr lang="en-GB" dirty="0"/>
              <a:t> 2009 INT 266, the accused was charged with using his position for personal gain. However, the court found that the prosecution failed to prove its case beyond a reasonable doubt, and thus dismissed the charge against the accused.</a:t>
            </a:r>
            <a:endParaRPr lang="en-MU" dirty="0"/>
          </a:p>
        </p:txBody>
      </p:sp>
    </p:spTree>
    <p:extLst>
      <p:ext uri="{BB962C8B-B14F-4D97-AF65-F5344CB8AC3E}">
        <p14:creationId xmlns:p14="http://schemas.microsoft.com/office/powerpoint/2010/main" val="3042204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Section 8(1): Bribery of a public official to influence the decision of a public body.</a:t>
            </a:r>
          </a:p>
          <a:p>
            <a:pPr algn="just"/>
            <a:endParaRPr lang="en-GB" dirty="0"/>
          </a:p>
          <a:p>
            <a:pPr algn="just"/>
            <a:r>
              <a:rPr lang="en-GB" dirty="0"/>
              <a:t>This provision outlines the offense of offering a gratification to a public official for various actions, including voting or abstaining from voting at a public body meeting, performing or abstaining from performing certain acts, or aiding in procuring certain outcomes.</a:t>
            </a:r>
          </a:p>
          <a:p>
            <a:pPr algn="just"/>
            <a:r>
              <a:rPr lang="en-GB" dirty="0"/>
              <a:t>For example, a bidder might offer a bribe to a Central Procurement Board member to influence their vote in </a:t>
            </a:r>
            <a:r>
              <a:rPr lang="en-GB" dirty="0" err="1"/>
              <a:t>favor</a:t>
            </a:r>
            <a:r>
              <a:rPr lang="en-GB" dirty="0"/>
              <a:t> of the bidder during a tender allocation process.</a:t>
            </a:r>
            <a:endParaRPr lang="en-MU" dirty="0"/>
          </a:p>
        </p:txBody>
      </p:sp>
    </p:spTree>
    <p:extLst>
      <p:ext uri="{BB962C8B-B14F-4D97-AF65-F5344CB8AC3E}">
        <p14:creationId xmlns:p14="http://schemas.microsoft.com/office/powerpoint/2010/main" val="1377636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1BB58-FD89-4B28-9968-859D6DB3C009}"/>
              </a:ext>
            </a:extLst>
          </p:cNvPr>
          <p:cNvSpPr>
            <a:spLocks noGrp="1"/>
          </p:cNvSpPr>
          <p:nvPr>
            <p:ph type="title"/>
          </p:nvPr>
        </p:nvSpPr>
        <p:spPr/>
        <p:txBody>
          <a:bodyPr/>
          <a:lstStyle/>
          <a:p>
            <a:r>
              <a:rPr lang="en-GB" dirty="0"/>
              <a:t>Specific offences under the POCA 2002</a:t>
            </a:r>
            <a:br>
              <a:rPr lang="en-GB" dirty="0"/>
            </a:br>
            <a:endParaRPr lang="en-MU" dirty="0"/>
          </a:p>
        </p:txBody>
      </p:sp>
      <p:sp>
        <p:nvSpPr>
          <p:cNvPr id="3" name="Content Placeholder 2">
            <a:extLst>
              <a:ext uri="{FF2B5EF4-FFF2-40B4-BE49-F238E27FC236}">
                <a16:creationId xmlns:a16="http://schemas.microsoft.com/office/drawing/2014/main" id="{00D65CFB-588E-4D92-850F-14E5D2BA85B1}"/>
              </a:ext>
            </a:extLst>
          </p:cNvPr>
          <p:cNvSpPr>
            <a:spLocks noGrp="1"/>
          </p:cNvSpPr>
          <p:nvPr>
            <p:ph idx="1"/>
          </p:nvPr>
        </p:nvSpPr>
        <p:spPr>
          <a:xfrm>
            <a:off x="680321" y="2336873"/>
            <a:ext cx="10928973" cy="4198398"/>
          </a:xfrm>
        </p:spPr>
        <p:txBody>
          <a:bodyPr>
            <a:normAutofit/>
          </a:bodyPr>
          <a:lstStyle/>
          <a:p>
            <a:pPr algn="just"/>
            <a:r>
              <a:rPr lang="en-GB" dirty="0"/>
              <a:t>Section 8(2) Bribery by Public official to influence the decision of a public body</a:t>
            </a:r>
          </a:p>
          <a:p>
            <a:pPr algn="just"/>
            <a:endParaRPr lang="en-GB" dirty="0"/>
          </a:p>
          <a:p>
            <a:pPr algn="just"/>
            <a:r>
              <a:rPr lang="en-GB" dirty="0"/>
              <a:t>This provision states that any public servant who solicits or accepts a reward for actions outlined in subsections (a), (b), or (c) of section 8(1) commits an offense. </a:t>
            </a:r>
          </a:p>
          <a:p>
            <a:pPr algn="just"/>
            <a:r>
              <a:rPr lang="en-GB" dirty="0"/>
              <a:t>For example, a Central Procurement Board member may request a bribe from a bidder in exchange for voting in their </a:t>
            </a:r>
            <a:r>
              <a:rPr lang="en-GB" dirty="0" err="1"/>
              <a:t>favor</a:t>
            </a:r>
            <a:r>
              <a:rPr lang="en-GB" dirty="0"/>
              <a:t> during a tender allocation process.</a:t>
            </a:r>
            <a:endParaRPr lang="en-MU" dirty="0"/>
          </a:p>
        </p:txBody>
      </p:sp>
    </p:spTree>
    <p:extLst>
      <p:ext uri="{BB962C8B-B14F-4D97-AF65-F5344CB8AC3E}">
        <p14:creationId xmlns:p14="http://schemas.microsoft.com/office/powerpoint/2010/main" val="2902351829"/>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TM04033917[[fn=Berlin]]</Template>
  <TotalTime>138</TotalTime>
  <Words>1720</Words>
  <Application>Microsoft Office PowerPoint</Application>
  <PresentationFormat>Widescreen</PresentationFormat>
  <Paragraphs>88</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Albertus Medium</vt:lpstr>
      <vt:lpstr>Arial</vt:lpstr>
      <vt:lpstr>Century Gothic</vt:lpstr>
      <vt:lpstr>Garamond</vt:lpstr>
      <vt:lpstr>Open Sans</vt:lpstr>
      <vt:lpstr>Trebuchet MS</vt:lpstr>
      <vt:lpstr>Berlin</vt:lpstr>
      <vt:lpstr>Unit 6: An overview of specific corruption offences under the Prevention of Corruption Act 2002</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Specific offences under the POCA 2002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overview of specific corruption offences under the Prevention of Corruption Act 2002</dc:title>
  <dc:creator>user</dc:creator>
  <cp:lastModifiedBy>user</cp:lastModifiedBy>
  <cp:revision>7</cp:revision>
  <dcterms:created xsi:type="dcterms:W3CDTF">2024-03-27T10:14:57Z</dcterms:created>
  <dcterms:modified xsi:type="dcterms:W3CDTF">2024-05-30T06:48:34Z</dcterms:modified>
</cp:coreProperties>
</file>